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>
  <p:sldMasterIdLst>
    <p:sldMasterId id="2147483648" r:id="rId1"/>
  </p:sldMasterIdLst>
  <p:notesMasterIdLst>
    <p:notesMasterId r:id="rId4"/>
  </p:notesMasterIdLst>
  <p:sldIdLst>
    <p:sldId id="264" r:id="rId2"/>
    <p:sldId id="267" r:id="rId3"/>
  </p:sldIdLst>
  <p:sldSz cx="13004800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1pPr>
    <a:lvl2pPr marL="4572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2pPr>
    <a:lvl3pPr marL="9144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3pPr>
    <a:lvl4pPr marL="13716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4pPr>
    <a:lvl5pPr marL="18288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panose="020B0502020104020203" pitchFamily="34" charset="-79"/>
        <a:ea typeface="ヒラギノ角ゴ ProN W3" panose="020B0300000000000000" pitchFamily="34" charset="-128"/>
        <a:cs typeface="+mn-cs"/>
        <a:sym typeface="Gill Sans" panose="020B0502020104020203" pitchFamily="34" charset="-79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62150"/>
  </p:normalViewPr>
  <p:slideViewPr>
    <p:cSldViewPr>
      <p:cViewPr varScale="1">
        <p:scale>
          <a:sx n="46" d="100"/>
          <a:sy n="46" d="100"/>
        </p:scale>
        <p:origin x="2968" y="184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-28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2C71C-EDC5-914C-A3B5-296058D65211}" type="datetimeFigureOut">
              <a:rPr lang="en-US" smtClean="0"/>
              <a:t>10/21/23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35D37-7A80-F54B-9D03-4FBDAE8DB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223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137160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solidFill>
                <a:srgbClr val="4483AD"/>
              </a:solidFill>
              <a:effectLst/>
              <a:latin typeface="Trebuchet MS" panose="020B070302020209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137160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4483AD"/>
                </a:solidFill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[</a:t>
            </a:r>
            <a:r>
              <a:rPr lang="en-US" sz="1200" dirty="0">
                <a:solidFill>
                  <a:srgbClr val="000000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Point to each organ as you read its definition and purpose.</a:t>
            </a:r>
            <a:r>
              <a:rPr lang="en-US" sz="1200" b="1" dirty="0">
                <a:solidFill>
                  <a:srgbClr val="4483AD"/>
                </a:solidFill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]</a:t>
            </a:r>
            <a:r>
              <a:rPr lang="en-US" sz="1200" dirty="0">
                <a:solidFill>
                  <a:srgbClr val="4483AD"/>
                </a:solidFill>
                <a:effectLst/>
                <a:latin typeface="+mn-lt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endParaRPr lang="en-US" sz="1200" dirty="0"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</a:t>
            </a:r>
            <a:r>
              <a:rPr lang="en-US" b="1" dirty="0"/>
              <a:t> scrotum </a:t>
            </a:r>
            <a:r>
              <a:rPr lang="en-US" dirty="0"/>
              <a:t>(sometimes called the scrotal sac) contains the testicles and epididymis and hangs under the penis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to each testicle the </a:t>
            </a:r>
            <a:r>
              <a:rPr lang="en-US" b="1" dirty="0"/>
              <a:t>epididymis </a:t>
            </a:r>
            <a:r>
              <a:rPr lang="en-US" dirty="0"/>
              <a:t>is a lightly coiled tube where the sperm are stored. From here, sperm are transported to the vas deferens.</a:t>
            </a:r>
            <a:br>
              <a:rPr lang="en-US" dirty="0"/>
            </a:b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Vas Deferens</a:t>
            </a:r>
            <a:r>
              <a:rPr lang="en-US" dirty="0"/>
              <a:t>: Also called the ductus deferens, this think muscular tube transports sperm from the epididymis to the urethra.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Seminal Vesicles: </a:t>
            </a:r>
            <a:r>
              <a:rPr lang="en-US" dirty="0"/>
              <a:t>Located at the base of the bladder, the two seminal vesicles secrete a thick fluid that nourishes the sperm.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The bladder </a:t>
            </a:r>
            <a:r>
              <a:rPr lang="en-US" dirty="0"/>
              <a:t>is the muscular sac that sores the urine until it is released through the urethra.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Prostate Gland</a:t>
            </a:r>
            <a:r>
              <a:rPr lang="en-US" dirty="0"/>
              <a:t>: This walnut-sized gland surrounds a portion of the urethra and produces some of the fluids in semen.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Penis</a:t>
            </a:r>
            <a:r>
              <a:rPr lang="en-US" dirty="0"/>
              <a:t> is made of two parts: the shaft (the main part) and the glans (the tip sometimes called the head). The penis delivers sperm through the urethra into the female reproductive tract.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Urethra: </a:t>
            </a:r>
            <a:r>
              <a:rPr lang="en-US" dirty="0"/>
              <a:t>The urethra is the tube that carries semen and urine out of the penis.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E35D37-7A80-F54B-9D03-4FBDAE8DB4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66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4315378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777917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797480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935825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022320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9335576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40039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22009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535794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77247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C8F273F0-2881-038F-94D9-1CD1911447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panose="020B0502020104020203" pitchFamily="34" charset="-79"/>
              </a:rPr>
              <a:t>Click to edit Master text styles</a:t>
            </a:r>
          </a:p>
          <a:p>
            <a:pPr lvl="1"/>
            <a:r>
              <a:rPr lang="en-US" altLang="en-US">
                <a:sym typeface="Gill Sans" panose="020B0502020104020203" pitchFamily="34" charset="-79"/>
              </a:rPr>
              <a:t>Second level</a:t>
            </a:r>
          </a:p>
          <a:p>
            <a:pPr lvl="2"/>
            <a:r>
              <a:rPr lang="en-US" altLang="en-US">
                <a:sym typeface="Gill Sans" panose="020B0502020104020203" pitchFamily="34" charset="-79"/>
              </a:rPr>
              <a:t>Third level</a:t>
            </a:r>
          </a:p>
          <a:p>
            <a:pPr lvl="3"/>
            <a:r>
              <a:rPr lang="en-US" altLang="en-US">
                <a:sym typeface="Gill Sans" panose="020B0502020104020203" pitchFamily="34" charset="-79"/>
              </a:rPr>
              <a:t>Fourth level</a:t>
            </a:r>
          </a:p>
          <a:p>
            <a:pPr lvl="4"/>
            <a:r>
              <a:rPr lang="en-US" altLang="en-US">
                <a:sym typeface="Gill Sans" panose="020B0502020104020203" pitchFamily="34" charset="-79"/>
              </a:rPr>
              <a:t>Fifth level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76288BBA-DAB8-932C-246E-C7A6507726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Gill Sans" panose="020B0502020104020203" pitchFamily="34" charset="-79"/>
              </a:rPr>
              <a:t>Click to edit Master title style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8EC28B-A64D-FB92-F835-3A01C90AF7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9538" y="9401175"/>
            <a:ext cx="3954462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1200" dirty="0">
                <a:solidFill>
                  <a:schemeClr val="tx1"/>
                </a:solidFill>
              </a:rPr>
              <a:t>Session 6.2.4 </a:t>
            </a:r>
            <a:r>
              <a:rPr lang="en-US" altLang="en-US" sz="1200" dirty="0" err="1">
                <a:solidFill>
                  <a:schemeClr val="tx1"/>
                </a:solidFill>
              </a:rPr>
              <a:t>KidsHealth</a:t>
            </a:r>
            <a:r>
              <a:rPr lang="en-US" altLang="en-US" sz="1200" dirty="0">
                <a:solidFill>
                  <a:schemeClr val="tx1"/>
                </a:solidFill>
              </a:rPr>
              <a:t> Female Reproductive System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DD07C8-FEF4-109D-1B0C-8A48F27313E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922000" y="9401175"/>
            <a:ext cx="1990725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sym typeface="Gill Sans" charset="0"/>
              </a:defRPr>
            </a:lvl9pPr>
          </a:lstStyle>
          <a:p>
            <a:pPr algn="ctr" eaLnBrk="1" hangingPunct="1">
              <a:defRPr/>
            </a:pPr>
            <a:r>
              <a:rPr lang="en-US" sz="1200" dirty="0">
                <a:cs typeface="ヒラギノ角ゴ ProN W3" charset="0"/>
              </a:rPr>
              <a:t>Reprinted with permission</a:t>
            </a:r>
            <a:endParaRPr lang="en-US" altLang="en-US" sz="1200" dirty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ヒラギノ角ゴ ProN W3" charset="0"/>
          <a:sym typeface="Gill Sans" panose="020B0502020104020203" pitchFamily="34" charset="-79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0"/>
          <a:sym typeface="Gill Sans" panose="020B0502020104020203" pitchFamily="34" charset="-79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0"/>
          <a:sym typeface="Gill Sans" panose="020B0502020104020203" pitchFamily="34" charset="-79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0"/>
          <a:sym typeface="Gill Sans" panose="020B0502020104020203" pitchFamily="34" charset="-79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0"/>
          <a:sym typeface="Gill Sans" panose="020B0502020104020203" pitchFamily="34" charset="-79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sym typeface="Gill Sans" charset="0"/>
        </a:defRPr>
      </a:lvl9pPr>
    </p:titleStyle>
    <p:body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ヒラギノ角ゴ ProN W3" charset="0"/>
          <a:sym typeface="Gill Sans" panose="020B0502020104020203" pitchFamily="34" charset="-79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ヒラギノ角ゴ ProN W3" charset="0"/>
          <a:sym typeface="Gill Sans" panose="020B0502020104020203" pitchFamily="34" charset="-79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ヒラギノ角ゴ ProN W3" charset="0"/>
          <a:sym typeface="Gill Sans" panose="020B0502020104020203" pitchFamily="34" charset="-79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ヒラギノ角ゴ ProN W3" charset="0"/>
          <a:sym typeface="Gill Sans" panose="020B0502020104020203" pitchFamily="34" charset="-79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ヒラギノ角ゴ ProN W3" charset="0"/>
          <a:sym typeface="Gill Sans" panose="020B0502020104020203" pitchFamily="34" charset="-79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extBox 3">
            <a:extLst>
              <a:ext uri="{FF2B5EF4-FFF2-40B4-BE49-F238E27FC236}">
                <a16:creationId xmlns:a16="http://schemas.microsoft.com/office/drawing/2014/main" id="{9356E074-7FEA-4431-1437-E0AA88200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3825" y="3455988"/>
            <a:ext cx="10744200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>
              <a:defRPr sz="3600">
                <a:solidFill>
                  <a:schemeClr val="tx1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1pPr>
            <a:lvl2pPr marL="742950" indent="-285750" algn="ctr">
              <a:defRPr sz="3600">
                <a:solidFill>
                  <a:schemeClr val="tx1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2pPr>
            <a:lvl3pPr marL="1143000" indent="-228600" algn="ctr">
              <a:defRPr sz="3600">
                <a:solidFill>
                  <a:schemeClr val="tx1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3pPr>
            <a:lvl4pPr marL="1600200" indent="-228600" algn="ctr">
              <a:defRPr sz="3600">
                <a:solidFill>
                  <a:schemeClr val="tx1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4pPr>
            <a:lvl5pPr marL="2057400" indent="-228600" algn="ctr">
              <a:defRPr sz="3600">
                <a:solidFill>
                  <a:schemeClr val="tx1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" panose="020B0502020104020203" pitchFamily="34" charset="-79"/>
                <a:ea typeface="ヒラギノ角ゴ ProN W3" panose="020B0300000000000000" pitchFamily="34" charset="-128"/>
                <a:sym typeface="Gill Sans" panose="020B0502020104020203" pitchFamily="34" charset="-79"/>
              </a:defRPr>
            </a:lvl9pPr>
          </a:lstStyle>
          <a:p>
            <a:pPr eaLnBrk="1" hangingPunct="1"/>
            <a:r>
              <a:rPr lang="en-US" altLang="en-US" sz="5800" dirty="0">
                <a:solidFill>
                  <a:srgbClr val="000000"/>
                </a:solidFill>
                <a:latin typeface="Comic Sans MS" panose="030F0902030302020204" pitchFamily="66" charset="0"/>
              </a:rPr>
              <a:t>Illustrations of the </a:t>
            </a:r>
          </a:p>
          <a:p>
            <a:pPr eaLnBrk="1" hangingPunct="1"/>
            <a:r>
              <a:rPr lang="en-US" altLang="en-US" sz="5800" dirty="0">
                <a:solidFill>
                  <a:srgbClr val="000000"/>
                </a:solidFill>
                <a:latin typeface="Comic Sans MS" panose="030F0902030302020204" pitchFamily="66" charset="0"/>
              </a:rPr>
              <a:t>Male Reproductive System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 of a diagram of the reproductive system&#10;&#10;Description automatically generated">
            <a:extLst>
              <a:ext uri="{FF2B5EF4-FFF2-40B4-BE49-F238E27FC236}">
                <a16:creationId xmlns:a16="http://schemas.microsoft.com/office/drawing/2014/main" id="{1EAE40B6-52F6-F7BC-E5D4-DDE776DE1A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" t="2549" r="-1099"/>
          <a:stretch/>
        </p:blipFill>
        <p:spPr>
          <a:xfrm>
            <a:off x="3035300" y="457200"/>
            <a:ext cx="6934200" cy="838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251C10E-EDEC-AD5C-511D-E13F67785CA9}"/>
              </a:ext>
            </a:extLst>
          </p:cNvPr>
          <p:cNvSpPr txBox="1"/>
          <p:nvPr/>
        </p:nvSpPr>
        <p:spPr>
          <a:xfrm>
            <a:off x="3759200" y="8882390"/>
            <a:ext cx="6629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Comic Sans MS" panose="030F0902030302020204" pitchFamily="66" charset="0"/>
              </a:rPr>
              <a:t>https://</a:t>
            </a:r>
            <a:r>
              <a:rPr lang="en-US" sz="1100" dirty="0" err="1">
                <a:latin typeface="Comic Sans MS" panose="030F0902030302020204" pitchFamily="66" charset="0"/>
              </a:rPr>
              <a:t>www.niehs.nih.gov</a:t>
            </a:r>
            <a:r>
              <a:rPr lang="en-US" sz="1100" dirty="0">
                <a:latin typeface="Comic Sans MS" panose="030F0902030302020204" pitchFamily="66" charset="0"/>
              </a:rPr>
              <a:t>/health/topics/conditions/repro-health/</a:t>
            </a:r>
            <a:r>
              <a:rPr lang="en-US" sz="1100" dirty="0" err="1">
                <a:latin typeface="Comic Sans MS" panose="030F0902030302020204" pitchFamily="66" charset="0"/>
              </a:rPr>
              <a:t>index.cfm</a:t>
            </a:r>
            <a:endParaRPr lang="en-US" sz="1100" dirty="0">
              <a:latin typeface="Comic Sans MS" panose="030F0902030302020204" pitchFamily="66" charset="0"/>
            </a:endParaRP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2684</TotalTime>
  <Pages>0</Pages>
  <Words>229</Words>
  <Characters>0</Characters>
  <Application>Microsoft Macintosh PowerPoint</Application>
  <PresentationFormat>Custom</PresentationFormat>
  <Lines>0</Lines>
  <Paragraphs>27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Comic Sans MS</vt:lpstr>
      <vt:lpstr>Gill Sans</vt:lpstr>
      <vt:lpstr>Trebuchet MS</vt:lpstr>
      <vt:lpstr>Title &amp; Subtitle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Elizabeth Passamonte</cp:lastModifiedBy>
  <cp:revision>34</cp:revision>
  <dcterms:modified xsi:type="dcterms:W3CDTF">2023-10-21T04:55:04Z</dcterms:modified>
</cp:coreProperties>
</file>