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339966"/>
    <a:srgbClr val="FFCC66"/>
    <a:srgbClr val="FF9900"/>
    <a:srgbClr val="FF9933"/>
    <a:srgbClr val="FFCC00"/>
    <a:srgbClr val="008080"/>
    <a:srgbClr val="CC99FF"/>
    <a:srgbClr val="99FF33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9"/>
  </p:normalViewPr>
  <p:slideViewPr>
    <p:cSldViewPr>
      <p:cViewPr varScale="1">
        <p:scale>
          <a:sx n="108" d="100"/>
          <a:sy n="108" d="100"/>
        </p:scale>
        <p:origin x="176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81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82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03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112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639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34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1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94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037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484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209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13640" y="6527914"/>
            <a:ext cx="20078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Session 6.3.1 Puberty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Review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6959087" y="6523158"/>
            <a:ext cx="20712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2013, 2023 Healthy Futures</a:t>
            </a:r>
          </a:p>
        </p:txBody>
      </p:sp>
    </p:spTree>
    <p:extLst>
      <p:ext uri="{BB962C8B-B14F-4D97-AF65-F5344CB8AC3E}">
        <p14:creationId xmlns:p14="http://schemas.microsoft.com/office/powerpoint/2010/main" val="424098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slide" Target="slide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slide" Target="slide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slide" Target="slide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slide" Target="slide3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2" Type="http://schemas.openxmlformats.org/officeDocument/2006/relationships/slide" Target="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slide" Target="slide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Freeform 61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9" y="374507"/>
            <a:ext cx="4404614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Flowchart: Off-page Connector 22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387910" y="1901240"/>
            <a:ext cx="29626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Comic Sans MS" pitchFamily="66" charset="0"/>
              </a:rPr>
              <a:t>HF APP Store</a:t>
            </a:r>
          </a:p>
        </p:txBody>
      </p:sp>
      <p:sp>
        <p:nvSpPr>
          <p:cNvPr id="28" name="Rectangle 27"/>
          <p:cNvSpPr/>
          <p:nvPr/>
        </p:nvSpPr>
        <p:spPr>
          <a:xfrm rot="21001732">
            <a:off x="2808018" y="3541317"/>
            <a:ext cx="2718157" cy="323165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chemeClr val="tx1"/>
                </a:solidFill>
                <a:latin typeface="Cambria" pitchFamily="18" charset="0"/>
              </a:rPr>
              <a:t> Think Fast! </a:t>
            </a:r>
          </a:p>
        </p:txBody>
      </p:sp>
      <p:sp>
        <p:nvSpPr>
          <p:cNvPr id="45" name="Oval 44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2716111" y="2881645"/>
            <a:ext cx="2654872" cy="413163"/>
            <a:chOff x="2716111" y="2881645"/>
            <a:chExt cx="2654872" cy="413163"/>
          </a:xfrm>
        </p:grpSpPr>
        <p:sp>
          <p:nvSpPr>
            <p:cNvPr id="59" name="Action Button: Custom 58">
              <a:hlinkClick r:id="" action="ppaction://hlinkshowjump?jump=nextslide" highlightClick="1"/>
            </p:cNvPr>
            <p:cNvSpPr/>
            <p:nvPr/>
          </p:nvSpPr>
          <p:spPr>
            <a:xfrm rot="21001619">
              <a:off x="2716111" y="2881645"/>
              <a:ext cx="2654872" cy="413163"/>
            </a:xfrm>
            <a:prstGeom prst="actionButtonBlank">
              <a:avLst/>
            </a:prstGeom>
            <a:solidFill>
              <a:srgbClr val="339966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 rot="20991325">
              <a:off x="3245542" y="2937817"/>
              <a:ext cx="1578702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tx1"/>
                  </a:solidFill>
                  <a:latin typeface="Cambria" pitchFamily="18" charset="0"/>
                </a:rPr>
                <a:t>Puberty Review</a:t>
              </a:r>
            </a:p>
          </p:txBody>
        </p:sp>
      </p:grpSp>
      <p:sp>
        <p:nvSpPr>
          <p:cNvPr id="65" name="Rounded Rectangle 64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1203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35073" y="1781041"/>
            <a:ext cx="24784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Cambria" pitchFamily="18" charset="0"/>
              </a:rPr>
              <a:t>1.</a:t>
            </a:r>
            <a:r>
              <a:rPr lang="en-US" b="1" u="sng" dirty="0">
                <a:latin typeface="Cambria" pitchFamily="18" charset="0"/>
              </a:rPr>
              <a:t>            </a:t>
            </a:r>
            <a:r>
              <a:rPr lang="en-US" b="1" dirty="0">
                <a:latin typeface="Cambria" pitchFamily="18" charset="0"/>
              </a:rPr>
              <a:t>is the process </a:t>
            </a:r>
          </a:p>
          <a:p>
            <a:pPr algn="ctr"/>
            <a:r>
              <a:rPr lang="en-US" b="1" dirty="0">
                <a:latin typeface="Cambria" pitchFamily="18" charset="0"/>
              </a:rPr>
              <a:t>of changing from a </a:t>
            </a:r>
          </a:p>
          <a:p>
            <a:pPr algn="ctr"/>
            <a:r>
              <a:rPr lang="en-US" b="1" dirty="0">
                <a:latin typeface="Cambria" pitchFamily="18" charset="0"/>
              </a:rPr>
              <a:t>child to an adult.</a:t>
            </a:r>
            <a:endParaRPr lang="en-US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>
            <a:hlinkClick r:id="" action="ppaction://hlinkshowjump?jump=nextslide">
              <a:snd r:embed="rId2" name="Jeopardy Correct Answer.wav"/>
            </a:hlinkClick>
          </p:cNvPr>
          <p:cNvSpPr txBox="1"/>
          <p:nvPr/>
        </p:nvSpPr>
        <p:spPr>
          <a:xfrm rot="21004090">
            <a:off x="3092038" y="3111999"/>
            <a:ext cx="1959240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A. Puberty </a:t>
            </a:r>
          </a:p>
        </p:txBody>
      </p:sp>
      <p:sp>
        <p:nvSpPr>
          <p:cNvPr id="22" name="TextBox 21">
            <a:hlinkClick r:id="rId3" action="ppaction://hlinksldjump">
              <a:snd r:embed="rId4" name="Jeopardy Wrong Answer.wav"/>
            </a:hlinkClick>
          </p:cNvPr>
          <p:cNvSpPr txBox="1"/>
          <p:nvPr/>
        </p:nvSpPr>
        <p:spPr>
          <a:xfrm rot="20987074">
            <a:off x="3219358" y="3779529"/>
            <a:ext cx="1983221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B. Reproduce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30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5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2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547191" y="1909062"/>
            <a:ext cx="274107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700" b="1" dirty="0">
                <a:latin typeface="Cambria" pitchFamily="18" charset="0"/>
              </a:rPr>
              <a:t>2. Everyone goes through </a:t>
            </a:r>
          </a:p>
          <a:p>
            <a:pPr algn="ctr"/>
            <a:r>
              <a:rPr lang="en-US" sz="1700" b="1" dirty="0">
                <a:latin typeface="Cambria" pitchFamily="18" charset="0"/>
              </a:rPr>
              <a:t>puberty at the same time.</a:t>
            </a:r>
            <a:endParaRPr lang="en-US" sz="17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>
            <a:hlinkClick r:id="rId2" action="ppaction://hlinksldjump">
              <a:snd r:embed="rId3" name="Jeopardy Wrong Answer.wav"/>
            </a:hlinkClick>
          </p:cNvPr>
          <p:cNvSpPr txBox="1"/>
          <p:nvPr/>
        </p:nvSpPr>
        <p:spPr>
          <a:xfrm rot="21004090">
            <a:off x="3067824" y="2950669"/>
            <a:ext cx="1959240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A. True</a:t>
            </a:r>
          </a:p>
        </p:txBody>
      </p:sp>
      <p:sp>
        <p:nvSpPr>
          <p:cNvPr id="22" name="TextBox 21">
            <a:hlinkClick r:id="rId4" action="ppaction://hlinksldjump">
              <a:snd r:embed="rId5" name="Jeopardy Correct Answer.wav"/>
            </a:hlinkClick>
          </p:cNvPr>
          <p:cNvSpPr txBox="1"/>
          <p:nvPr/>
        </p:nvSpPr>
        <p:spPr>
          <a:xfrm rot="20987074">
            <a:off x="3195144" y="3618199"/>
            <a:ext cx="1983221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B. False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6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3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58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06580" y="1778257"/>
            <a:ext cx="2622320" cy="8771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700" b="1" dirty="0">
                <a:latin typeface="Cambria" pitchFamily="18" charset="0"/>
              </a:rPr>
              <a:t>3. The tube in which the </a:t>
            </a:r>
          </a:p>
          <a:p>
            <a:pPr algn="ctr"/>
            <a:r>
              <a:rPr lang="en-US" sz="1700" b="1" dirty="0">
                <a:latin typeface="Cambria" pitchFamily="18" charset="0"/>
              </a:rPr>
              <a:t>egg travels from the </a:t>
            </a:r>
          </a:p>
          <a:p>
            <a:pPr algn="ctr"/>
            <a:r>
              <a:rPr lang="en-US" sz="1700" b="1" dirty="0">
                <a:latin typeface="Cambria" pitchFamily="18" charset="0"/>
              </a:rPr>
              <a:t>ovary to the uterus.</a:t>
            </a:r>
            <a:endParaRPr lang="en-US" sz="17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>
            <a:hlinkClick r:id="rId2" action="ppaction://hlinksldjump">
              <a:snd r:embed="rId3" name="Jeopardy Wrong Answer.wav"/>
            </a:hlinkClick>
          </p:cNvPr>
          <p:cNvSpPr txBox="1"/>
          <p:nvPr/>
        </p:nvSpPr>
        <p:spPr>
          <a:xfrm rot="21004090">
            <a:off x="3067824" y="2966058"/>
            <a:ext cx="1959240" cy="369332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mbria" pitchFamily="18" charset="0"/>
              </a:rPr>
              <a:t>A. Vas Deferens</a:t>
            </a:r>
          </a:p>
        </p:txBody>
      </p:sp>
      <p:sp>
        <p:nvSpPr>
          <p:cNvPr id="22" name="TextBox 21">
            <a:hlinkClick r:id="rId4" action="ppaction://hlinksldjump">
              <a:snd r:embed="rId5" name="Jeopardy Correct Answer.wav"/>
            </a:hlinkClick>
          </p:cNvPr>
          <p:cNvSpPr txBox="1"/>
          <p:nvPr/>
        </p:nvSpPr>
        <p:spPr>
          <a:xfrm rot="20987074">
            <a:off x="3195144" y="3641282"/>
            <a:ext cx="1983221" cy="353943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700" b="1" dirty="0">
                <a:latin typeface="Cambria" pitchFamily="18" charset="0"/>
              </a:rPr>
              <a:t>B. Fallopian Tube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5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89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5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744877" y="1924451"/>
            <a:ext cx="2345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atin typeface="Cambria" pitchFamily="18" charset="0"/>
              </a:rPr>
              <a:t>4. A sudden increase in</a:t>
            </a:r>
          </a:p>
          <a:p>
            <a:pPr algn="ctr"/>
            <a:r>
              <a:rPr lang="en-US" sz="1600" b="1" dirty="0">
                <a:latin typeface="Cambria" pitchFamily="18" charset="0"/>
              </a:rPr>
              <a:t> height during puberty.</a:t>
            </a:r>
            <a:endParaRPr lang="en-US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>
            <a:hlinkClick r:id="rId2" action="ppaction://hlinksldjump">
              <a:snd r:embed="rId3" name="Jeopardy Correct Answer.wav"/>
            </a:hlinkClick>
          </p:cNvPr>
          <p:cNvSpPr txBox="1"/>
          <p:nvPr/>
        </p:nvSpPr>
        <p:spPr>
          <a:xfrm rot="21004090">
            <a:off x="3067824" y="2950669"/>
            <a:ext cx="1959240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A. Growth</a:t>
            </a:r>
          </a:p>
        </p:txBody>
      </p:sp>
      <p:sp>
        <p:nvSpPr>
          <p:cNvPr id="22" name="TextBox 21">
            <a:hlinkClick r:id="rId4" action="ppaction://hlinksldjump">
              <a:snd r:embed="rId5" name="Jeopardy Wrong Answer.wav"/>
            </a:hlinkClick>
          </p:cNvPr>
          <p:cNvSpPr txBox="1"/>
          <p:nvPr/>
        </p:nvSpPr>
        <p:spPr>
          <a:xfrm rot="20987074">
            <a:off x="3195144" y="3618199"/>
            <a:ext cx="1983221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B. Clumsiness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8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6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5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09437" y="1647452"/>
            <a:ext cx="2616614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700" b="1" dirty="0">
                <a:latin typeface="Cambria" pitchFamily="18" charset="0"/>
              </a:rPr>
              <a:t>5. Organs that store and </a:t>
            </a:r>
          </a:p>
          <a:p>
            <a:pPr algn="ctr"/>
            <a:r>
              <a:rPr lang="en-US" sz="1700" b="1" dirty="0">
                <a:latin typeface="Cambria" pitchFamily="18" charset="0"/>
              </a:rPr>
              <a:t>r</a:t>
            </a:r>
            <a:r>
              <a:rPr lang="en-US" sz="1700" b="1" dirty="0">
                <a:solidFill>
                  <a:schemeClr val="tx1"/>
                </a:solidFill>
                <a:latin typeface="Cambria" pitchFamily="18" charset="0"/>
              </a:rPr>
              <a:t>elease the eggs and </a:t>
            </a:r>
          </a:p>
          <a:p>
            <a:pPr algn="ctr"/>
            <a:r>
              <a:rPr lang="en-US" sz="1700" b="1" dirty="0">
                <a:latin typeface="Cambria" pitchFamily="18" charset="0"/>
              </a:rPr>
              <a:t>produce hormones</a:t>
            </a:r>
          </a:p>
          <a:p>
            <a:pPr algn="ctr"/>
            <a:r>
              <a:rPr lang="en-US" sz="1700" b="1" dirty="0">
                <a:latin typeface="Cambria" pitchFamily="18" charset="0"/>
              </a:rPr>
              <a:t> in f</a:t>
            </a:r>
            <a:r>
              <a:rPr lang="en-US" sz="1700" b="1" dirty="0">
                <a:solidFill>
                  <a:schemeClr val="tx1"/>
                </a:solidFill>
                <a:latin typeface="Cambria" pitchFamily="18" charset="0"/>
              </a:rPr>
              <a:t>emales.</a:t>
            </a:r>
          </a:p>
        </p:txBody>
      </p:sp>
      <p:sp>
        <p:nvSpPr>
          <p:cNvPr id="3" name="TextBox 2">
            <a:hlinkClick r:id="rId2" action="ppaction://hlinksldjump">
              <a:snd r:embed="rId3" name="Jeopardy Correct Answer.wav"/>
            </a:hlinkClick>
          </p:cNvPr>
          <p:cNvSpPr txBox="1"/>
          <p:nvPr/>
        </p:nvSpPr>
        <p:spPr>
          <a:xfrm rot="21004090">
            <a:off x="3067824" y="2966058"/>
            <a:ext cx="1959240" cy="369332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mbria" pitchFamily="18" charset="0"/>
              </a:rPr>
              <a:t>A. Ovaries</a:t>
            </a:r>
          </a:p>
        </p:txBody>
      </p:sp>
      <p:sp>
        <p:nvSpPr>
          <p:cNvPr id="22" name="TextBox 21">
            <a:hlinkClick r:id="rId4" action="ppaction://hlinksldjump">
              <a:snd r:embed="rId5" name="Jeopardy Wrong Answer.wav"/>
            </a:hlinkClick>
          </p:cNvPr>
          <p:cNvSpPr txBox="1"/>
          <p:nvPr/>
        </p:nvSpPr>
        <p:spPr>
          <a:xfrm rot="20987074">
            <a:off x="3195144" y="3641282"/>
            <a:ext cx="1983221" cy="353943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700" b="1" dirty="0">
                <a:latin typeface="Cambria" pitchFamily="18" charset="0"/>
              </a:rPr>
              <a:t>B. Testicles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7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30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467502" y="1916087"/>
            <a:ext cx="28501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atin typeface="Cambria" pitchFamily="18" charset="0"/>
              </a:rPr>
              <a:t>6. Clogged pores sometimes</a:t>
            </a:r>
          </a:p>
          <a:p>
            <a:pPr algn="ctr"/>
            <a:r>
              <a:rPr lang="en-US" sz="1600" b="1" dirty="0">
                <a:latin typeface="Cambria" pitchFamily="18" charset="0"/>
              </a:rPr>
              <a:t>e</a:t>
            </a:r>
            <a:r>
              <a:rPr lang="en-US" sz="1600" b="1" dirty="0">
                <a:solidFill>
                  <a:schemeClr val="tx1"/>
                </a:solidFill>
                <a:latin typeface="Cambria" pitchFamily="18" charset="0"/>
              </a:rPr>
              <a:t>xperienced during puberty.</a:t>
            </a:r>
          </a:p>
        </p:txBody>
      </p:sp>
      <p:sp>
        <p:nvSpPr>
          <p:cNvPr id="3" name="TextBox 2">
            <a:hlinkClick r:id="rId2" action="ppaction://hlinksldjump">
              <a:snd r:embed="rId3" name="Jeopardy Correct Answer.wav"/>
            </a:hlinkClick>
          </p:cNvPr>
          <p:cNvSpPr txBox="1"/>
          <p:nvPr/>
        </p:nvSpPr>
        <p:spPr>
          <a:xfrm rot="21004090">
            <a:off x="3067824" y="2950669"/>
            <a:ext cx="1959240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A. Pimples</a:t>
            </a:r>
          </a:p>
        </p:txBody>
      </p:sp>
      <p:sp>
        <p:nvSpPr>
          <p:cNvPr id="22" name="TextBox 21">
            <a:hlinkClick r:id="rId4" action="ppaction://hlinksldjump">
              <a:snd r:embed="rId5" name="Jeopardy Wrong Answer.wav"/>
            </a:hlinkClick>
          </p:cNvPr>
          <p:cNvSpPr txBox="1"/>
          <p:nvPr/>
        </p:nvSpPr>
        <p:spPr>
          <a:xfrm rot="20987074">
            <a:off x="3195144" y="3618199"/>
            <a:ext cx="1983221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B. Hair Growth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43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4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3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41599" y="1909062"/>
            <a:ext cx="2552301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700" b="1" dirty="0">
                <a:latin typeface="Cambria" pitchFamily="18" charset="0"/>
              </a:rPr>
              <a:t>7. The release of an egg </a:t>
            </a:r>
          </a:p>
          <a:p>
            <a:pPr algn="ctr"/>
            <a:r>
              <a:rPr lang="en-US" sz="1700" b="1" dirty="0">
                <a:latin typeface="Cambria" pitchFamily="18" charset="0"/>
              </a:rPr>
              <a:t>f</a:t>
            </a:r>
            <a:r>
              <a:rPr lang="en-US" sz="1700" b="1" dirty="0">
                <a:solidFill>
                  <a:schemeClr val="tx1"/>
                </a:solidFill>
                <a:latin typeface="Cambria" pitchFamily="18" charset="0"/>
              </a:rPr>
              <a:t>rom a woman’s ovary.</a:t>
            </a:r>
          </a:p>
        </p:txBody>
      </p:sp>
      <p:sp>
        <p:nvSpPr>
          <p:cNvPr id="3" name="TextBox 2">
            <a:hlinkClick r:id="rId2" action="ppaction://hlinksldjump">
              <a:snd r:embed="rId3" name="Jeopardy Correct Answer.wav"/>
            </a:hlinkClick>
          </p:cNvPr>
          <p:cNvSpPr txBox="1"/>
          <p:nvPr/>
        </p:nvSpPr>
        <p:spPr>
          <a:xfrm rot="21004090">
            <a:off x="3067824" y="2966058"/>
            <a:ext cx="1959240" cy="369332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mbria" pitchFamily="18" charset="0"/>
              </a:rPr>
              <a:t>A. Ovulation</a:t>
            </a:r>
          </a:p>
        </p:txBody>
      </p:sp>
      <p:sp>
        <p:nvSpPr>
          <p:cNvPr id="22" name="TextBox 21">
            <a:hlinkClick r:id="rId4" action="ppaction://hlinksldjump">
              <a:snd r:embed="rId5" name="Jeopardy Wrong Answer.wav"/>
            </a:hlinkClick>
          </p:cNvPr>
          <p:cNvSpPr txBox="1"/>
          <p:nvPr/>
        </p:nvSpPr>
        <p:spPr>
          <a:xfrm rot="20987074">
            <a:off x="3195144" y="3641282"/>
            <a:ext cx="1983221" cy="353943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700" b="1" dirty="0">
                <a:latin typeface="Cambria" pitchFamily="18" charset="0"/>
              </a:rPr>
              <a:t>B. Bladder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2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9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5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542304" y="1816059"/>
            <a:ext cx="2700546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500" b="1" dirty="0">
                <a:latin typeface="Cambria" pitchFamily="18" charset="0"/>
              </a:rPr>
              <a:t>8. Testicles/testes are where</a:t>
            </a:r>
          </a:p>
          <a:p>
            <a:pPr algn="ctr"/>
            <a:r>
              <a:rPr lang="en-US" sz="1500" b="1" dirty="0">
                <a:latin typeface="Cambria" pitchFamily="18" charset="0"/>
              </a:rPr>
              <a:t>s</a:t>
            </a:r>
            <a:r>
              <a:rPr lang="en-US" sz="1500" b="1" dirty="0">
                <a:solidFill>
                  <a:schemeClr val="tx1"/>
                </a:solidFill>
                <a:latin typeface="Cambria" pitchFamily="18" charset="0"/>
              </a:rPr>
              <a:t>perm and testosterone are </a:t>
            </a:r>
          </a:p>
          <a:p>
            <a:pPr algn="ctr"/>
            <a:r>
              <a:rPr lang="en-US" sz="1500" b="1" dirty="0">
                <a:latin typeface="Cambria" pitchFamily="18" charset="0"/>
              </a:rPr>
              <a:t>produced in males.</a:t>
            </a:r>
            <a:endParaRPr lang="en-US" sz="15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>
            <a:hlinkClick r:id="rId2" action="ppaction://hlinksldjump">
              <a:snd r:embed="rId3" name="Jeopardy Correct Answer.wav"/>
            </a:hlinkClick>
          </p:cNvPr>
          <p:cNvSpPr txBox="1"/>
          <p:nvPr/>
        </p:nvSpPr>
        <p:spPr>
          <a:xfrm rot="21004090">
            <a:off x="3067824" y="2950669"/>
            <a:ext cx="1959240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A. True</a:t>
            </a:r>
          </a:p>
        </p:txBody>
      </p:sp>
      <p:sp>
        <p:nvSpPr>
          <p:cNvPr id="22" name="TextBox 21">
            <a:hlinkClick r:id="rId4" action="ppaction://hlinksldjump">
              <a:snd r:embed="rId5" name="Jeopardy Wrong Answer.wav"/>
            </a:hlinkClick>
          </p:cNvPr>
          <p:cNvSpPr txBox="1"/>
          <p:nvPr/>
        </p:nvSpPr>
        <p:spPr>
          <a:xfrm rot="20987074">
            <a:off x="3195144" y="3618199"/>
            <a:ext cx="1983221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B. False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4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4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493902" y="1801340"/>
            <a:ext cx="28477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atin typeface="Cambria" pitchFamily="18" charset="0"/>
              </a:rPr>
              <a:t>9. The female internal organ</a:t>
            </a:r>
          </a:p>
          <a:p>
            <a:pPr algn="ctr"/>
            <a:r>
              <a:rPr lang="en-US" sz="1600" b="1" dirty="0">
                <a:latin typeface="Cambria" pitchFamily="18" charset="0"/>
              </a:rPr>
              <a:t>w</a:t>
            </a:r>
            <a:r>
              <a:rPr lang="en-US" sz="1600" b="1" dirty="0">
                <a:solidFill>
                  <a:schemeClr val="tx1"/>
                </a:solidFill>
                <a:latin typeface="Cambria" pitchFamily="18" charset="0"/>
              </a:rPr>
              <a:t>here the baby develops</a:t>
            </a:r>
          </a:p>
          <a:p>
            <a:pPr algn="ctr"/>
            <a:r>
              <a:rPr lang="en-US" sz="1600" b="1" dirty="0">
                <a:latin typeface="Cambria" pitchFamily="18" charset="0"/>
              </a:rPr>
              <a:t>before birth.</a:t>
            </a:r>
            <a:endParaRPr lang="en-US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>
            <a:hlinkClick r:id="rId2" action="ppaction://hlinksldjump">
              <a:snd r:embed="rId3" name="Jeopardy Wrong Answer.wav"/>
            </a:hlinkClick>
          </p:cNvPr>
          <p:cNvSpPr txBox="1"/>
          <p:nvPr/>
        </p:nvSpPr>
        <p:spPr>
          <a:xfrm rot="21004090">
            <a:off x="3067824" y="2966058"/>
            <a:ext cx="1959240" cy="369332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mbria" pitchFamily="18" charset="0"/>
              </a:rPr>
              <a:t>A. Urethra</a:t>
            </a:r>
          </a:p>
        </p:txBody>
      </p:sp>
      <p:sp>
        <p:nvSpPr>
          <p:cNvPr id="22" name="TextBox 21">
            <a:hlinkClick r:id="rId4" action="ppaction://hlinksldjump">
              <a:snd r:embed="rId5" name="Jeopardy Correct Answer.wav"/>
            </a:hlinkClick>
          </p:cNvPr>
          <p:cNvSpPr txBox="1"/>
          <p:nvPr/>
        </p:nvSpPr>
        <p:spPr>
          <a:xfrm rot="20987074">
            <a:off x="3195144" y="3641282"/>
            <a:ext cx="1983221" cy="353943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700" b="1" dirty="0">
                <a:latin typeface="Cambria" pitchFamily="18" charset="0"/>
              </a:rPr>
              <a:t>B. Uterus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4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6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2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85264" y="1816059"/>
            <a:ext cx="2414635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AutoNum type="arabicPeriod" startAt="10"/>
            </a:pPr>
            <a:r>
              <a:rPr lang="en-US" sz="1500" b="1" dirty="0">
                <a:latin typeface="Cambria" pitchFamily="18" charset="0"/>
              </a:rPr>
              <a:t>One of the changes in</a:t>
            </a:r>
          </a:p>
          <a:p>
            <a:pPr algn="ctr"/>
            <a:r>
              <a:rPr lang="en-US" sz="1500" b="1" dirty="0">
                <a:latin typeface="Cambria" pitchFamily="18" charset="0"/>
              </a:rPr>
              <a:t>p</a:t>
            </a:r>
            <a:r>
              <a:rPr lang="en-US" sz="1500" b="1" dirty="0">
                <a:solidFill>
                  <a:schemeClr val="tx1"/>
                </a:solidFill>
                <a:latin typeface="Cambria" pitchFamily="18" charset="0"/>
              </a:rPr>
              <a:t>uberty that causes you</a:t>
            </a:r>
          </a:p>
          <a:p>
            <a:pPr algn="ctr"/>
            <a:r>
              <a:rPr lang="en-US" sz="1500" b="1" dirty="0">
                <a:latin typeface="Cambria" pitchFamily="18" charset="0"/>
              </a:rPr>
              <a:t>to smell when you sweat.</a:t>
            </a:r>
            <a:endParaRPr lang="en-US" sz="15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>
            <a:hlinkClick r:id="rId2" action="ppaction://hlinksldjump">
              <a:snd r:embed="rId3" name="Jeopardy Correct Answer.wav"/>
            </a:hlinkClick>
          </p:cNvPr>
          <p:cNvSpPr txBox="1"/>
          <p:nvPr/>
        </p:nvSpPr>
        <p:spPr>
          <a:xfrm rot="21004090">
            <a:off x="3067824" y="2950669"/>
            <a:ext cx="1959240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A. Body odor</a:t>
            </a:r>
          </a:p>
        </p:txBody>
      </p:sp>
      <p:sp>
        <p:nvSpPr>
          <p:cNvPr id="22" name="TextBox 21">
            <a:hlinkClick r:id="rId4" action="ppaction://hlinksldjump">
              <a:snd r:embed="rId5" name="Jeopardy Wrong Answer.wav"/>
            </a:hlinkClick>
          </p:cNvPr>
          <p:cNvSpPr txBox="1"/>
          <p:nvPr/>
        </p:nvSpPr>
        <p:spPr>
          <a:xfrm rot="20987074">
            <a:off x="3195144" y="3618199"/>
            <a:ext cx="1983221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B. Pimples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7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2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0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414942" y="1939839"/>
            <a:ext cx="300563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500" b="1" dirty="0">
                <a:latin typeface="Cambria" pitchFamily="18" charset="0"/>
              </a:rPr>
              <a:t>11. Breast growth only h</a:t>
            </a:r>
            <a:r>
              <a:rPr lang="en-US" sz="1500" b="1" dirty="0">
                <a:solidFill>
                  <a:schemeClr val="tx1"/>
                </a:solidFill>
                <a:latin typeface="Cambria" pitchFamily="18" charset="0"/>
              </a:rPr>
              <a:t>appens </a:t>
            </a:r>
          </a:p>
          <a:p>
            <a:pPr algn="ctr"/>
            <a:r>
              <a:rPr lang="en-US" sz="1500" b="1" dirty="0">
                <a:solidFill>
                  <a:schemeClr val="tx1"/>
                </a:solidFill>
                <a:latin typeface="Cambria" pitchFamily="18" charset="0"/>
              </a:rPr>
              <a:t>to girls during </a:t>
            </a:r>
            <a:r>
              <a:rPr lang="en-US" sz="1500" b="1" dirty="0">
                <a:latin typeface="Cambria" pitchFamily="18" charset="0"/>
              </a:rPr>
              <a:t>puberty.</a:t>
            </a:r>
            <a:endParaRPr lang="en-US" sz="15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>
            <a:hlinkClick r:id="rId2" action="ppaction://hlinksldjump">
              <a:snd r:embed="rId3" name="Jeopardy Wrong Answer.wav"/>
            </a:hlinkClick>
          </p:cNvPr>
          <p:cNvSpPr txBox="1"/>
          <p:nvPr/>
        </p:nvSpPr>
        <p:spPr>
          <a:xfrm rot="21004090">
            <a:off x="3067824" y="2966058"/>
            <a:ext cx="1959240" cy="369332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mbria" pitchFamily="18" charset="0"/>
              </a:rPr>
              <a:t>A. True</a:t>
            </a:r>
          </a:p>
        </p:txBody>
      </p:sp>
      <p:sp>
        <p:nvSpPr>
          <p:cNvPr id="22" name="TextBox 21">
            <a:hlinkClick r:id="rId4" action="ppaction://hlinksldjump">
              <a:snd r:embed="rId5" name="Jeopardy Correct Answer.wav"/>
            </a:hlinkClick>
          </p:cNvPr>
          <p:cNvSpPr txBox="1"/>
          <p:nvPr/>
        </p:nvSpPr>
        <p:spPr>
          <a:xfrm rot="20987074">
            <a:off x="3195144" y="3641282"/>
            <a:ext cx="1983221" cy="353943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700" b="1" dirty="0">
                <a:latin typeface="Cambria" pitchFamily="18" charset="0"/>
              </a:rPr>
              <a:t>B. False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13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9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37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505092" y="1900698"/>
            <a:ext cx="277499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700" b="1" dirty="0">
                <a:latin typeface="Cambria" pitchFamily="18" charset="0"/>
              </a:rPr>
              <a:t>12. </a:t>
            </a:r>
            <a:r>
              <a:rPr lang="en-US" sz="1700" b="1" dirty="0">
                <a:solidFill>
                  <a:srgbClr val="FF3300"/>
                </a:solidFill>
                <a:latin typeface="Cambria" pitchFamily="18" charset="0"/>
              </a:rPr>
              <a:t>Final Question: </a:t>
            </a:r>
          </a:p>
          <a:p>
            <a:pPr algn="ctr"/>
            <a:r>
              <a:rPr lang="en-US" sz="1700" b="1" dirty="0">
                <a:latin typeface="Cambria" pitchFamily="18" charset="0"/>
              </a:rPr>
              <a:t>Only boys have a bladder.</a:t>
            </a:r>
          </a:p>
        </p:txBody>
      </p:sp>
      <p:sp>
        <p:nvSpPr>
          <p:cNvPr id="3" name="TextBox 2">
            <a:hlinkClick r:id="rId2" action="ppaction://hlinksldjump">
              <a:snd r:embed="rId3" name="Jeopardy Wrong Answer.wav"/>
            </a:hlinkClick>
          </p:cNvPr>
          <p:cNvSpPr txBox="1"/>
          <p:nvPr/>
        </p:nvSpPr>
        <p:spPr>
          <a:xfrm rot="21004090">
            <a:off x="3067824" y="2950669"/>
            <a:ext cx="1959240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A. True</a:t>
            </a:r>
          </a:p>
        </p:txBody>
      </p:sp>
      <p:sp>
        <p:nvSpPr>
          <p:cNvPr id="22" name="TextBox 21">
            <a:hlinkClick r:id="rId4" action="ppaction://hlinksldjump">
              <a:snd r:embed="rId5" name="Jeopardy Correct Answer.wav"/>
            </a:hlinkClick>
          </p:cNvPr>
          <p:cNvSpPr txBox="1"/>
          <p:nvPr/>
        </p:nvSpPr>
        <p:spPr>
          <a:xfrm rot="20987074">
            <a:off x="3195144" y="3618199"/>
            <a:ext cx="1983221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B. False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48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3834232" y="4204632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3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71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7209</TotalTime>
  <Words>455</Words>
  <Application>Microsoft Macintosh PowerPoint</Application>
  <PresentationFormat>On-screen Show (4:3)</PresentationFormat>
  <Paragraphs>190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Cambria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Elizabeth Passamonte</cp:lastModifiedBy>
  <cp:revision>52</cp:revision>
  <dcterms:created xsi:type="dcterms:W3CDTF">2013-07-27T15:22:01Z</dcterms:created>
  <dcterms:modified xsi:type="dcterms:W3CDTF">2023-02-13T17:33:55Z</dcterms:modified>
</cp:coreProperties>
</file>