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AB332"/>
    <a:srgbClr val="4483AD"/>
    <a:srgbClr val="41B67C"/>
    <a:srgbClr val="75A941"/>
    <a:srgbClr val="00998C"/>
    <a:srgbClr val="FF4364"/>
    <a:srgbClr val="65DC00"/>
    <a:srgbClr val="34BEBF"/>
    <a:srgbClr val="FAA9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4" autoAdjust="0"/>
    <p:restoredTop sz="94461" autoAdjust="0"/>
  </p:normalViewPr>
  <p:slideViewPr>
    <p:cSldViewPr snapToGrid="0" snapToObjects="1">
      <p:cViewPr varScale="1">
        <p:scale>
          <a:sx n="107" d="100"/>
          <a:sy n="107" d="100"/>
        </p:scale>
        <p:origin x="1616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2" d="100"/>
          <a:sy n="52" d="100"/>
        </p:scale>
        <p:origin x="-2716" y="-8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FAC28-5CB8-4807-B88F-4318E5CBE15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ED639-51DB-40B5-8B93-D4EF705D5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70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F3DAF-AF75-CD43-9976-4A41697BF0F8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067E8-C271-5649-A09E-E2D218259E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4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1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11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35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879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4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1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98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7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75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4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8DF57C-980F-9A48-AB20-A315B1E220A6}" type="datetimeFigureOut">
              <a:rPr lang="en-US" smtClean="0"/>
              <a:t>2/13/23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34B2ABF-D83F-1E4E-BE8D-34DD181127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06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A384A3-4E1F-B047-B383-A52C621D7CA1}" type="datetimeFigureOut">
              <a:rPr lang="en-US" smtClean="0"/>
              <a:t>2/13/23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152784C-C065-6543-868B-A7919AF6ED9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346575" y="6443663"/>
            <a:ext cx="914400" cy="914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443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B6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028900" y="355395"/>
            <a:ext cx="7368180" cy="522305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1282899" y="634796"/>
            <a:ext cx="6790879" cy="4632489"/>
          </a:xfrm>
          <a:prstGeom prst="rect">
            <a:avLst/>
          </a:prstGeom>
          <a:blipFill>
            <a:blip r:embed="rId14"/>
            <a:tile tx="0" ty="0" sx="100000" sy="100000" flip="none" algn="tl"/>
          </a:blipFill>
          <a:ln w="19050">
            <a:solidFill>
              <a:schemeClr val="tx1"/>
            </a:solidFill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0043">
            <a:off x="89935" y="1724795"/>
            <a:ext cx="4145640" cy="452159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13640" y="6505612"/>
            <a:ext cx="21018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6.3.3 Emotional Needs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7037461" y="6500856"/>
            <a:ext cx="21065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2013, 2023 Healthy Futures</a:t>
            </a:r>
          </a:p>
        </p:txBody>
      </p:sp>
    </p:spTree>
    <p:extLst>
      <p:ext uri="{BB962C8B-B14F-4D97-AF65-F5344CB8AC3E}">
        <p14:creationId xmlns:p14="http://schemas.microsoft.com/office/powerpoint/2010/main" val="119148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5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10" Type="http://schemas.openxmlformats.org/officeDocument/2006/relationships/image" Target="../media/image4.png"/><Relationship Id="rId4" Type="http://schemas.openxmlformats.org/officeDocument/2006/relationships/image" Target="../media/image17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rot="21049397">
            <a:off x="1628297" y="1991052"/>
            <a:ext cx="4193777" cy="1107996"/>
          </a:xfrm>
          <a:prstGeom prst="rect">
            <a:avLst/>
          </a:prstGeom>
          <a:solidFill>
            <a:srgbClr val="FAB332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en-US" sz="6600" b="1" dirty="0">
                <a:latin typeface="Cambria" pitchFamily="18" charset="0"/>
                <a:cs typeface="Comic Sans MS"/>
              </a:rPr>
              <a:t>Emotional</a:t>
            </a:r>
            <a:endParaRPr lang="en-US" sz="6600" b="1" dirty="0">
              <a:latin typeface="Cambria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83454">
            <a:off x="1765189" y="3305635"/>
            <a:ext cx="3919995" cy="1107996"/>
          </a:xfrm>
          <a:prstGeom prst="rect">
            <a:avLst/>
          </a:prstGeom>
          <a:solidFill>
            <a:srgbClr val="FAB332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Cambria" pitchFamily="18" charset="0"/>
                <a:cs typeface="Times New Roman"/>
              </a:rPr>
              <a:t>Needs</a:t>
            </a:r>
            <a:endParaRPr lang="en-US" sz="9600" b="1" dirty="0">
              <a:latin typeface="Cambria" pitchFamily="18" charset="0"/>
              <a:cs typeface="Times New Roman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Cloud Callout 12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450743" y="520171"/>
              <a:ext cx="2671309" cy="49244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00" b="1" dirty="0">
                  <a:latin typeface="Trebuchet MS" pitchFamily="34" charset="0"/>
                </a:rPr>
                <a:t>Healthy Futures</a:t>
              </a:r>
              <a:endParaRPr lang="en-US" sz="2600" b="1" dirty="0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51" y="5880987"/>
            <a:ext cx="736650" cy="8380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720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0" grpId="0" animBg="1"/>
      <p:bldP spid="2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1" name="Cloud Callout 10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91622" y="520171"/>
              <a:ext cx="2789546" cy="49244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00" b="1" dirty="0">
                  <a:latin typeface="Trebuchet MS" pitchFamily="34" charset="0"/>
                </a:rPr>
                <a:t>Emotional Needs</a:t>
              </a:r>
              <a:endParaRPr lang="en-US" sz="26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740393" y="1702870"/>
            <a:ext cx="3685032" cy="3321741"/>
            <a:chOff x="1952781" y="1851638"/>
            <a:chExt cx="3053682" cy="2920931"/>
          </a:xfrm>
          <a:effectLst/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46284">
              <a:off x="1952781" y="1947430"/>
              <a:ext cx="3053682" cy="282513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 rot="20871068">
              <a:off x="2159815" y="2751812"/>
              <a:ext cx="2769268" cy="105549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Cambria" pitchFamily="18" charset="0"/>
                </a:rPr>
                <a:t>Everybody </a:t>
              </a:r>
            </a:p>
            <a:p>
              <a:pPr algn="ctr"/>
              <a:r>
                <a:rPr lang="en-US" sz="3600" dirty="0">
                  <a:latin typeface="Cambria" pitchFamily="18" charset="0"/>
                </a:rPr>
                <a:t>has them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31070">
              <a:off x="3342319" y="1851638"/>
              <a:ext cx="430449" cy="44479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85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288257" y="1496014"/>
            <a:ext cx="4451638" cy="3708502"/>
            <a:chOff x="1391620" y="1496014"/>
            <a:chExt cx="4451638" cy="370850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50812" y="1589766"/>
              <a:ext cx="2298215" cy="2126212"/>
            </a:xfrm>
            <a:prstGeom prst="rect">
              <a:avLst/>
            </a:prstGeom>
            <a:effectLst/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07801">
              <a:off x="1391620" y="3134892"/>
              <a:ext cx="2237048" cy="2069624"/>
            </a:xfrm>
            <a:prstGeom prst="rect">
              <a:avLst/>
            </a:prstGeom>
            <a:effectLst/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00000">
              <a:off x="3514760" y="1496014"/>
              <a:ext cx="2328498" cy="2154229"/>
            </a:xfrm>
            <a:prstGeom prst="rect">
              <a:avLst/>
            </a:prstGeom>
            <a:effectLst/>
          </p:spPr>
        </p:pic>
        <p:sp>
          <p:nvSpPr>
            <p:cNvPr id="11" name="TextBox 10"/>
            <p:cNvSpPr txBox="1"/>
            <p:nvPr/>
          </p:nvSpPr>
          <p:spPr>
            <a:xfrm rot="199068">
              <a:off x="1701931" y="1914919"/>
              <a:ext cx="1920464" cy="123110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u="sng" dirty="0">
                  <a:latin typeface="Cambria" pitchFamily="18" charset="0"/>
                </a:rPr>
                <a:t>Affirmation</a:t>
              </a:r>
              <a:r>
                <a:rPr lang="en-US" sz="2000" dirty="0">
                  <a:latin typeface="Cambria" pitchFamily="18" charset="0"/>
                </a:rPr>
                <a:t>: </a:t>
              </a:r>
              <a:r>
                <a:rPr lang="en-US" dirty="0">
                  <a:latin typeface="Cambria" pitchFamily="18" charset="0"/>
                </a:rPr>
                <a:t>Positive statement </a:t>
              </a:r>
            </a:p>
            <a:p>
              <a:pPr algn="ctr"/>
              <a:r>
                <a:rPr lang="en-US" dirty="0">
                  <a:latin typeface="Cambria" pitchFamily="18" charset="0"/>
                </a:rPr>
                <a:t>from others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20837386" flipH="1">
              <a:off x="3804041" y="1830873"/>
              <a:ext cx="1920464" cy="1323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u="sng" dirty="0">
                  <a:latin typeface="Cambria" pitchFamily="18" charset="0"/>
                </a:rPr>
                <a:t>Belonging</a:t>
              </a:r>
              <a:r>
                <a:rPr lang="en-US" sz="2000" dirty="0">
                  <a:latin typeface="Cambria" pitchFamily="18" charset="0"/>
                </a:rPr>
                <a:t>: Acceptance, approval from others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 rot="21189017" flipH="1">
              <a:off x="1584031" y="3513585"/>
              <a:ext cx="1920464" cy="126188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00" u="sng" dirty="0">
                  <a:latin typeface="Cambria" pitchFamily="18" charset="0"/>
                </a:rPr>
                <a:t>Recognition</a:t>
              </a:r>
              <a:r>
                <a:rPr lang="en-US" sz="1900" dirty="0">
                  <a:latin typeface="Cambria" pitchFamily="18" charset="0"/>
                </a:rPr>
                <a:t>: Attention or favorable notice from others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6151" y="1635817"/>
              <a:ext cx="334744" cy="345903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596800">
              <a:off x="4222200" y="1521885"/>
              <a:ext cx="363135" cy="375239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1726" y="3113987"/>
              <a:ext cx="361797" cy="3738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53721">
              <a:off x="3321581" y="3142514"/>
              <a:ext cx="2203915" cy="2038970"/>
            </a:xfrm>
            <a:prstGeom prst="rect">
              <a:avLst/>
            </a:prstGeom>
            <a:effectLst/>
          </p:spPr>
        </p:pic>
        <p:sp>
          <p:nvSpPr>
            <p:cNvPr id="19" name="TextBox 18"/>
            <p:cNvSpPr txBox="1"/>
            <p:nvPr/>
          </p:nvSpPr>
          <p:spPr>
            <a:xfrm rot="410983">
              <a:off x="3536332" y="3500277"/>
              <a:ext cx="1920464" cy="1323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000" u="sng" dirty="0">
                  <a:latin typeface="Cambria" pitchFamily="18" charset="0"/>
                </a:rPr>
                <a:t>Guidance</a:t>
              </a:r>
              <a:r>
                <a:rPr lang="en-US" sz="2000" dirty="0">
                  <a:latin typeface="Cambria" pitchFamily="18" charset="0"/>
                </a:rPr>
                <a:t>: Advice from others, direction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6564" y="3156076"/>
              <a:ext cx="364893" cy="377057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Group 28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" name="Cloud Callout 29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391622" y="520171"/>
              <a:ext cx="2789546" cy="49244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00" b="1" dirty="0">
                  <a:latin typeface="Trebuchet MS" pitchFamily="34" charset="0"/>
                </a:rPr>
                <a:t>Emotional Needs</a:t>
              </a:r>
              <a:endParaRPr lang="en-US" sz="2600" b="1" dirty="0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313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1247035" y="1144220"/>
            <a:ext cx="4386137" cy="4081961"/>
            <a:chOff x="1247035" y="1144220"/>
            <a:chExt cx="4386137" cy="4081961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4437">
              <a:off x="1369046" y="1256923"/>
              <a:ext cx="2295144" cy="2123372"/>
            </a:xfrm>
            <a:prstGeom prst="rect">
              <a:avLst/>
            </a:prstGeom>
            <a:effectLst/>
          </p:spPr>
        </p:pic>
        <p:sp>
          <p:nvSpPr>
            <p:cNvPr id="17" name="TextBox 16"/>
            <p:cNvSpPr txBox="1"/>
            <p:nvPr/>
          </p:nvSpPr>
          <p:spPr>
            <a:xfrm rot="410983">
              <a:off x="1605206" y="1458924"/>
              <a:ext cx="1966250" cy="166199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700" u="sng" dirty="0">
                  <a:latin typeface="Cambria" pitchFamily="18" charset="0"/>
                </a:rPr>
                <a:t>Respect</a:t>
              </a:r>
              <a:r>
                <a:rPr lang="en-US" sz="1700" dirty="0">
                  <a:latin typeface="Cambria" pitchFamily="18" charset="0"/>
                </a:rPr>
                <a:t>: Consideration from others; showing</a:t>
              </a:r>
            </a:p>
            <a:p>
              <a:pPr algn="ctr"/>
              <a:r>
                <a:rPr lang="en-US" sz="1700" dirty="0">
                  <a:latin typeface="Cambria" pitchFamily="18" charset="0"/>
                </a:rPr>
                <a:t>consideration</a:t>
              </a:r>
            </a:p>
            <a:p>
              <a:pPr algn="ctr"/>
              <a:r>
                <a:rPr lang="en-US" sz="1700" dirty="0">
                  <a:latin typeface="Cambria" pitchFamily="18" charset="0"/>
                </a:rPr>
                <a:t> to others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53902">
              <a:off x="3340150" y="1392697"/>
              <a:ext cx="2293022" cy="2121408"/>
            </a:xfrm>
            <a:prstGeom prst="rect">
              <a:avLst/>
            </a:prstGeom>
            <a:effectLst/>
          </p:spPr>
        </p:pic>
        <p:sp>
          <p:nvSpPr>
            <p:cNvPr id="8" name="TextBox 7"/>
            <p:cNvSpPr txBox="1"/>
            <p:nvPr/>
          </p:nvSpPr>
          <p:spPr>
            <a:xfrm rot="21259171" flipH="1">
              <a:off x="3647440" y="1846395"/>
              <a:ext cx="1864909" cy="1182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u="sng" dirty="0">
                  <a:latin typeface="Cambria" pitchFamily="18" charset="0"/>
                </a:rPr>
                <a:t>Safety</a:t>
              </a:r>
              <a:r>
                <a:rPr lang="en-US" dirty="0">
                  <a:latin typeface="Cambria" pitchFamily="18" charset="0"/>
                </a:rPr>
                <a:t>: </a:t>
              </a:r>
            </a:p>
            <a:p>
              <a:pPr algn="ctr"/>
              <a:r>
                <a:rPr lang="en-US" dirty="0">
                  <a:latin typeface="Cambria" pitchFamily="18" charset="0"/>
                </a:rPr>
                <a:t>Safe and secure from harm; feeling protected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7035" y="3088872"/>
              <a:ext cx="2293022" cy="2121408"/>
            </a:xfrm>
            <a:prstGeom prst="rect">
              <a:avLst/>
            </a:prstGeom>
            <a:effectLst/>
          </p:spPr>
        </p:pic>
        <p:sp>
          <p:nvSpPr>
            <p:cNvPr id="14" name="TextBox 13"/>
            <p:cNvSpPr txBox="1"/>
            <p:nvPr/>
          </p:nvSpPr>
          <p:spPr>
            <a:xfrm flipH="1">
              <a:off x="1506897" y="3339328"/>
              <a:ext cx="1864909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u="sng" dirty="0">
                  <a:latin typeface="Cambria" pitchFamily="18" charset="0"/>
                </a:rPr>
                <a:t>Support</a:t>
              </a:r>
              <a:r>
                <a:rPr lang="en-US" sz="1600" dirty="0">
                  <a:latin typeface="Cambria" pitchFamily="18" charset="0"/>
                </a:rPr>
                <a:t>: </a:t>
              </a:r>
            </a:p>
            <a:p>
              <a:pPr algn="ctr"/>
              <a:r>
                <a:rPr lang="en-US" sz="1600" dirty="0">
                  <a:latin typeface="Cambria" pitchFamily="18" charset="0"/>
                </a:rPr>
                <a:t>Words &amp; actions that let you know that others will help you &amp; stand up for you</a:t>
              </a: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44162">
              <a:off x="3297738" y="3104773"/>
              <a:ext cx="2293022" cy="2121408"/>
            </a:xfrm>
            <a:prstGeom prst="rect">
              <a:avLst/>
            </a:prstGeom>
            <a:effectLst/>
          </p:spPr>
        </p:pic>
        <p:sp>
          <p:nvSpPr>
            <p:cNvPr id="11" name="TextBox 10"/>
            <p:cNvSpPr txBox="1"/>
            <p:nvPr/>
          </p:nvSpPr>
          <p:spPr>
            <a:xfrm rot="21343250">
              <a:off x="3495028" y="3394674"/>
              <a:ext cx="1937026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600" u="sng" dirty="0">
                  <a:latin typeface="Cambria" pitchFamily="18" charset="0"/>
                </a:rPr>
                <a:t>Unconditional </a:t>
              </a:r>
            </a:p>
            <a:p>
              <a:pPr algn="ctr"/>
              <a:r>
                <a:rPr lang="en-US" sz="1600" u="sng" dirty="0">
                  <a:latin typeface="Cambria" pitchFamily="18" charset="0"/>
                </a:rPr>
                <a:t>Love</a:t>
              </a:r>
              <a:r>
                <a:rPr lang="en-US" sz="1600" dirty="0">
                  <a:latin typeface="Cambria" pitchFamily="18" charset="0"/>
                </a:rPr>
                <a:t>: </a:t>
              </a:r>
            </a:p>
            <a:p>
              <a:pPr algn="ctr"/>
              <a:r>
                <a:rPr lang="en-US" sz="1600" dirty="0">
                  <a:latin typeface="Cambria" pitchFamily="18" charset="0"/>
                </a:rPr>
                <a:t>Love without judgment; both physical and emotional affection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5682" y="1144220"/>
              <a:ext cx="347472" cy="35905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246350">
              <a:off x="2180055" y="3032511"/>
              <a:ext cx="336263" cy="34747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1762" y="3090564"/>
              <a:ext cx="336263" cy="34747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882867">
              <a:off x="4219777" y="1474102"/>
              <a:ext cx="336263" cy="34747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0" name="Group 39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1" name="Cloud Callout 40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391622" y="520171"/>
              <a:ext cx="2789546" cy="492443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600" b="1" dirty="0">
                  <a:latin typeface="Trebuchet MS" pitchFamily="34" charset="0"/>
                </a:rPr>
                <a:t>Emotional Needs</a:t>
              </a:r>
              <a:endParaRPr lang="en-US" sz="2600" b="1" dirty="0"/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83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2" name="Cloud Callout 21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598412" y="474006"/>
              <a:ext cx="2375971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Affirmation</a:t>
              </a:r>
              <a:endParaRPr lang="en-US" sz="32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671923" y="1652968"/>
            <a:ext cx="3795406" cy="3411336"/>
            <a:chOff x="1671923" y="1652968"/>
            <a:chExt cx="3795406" cy="3411336"/>
          </a:xfrm>
          <a:effectLst/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0667">
              <a:off x="1671923" y="1652968"/>
              <a:ext cx="3687300" cy="3411336"/>
            </a:xfrm>
            <a:prstGeom prst="rect">
              <a:avLst/>
            </a:prstGeom>
            <a:effectLst/>
          </p:spPr>
        </p:pic>
        <p:sp>
          <p:nvSpPr>
            <p:cNvPr id="8" name="TextBox 7"/>
            <p:cNvSpPr txBox="1"/>
            <p:nvPr/>
          </p:nvSpPr>
          <p:spPr>
            <a:xfrm rot="167145">
              <a:off x="1729494" y="2504723"/>
              <a:ext cx="3737835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>
                  <a:latin typeface="Cambria" pitchFamily="18" charset="0"/>
                </a:rPr>
                <a:t>Positive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statement from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others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871038">
              <a:off x="3337807" y="1708766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73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31024" y="1594296"/>
            <a:ext cx="3685032" cy="3409238"/>
            <a:chOff x="1631024" y="1594296"/>
            <a:chExt cx="3685032" cy="340923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95859">
              <a:off x="1631024" y="1594296"/>
              <a:ext cx="3685032" cy="34092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20823434">
              <a:off x="2246194" y="2410715"/>
              <a:ext cx="2611471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>
                  <a:latin typeface="Cambria" pitchFamily="18" charset="0"/>
                </a:rPr>
                <a:t>Acceptance, approval from others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17613">
              <a:off x="3170778" y="1622736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4" name="Cloud Callout 13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767528" y="474006"/>
              <a:ext cx="2037737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Belonging</a:t>
              </a:r>
              <a:endParaRPr lang="en-US" sz="2800" b="1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446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Cloud Callout 14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01993" y="474006"/>
              <a:ext cx="1968809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Guidance</a:t>
              </a:r>
              <a:endParaRPr lang="en-US" sz="32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509420" y="1653869"/>
            <a:ext cx="3685032" cy="3409238"/>
            <a:chOff x="1509420" y="1653869"/>
            <a:chExt cx="3685032" cy="340923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9635">
              <a:off x="1509420" y="1653869"/>
              <a:ext cx="3685032" cy="340923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492269">
              <a:off x="2167049" y="2481324"/>
              <a:ext cx="2611471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Cambria" pitchFamily="18" charset="0"/>
                </a:rPr>
                <a:t>Advice from others, direction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469956">
              <a:off x="3212181" y="1694417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186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655886" y="1529613"/>
            <a:ext cx="3685032" cy="3451531"/>
            <a:chOff x="1655886" y="1529613"/>
            <a:chExt cx="3685032" cy="345153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3031">
              <a:off x="1655886" y="1571906"/>
              <a:ext cx="3685032" cy="34092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20649948">
              <a:off x="1992847" y="2341147"/>
              <a:ext cx="3143802" cy="156966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>
                  <a:latin typeface="Cambria" pitchFamily="18" charset="0"/>
                </a:rPr>
                <a:t>Attention or favorable notice from others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861736">
              <a:off x="3109417" y="1529613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Cloud Callout 12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564748" y="474006"/>
              <a:ext cx="2443298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Recognition</a:t>
              </a:r>
              <a:endParaRPr lang="en-US" sz="3200" b="1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62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Cloud Callout 12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939050" y="474006"/>
              <a:ext cx="1694695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Respect</a:t>
              </a:r>
              <a:endParaRPr lang="en-US" sz="3200" b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598555" y="1522223"/>
            <a:ext cx="3685032" cy="3409238"/>
            <a:chOff x="1598555" y="1522223"/>
            <a:chExt cx="3685032" cy="340923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5042">
              <a:off x="1598555" y="1522223"/>
              <a:ext cx="3685032" cy="34092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817410">
              <a:off x="2140484" y="2387381"/>
              <a:ext cx="2907778" cy="16312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500" dirty="0">
                  <a:latin typeface="Cambria" pitchFamily="18" charset="0"/>
                </a:rPr>
                <a:t>Consideration from others; showing consideration </a:t>
              </a:r>
            </a:p>
            <a:p>
              <a:pPr algn="ctr"/>
              <a:r>
                <a:rPr lang="en-US" sz="2500" dirty="0">
                  <a:latin typeface="Cambria" pitchFamily="18" charset="0"/>
                </a:rPr>
                <a:t>to others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1587" y="1553152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751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12569" y="1564671"/>
            <a:ext cx="3685032" cy="3409238"/>
            <a:chOff x="1512569" y="1564671"/>
            <a:chExt cx="3685032" cy="340923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74576">
              <a:off x="1512569" y="1564671"/>
              <a:ext cx="3685032" cy="340923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 rot="20871068">
              <a:off x="2164919" y="2246189"/>
              <a:ext cx="2611471" cy="206210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200" dirty="0">
                  <a:latin typeface="Cambria" pitchFamily="18" charset="0"/>
                </a:rPr>
                <a:t>Safe and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secure from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harm; feeling </a:t>
              </a:r>
            </a:p>
            <a:p>
              <a:pPr algn="ctr"/>
              <a:r>
                <a:rPr lang="en-US" sz="3200" dirty="0">
                  <a:latin typeface="Cambria" pitchFamily="18" charset="0"/>
                </a:rPr>
                <a:t>protected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615406">
              <a:off x="2795741" y="1652504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Cloud Callout 12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094540" y="474006"/>
              <a:ext cx="1383712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Safety</a:t>
              </a:r>
              <a:endParaRPr lang="en-US" sz="3200" b="1" dirty="0"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8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5" name="Cloud Callout 14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943858" y="474006"/>
              <a:ext cx="1685077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Support</a:t>
              </a:r>
              <a:endParaRPr lang="en-US" sz="3200" b="1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74644" y="1645186"/>
            <a:ext cx="3685032" cy="3409238"/>
            <a:chOff x="1474644" y="1645186"/>
            <a:chExt cx="3685032" cy="340923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6154">
              <a:off x="1474644" y="1645186"/>
              <a:ext cx="3685032" cy="340923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583468">
              <a:off x="2004596" y="2210519"/>
              <a:ext cx="2868598" cy="224676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>
                  <a:latin typeface="Cambria" pitchFamily="18" charset="0"/>
                </a:rPr>
                <a:t>Words &amp; actions </a:t>
              </a:r>
            </a:p>
            <a:p>
              <a:pPr algn="ctr"/>
              <a:r>
                <a:rPr lang="en-US" sz="2800" dirty="0">
                  <a:latin typeface="Cambria" pitchFamily="18" charset="0"/>
                </a:rPr>
                <a:t>that let you know</a:t>
              </a:r>
            </a:p>
            <a:p>
              <a:pPr algn="ctr"/>
              <a:r>
                <a:rPr lang="en-US" sz="2800" dirty="0">
                  <a:latin typeface="Cambria" pitchFamily="18" charset="0"/>
                </a:rPr>
                <a:t> that others will </a:t>
              </a:r>
            </a:p>
            <a:p>
              <a:pPr algn="ctr"/>
              <a:r>
                <a:rPr lang="en-US" sz="2800" dirty="0">
                  <a:latin typeface="Cambria" pitchFamily="18" charset="0"/>
                </a:rPr>
                <a:t>help you &amp; </a:t>
              </a:r>
            </a:p>
            <a:p>
              <a:pPr algn="ctr"/>
              <a:r>
                <a:rPr lang="en-US" sz="2800" dirty="0">
                  <a:latin typeface="Cambria" pitchFamily="18" charset="0"/>
                </a:rPr>
                <a:t>stand up for you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0970" y="1650081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529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473904" y="1627979"/>
            <a:ext cx="3685032" cy="3417603"/>
            <a:chOff x="1473904" y="1627979"/>
            <a:chExt cx="3685032" cy="341760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66314">
              <a:off x="1473904" y="1636344"/>
              <a:ext cx="3685032" cy="340923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21029457">
              <a:off x="1836266" y="2211730"/>
              <a:ext cx="3190692" cy="240065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dirty="0">
                  <a:latin typeface="Cambria" pitchFamily="18" charset="0"/>
                </a:rPr>
                <a:t>Love without judgment; </a:t>
              </a:r>
            </a:p>
            <a:p>
              <a:pPr algn="ctr"/>
              <a:r>
                <a:rPr lang="en-US" sz="3000" dirty="0">
                  <a:latin typeface="Cambria" pitchFamily="18" charset="0"/>
                </a:rPr>
                <a:t>both physical</a:t>
              </a:r>
            </a:p>
            <a:p>
              <a:pPr algn="ctr"/>
              <a:r>
                <a:rPr lang="en-US" sz="3000" dirty="0">
                  <a:latin typeface="Cambria" pitchFamily="18" charset="0"/>
                </a:rPr>
                <a:t> &amp; emotional affection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78330">
              <a:off x="2819057" y="1619292"/>
              <a:ext cx="521208" cy="5385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Group 14"/>
          <p:cNvGrpSpPr/>
          <p:nvPr/>
        </p:nvGrpSpPr>
        <p:grpSpPr>
          <a:xfrm>
            <a:off x="3057884" y="73460"/>
            <a:ext cx="3403523" cy="1545764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Cloud Callout 15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54468"/>
                <a:gd name="adj2" fmla="val 48191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38009" y="474006"/>
              <a:ext cx="1096775" cy="58477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3200" b="1" dirty="0">
                  <a:latin typeface="Trebuchet MS" pitchFamily="34" charset="0"/>
                </a:rPr>
                <a:t>Love</a:t>
              </a:r>
              <a:endParaRPr lang="en-US" sz="3200" b="1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256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370887" y="1447479"/>
            <a:ext cx="2472088" cy="2543752"/>
            <a:chOff x="1404352" y="1188972"/>
            <a:chExt cx="2706145" cy="278459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00000">
              <a:off x="1404352" y="1372809"/>
              <a:ext cx="2706145" cy="260075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20757773">
              <a:off x="1737054" y="1793707"/>
              <a:ext cx="1996253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dirty="0">
                  <a:latin typeface="Cambria" pitchFamily="18" charset="0"/>
                </a:rPr>
                <a:t>Make </a:t>
              </a:r>
            </a:p>
            <a:p>
              <a:pPr algn="ctr"/>
              <a:r>
                <a:rPr lang="en-US" sz="3000" dirty="0">
                  <a:latin typeface="Cambria" pitchFamily="18" charset="0"/>
                </a:rPr>
                <a:t>sure you</a:t>
              </a: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259381">
              <a:off x="2325651" y="1181352"/>
              <a:ext cx="457200" cy="47244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Group 27"/>
          <p:cNvGrpSpPr/>
          <p:nvPr/>
        </p:nvGrpSpPr>
        <p:grpSpPr>
          <a:xfrm>
            <a:off x="3430955" y="1614999"/>
            <a:ext cx="2472526" cy="2287478"/>
            <a:chOff x="3465466" y="1380613"/>
            <a:chExt cx="2706624" cy="250405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05030">
              <a:off x="3465466" y="1380613"/>
              <a:ext cx="2706624" cy="2504056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 rot="464676">
              <a:off x="3948044" y="2031281"/>
              <a:ext cx="2014468" cy="6064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000" b="1" u="sng" dirty="0">
                  <a:solidFill>
                    <a:srgbClr val="990000"/>
                  </a:solidFill>
                  <a:latin typeface="Cambria" pitchFamily="18" charset="0"/>
                </a:rPr>
                <a:t>CHOOSE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8470" y="1425833"/>
              <a:ext cx="457240" cy="47248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7" name="Group 16"/>
          <p:cNvGrpSpPr/>
          <p:nvPr/>
        </p:nvGrpSpPr>
        <p:grpSpPr>
          <a:xfrm>
            <a:off x="2647784" y="73460"/>
            <a:ext cx="4142630" cy="1620168"/>
            <a:chOff x="3057884" y="73460"/>
            <a:chExt cx="3403523" cy="154576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8" name="Cloud Callout 17"/>
            <p:cNvSpPr/>
            <p:nvPr/>
          </p:nvSpPr>
          <p:spPr>
            <a:xfrm rot="221809">
              <a:off x="3057884" y="73460"/>
              <a:ext cx="3403523" cy="1545764"/>
            </a:xfrm>
            <a:prstGeom prst="cloudCallout">
              <a:avLst>
                <a:gd name="adj1" fmla="val 47307"/>
                <a:gd name="adj2" fmla="val 46888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421187" y="413389"/>
              <a:ext cx="2730411" cy="88092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b="1" dirty="0">
                  <a:latin typeface="Trebuchet MS" pitchFamily="34" charset="0"/>
                </a:rPr>
                <a:t>Remember there are healthy</a:t>
              </a:r>
            </a:p>
            <a:p>
              <a:pPr algn="ctr"/>
              <a:r>
                <a:rPr lang="en-US" b="1" dirty="0">
                  <a:latin typeface="Trebuchet MS" pitchFamily="34" charset="0"/>
                </a:rPr>
                <a:t> and unhealthy ways to </a:t>
              </a:r>
            </a:p>
            <a:p>
              <a:pPr algn="ctr"/>
              <a:r>
                <a:rPr lang="en-US" b="1" dirty="0">
                  <a:latin typeface="Trebuchet MS" pitchFamily="34" charset="0"/>
                </a:rPr>
                <a:t>get your needs met</a:t>
              </a:r>
              <a:endParaRPr lang="en-US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235070" y="2882369"/>
            <a:ext cx="2811666" cy="2592169"/>
            <a:chOff x="2169035" y="2498391"/>
            <a:chExt cx="3077877" cy="2837598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87029">
              <a:off x="2169035" y="2578269"/>
              <a:ext cx="3077709" cy="2757720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 rot="21397679">
              <a:off x="2351801" y="3108352"/>
              <a:ext cx="2895111" cy="161720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900" dirty="0">
                  <a:latin typeface="Cambria" pitchFamily="18" charset="0"/>
                </a:rPr>
                <a:t>Healthy </a:t>
              </a:r>
            </a:p>
            <a:p>
              <a:pPr algn="ctr"/>
              <a:r>
                <a:rPr lang="en-US" sz="2900" dirty="0">
                  <a:latin typeface="Cambria" pitchFamily="18" charset="0"/>
                </a:rPr>
                <a:t>ways to meet </a:t>
              </a:r>
            </a:p>
            <a:p>
              <a:pPr algn="ctr"/>
              <a:r>
                <a:rPr lang="en-US" sz="2900" dirty="0">
                  <a:latin typeface="Cambria" pitchFamily="18" charset="0"/>
                </a:rPr>
                <a:t>your needs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19746">
              <a:off x="3372002" y="2490770"/>
              <a:ext cx="457200" cy="47244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84" y="766517"/>
            <a:ext cx="4014216" cy="5533507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393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75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875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5050</TotalTime>
  <Words>188</Words>
  <Application>Microsoft Macintosh PowerPoint</Application>
  <PresentationFormat>On-screen Show (4:3)</PresentationFormat>
  <Paragraphs>60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</vt:lpstr>
      <vt:lpstr>Times New Roman</vt:lpstr>
      <vt:lpstr>Trebuchet MS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Sovanny Theng</dc:creator>
  <cp:lastModifiedBy>Elizabeth Passamonte</cp:lastModifiedBy>
  <cp:revision>177</cp:revision>
  <dcterms:created xsi:type="dcterms:W3CDTF">2013-01-17T03:00:54Z</dcterms:created>
  <dcterms:modified xsi:type="dcterms:W3CDTF">2023-02-13T17:34:47Z</dcterms:modified>
</cp:coreProperties>
</file>