
<file path=[Content_Types].xml><?xml version="1.0" encoding="utf-8"?>
<Types xmlns="http://schemas.openxmlformats.org/package/2006/content-types">
  <Default Extension="emf" ContentType="image/x-emf"/>
  <Default Extension="jpeg" ContentType="image/jpeg"/>
  <Default Extension="m4v" ContentType="video/unknown"/>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9" r:id="rId4"/>
    <p:sldId id="260" r:id="rId5"/>
    <p:sldId id="261" r:id="rId6"/>
    <p:sldId id="262" r:id="rId7"/>
    <p:sldId id="263" r:id="rId8"/>
    <p:sldId id="272"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4BEBF"/>
    <a:srgbClr val="F4806F"/>
    <a:srgbClr val="CCCC00"/>
    <a:srgbClr val="FF9933"/>
    <a:srgbClr val="FFCC00"/>
    <a:srgbClr val="FFCC66"/>
    <a:srgbClr val="6FA03E"/>
    <a:srgbClr val="75A9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8765"/>
    <p:restoredTop sz="47373" autoAdjust="0"/>
  </p:normalViewPr>
  <p:slideViewPr>
    <p:cSldViewPr>
      <p:cViewPr varScale="1">
        <p:scale>
          <a:sx n="45" d="100"/>
          <a:sy n="45" d="100"/>
        </p:scale>
        <p:origin x="632"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CF5E20-C959-46D6-82A6-1D70CC64502D}" type="datetimeFigureOut">
              <a:rPr lang="en-US" smtClean="0"/>
              <a:t>9/22/23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4C8E7A-E5FC-4F75-A756-1640D67B3ADD}" type="slidenum">
              <a:rPr lang="en-US" smtClean="0"/>
              <a:t>‹#›</a:t>
            </a:fld>
            <a:endParaRPr lang="en-US"/>
          </a:p>
        </p:txBody>
      </p:sp>
    </p:spTree>
    <p:extLst>
      <p:ext uri="{BB962C8B-B14F-4D97-AF65-F5344CB8AC3E}">
        <p14:creationId xmlns:p14="http://schemas.microsoft.com/office/powerpoint/2010/main" val="1878526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rainn.org/"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Unfortunately, sexual abuse is more common than most people realize or are willing to admit. </a:t>
            </a:r>
            <a:r>
              <a:rPr lang="en-US" sz="1800" dirty="0">
                <a:solidFill>
                  <a:srgbClr val="000000"/>
                </a:solidFill>
                <a:effectLst/>
                <a:latin typeface="Trebuchet MS" panose="020B0703020202090204" pitchFamily="34" charset="0"/>
                <a:ea typeface="Times New Roman" panose="02020603050405020304" pitchFamily="18" charset="0"/>
                <a:cs typeface="Arial" panose="020B0604020202020204" pitchFamily="34" charset="0"/>
              </a:rPr>
              <a:t>1 of every 9 girls under the age of 18 experience sexual abuse or assault at the hands of an adult. 1 of every 53 boys under the age of 18 experience sexual abuse or assault at the hands of an adult</a:t>
            </a: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t>
            </a:r>
            <a:r>
              <a:rPr lang="en-US" sz="1800" i="1" dirty="0">
                <a:solidFill>
                  <a:srgbClr val="000000"/>
                </a:solidFill>
                <a:effectLst/>
                <a:latin typeface="Trebuchet MS" panose="020B0703020202090204" pitchFamily="34" charset="0"/>
                <a:ea typeface="Times New Roman" panose="02020603050405020304" pitchFamily="18" charset="0"/>
                <a:cs typeface="Arial" panose="020B0604020202020204" pitchFamily="34" charset="0"/>
              </a:rPr>
              <a:t>Source: </a:t>
            </a:r>
            <a:r>
              <a:rPr lang="en-US" sz="1800" i="1" dirty="0">
                <a:solidFill>
                  <a:srgbClr val="222222"/>
                </a:solidFill>
                <a:effectLst/>
                <a:latin typeface="Trebuchet MS" panose="020B0703020202090204" pitchFamily="34" charset="0"/>
                <a:ea typeface="Times New Roman" panose="02020603050405020304" pitchFamily="18" charset="0"/>
                <a:cs typeface="Arial" panose="020B0604020202020204" pitchFamily="34" charset="0"/>
              </a:rPr>
              <a:t>https://</a:t>
            </a:r>
            <a:r>
              <a:rPr lang="en-US" sz="1800" i="1" dirty="0" err="1">
                <a:solidFill>
                  <a:srgbClr val="222222"/>
                </a:solidFill>
                <a:effectLst/>
                <a:latin typeface="Trebuchet MS" panose="020B0703020202090204" pitchFamily="34" charset="0"/>
                <a:ea typeface="Times New Roman" panose="02020603050405020304" pitchFamily="18" charset="0"/>
                <a:cs typeface="Arial" panose="020B0604020202020204" pitchFamily="34" charset="0"/>
              </a:rPr>
              <a:t>www.rainn.org</a:t>
            </a:r>
            <a:r>
              <a:rPr lang="en-US" sz="1800" i="1" dirty="0">
                <a:solidFill>
                  <a:srgbClr val="222222"/>
                </a:solidFill>
                <a:effectLst/>
                <a:latin typeface="Trebuchet MS" panose="020B0703020202090204" pitchFamily="34" charset="0"/>
                <a:ea typeface="Times New Roman" panose="02020603050405020304" pitchFamily="18" charset="0"/>
                <a:cs typeface="Arial" panose="020B0604020202020204" pitchFamily="34" charset="0"/>
              </a:rPr>
              <a:t>/statistics/children-and-teens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i="1" dirty="0" err="1">
                <a:solidFill>
                  <a:srgbClr val="000000"/>
                </a:solidFill>
                <a:effectLst/>
                <a:latin typeface="Trebuchet MS" panose="020B0703020202090204" pitchFamily="34" charset="0"/>
                <a:ea typeface="Times New Roman" panose="02020603050405020304" pitchFamily="18" charset="0"/>
                <a:cs typeface="Arial" panose="020B0604020202020204" pitchFamily="34" charset="0"/>
              </a:rPr>
              <a:t>RAINN.org</a:t>
            </a:r>
            <a:r>
              <a:rPr lang="en-US" sz="1800" i="1" dirty="0">
                <a:solidFill>
                  <a:srgbClr val="000000"/>
                </a:solidFill>
                <a:effectLst/>
                <a:latin typeface="Trebuchet MS" panose="020B0703020202090204" pitchFamily="34" charset="0"/>
                <a:ea typeface="Times New Roman" panose="02020603050405020304" pitchFamily="18" charset="0"/>
                <a:cs typeface="Arial" panose="020B0604020202020204" pitchFamily="34" charset="0"/>
              </a:rPr>
              <a:t> accessed October 2022.</a:t>
            </a: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2</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Sexual abuse could be described as unwanted or inappropriate touching. Can anyone remember our definition for inappropriate?</a:t>
            </a: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Sexual abuse occurs when a person engages in sexual acts with another person without that person’s permission. In some abusive situations, an adult has abused a younger child or teen without the younger person even realizing that that kind of behavior was unacceptable.</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3</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Most of the time sexual abuse is committed by someone the victim knows. In many cases it is committed by someone the victim trusts and respects.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*Each state has a legal age of consent to have sex.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a:t>
            </a: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Facts about Sexual Assault. Rape, Abuse &amp; Incest National Network. Available at: </a:t>
            </a:r>
            <a:r>
              <a:rPr lang="en-US" sz="1800" i="1" u="sng" dirty="0">
                <a:solidFill>
                  <a:srgbClr val="0000FF"/>
                </a:solidFill>
                <a:effectLst/>
                <a:latin typeface="Trebuchet MS" panose="020B0703020202090204" pitchFamily="34" charset="0"/>
                <a:ea typeface="MS Mincho" panose="02020609040205080304" pitchFamily="49" charset="-128"/>
                <a:cs typeface="Times New Roman" panose="02020603050405020304" pitchFamily="18" charset="0"/>
                <a:hlinkClick r:id="rId3"/>
              </a:rPr>
              <a:t>www.rainn.org</a:t>
            </a: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 Accessed on September 13, 2007.)</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4</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Sexual abuse isn't just physical. Sexual abusers also use a variety of methods to control the thoughts and emotions of their victims.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Abusers are great manipulators. A manipulator is someone who can convince another person to do something that they typically wouldn’t do on their own. I</a:t>
            </a:r>
            <a:r>
              <a:rPr lang="en-US" sz="1800" b="1" dirty="0">
                <a:effectLst/>
                <a:latin typeface="Trebuchet MS" panose="020B0703020202090204" pitchFamily="34" charset="0"/>
                <a:ea typeface="MS Mincho" panose="02020609040205080304" pitchFamily="49" charset="-128"/>
                <a:cs typeface="Times New Roman" panose="02020603050405020304" pitchFamily="18" charset="0"/>
              </a:rPr>
              <a:t>f a peer persuades you to stand on your head during class, one could refer this person as a manipulator.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Abusers also use power and control to manipulate their victims. For example, the abuser may make the person being abused feel stupid, worthless, and/or responsible for the abuse.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Fear is another form of control. If the person being abused is afraid of the abuser, or is afraid of what the abuser may do, the victim may not tell anyone else about the abuse.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For children and teens, all of these manipulative behaviors can be confusing, and hard to identify.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*Note: If a student discloses information about abuse, remember your professional duty to report it within 48 hours. Either report online at https://</a:t>
            </a:r>
            <a:r>
              <a:rPr lang="en-US" sz="1800" i="1" dirty="0" err="1">
                <a:effectLst/>
                <a:latin typeface="Trebuchet MS" panose="020B0703020202090204" pitchFamily="34" charset="0"/>
                <a:ea typeface="MS Mincho" panose="02020609040205080304" pitchFamily="49" charset="-128"/>
                <a:cs typeface="Times New Roman" panose="02020603050405020304" pitchFamily="18" charset="0"/>
              </a:rPr>
              <a:t>reportabuse.ws</a:t>
            </a: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 or call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1-800-252-5400</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5</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Like we mentioned earlier, most of the adults in your lives have your best interests at heart! However, in some cases there are some who may try to take advantage of these relationships. In many cases, this person is someone that you might know and trust.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Abusers misuse trust and affection to start building inappropriate relationships with their victim. For example, they may invite you to hang out without your parents knowing, they may make sexual comments, or they may want you to do something that you’re not comfortable doing.</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These behaviors could then lead to inappropriate touching.</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Both verbal and physical abuse can be painful and should be reported as soon as possible (refer to handout)!</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6</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Let’s talk about another type of abuse. Cyber assault is an example of abuse that is a result of computerized technology. Have you ever been online and received an unwanted message talking about or depicting inappropriate sexual activities? This is considered abuse!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While the internet provides an easy way to research homework and chat with friends, it also allows abusers to easily find victims.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Sometimes abusers target young people by posing as a teen on social media sites (e.g. Facebook, Instagram, Tik-Tok) to get personal information about you. These relationships may lead to invitations to meet the abuser. This is called an aggressive solicitation (invitation) and is against the law.</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7</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WATCH “Do you really know who you’re talking to?” video.</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8</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To protect yourself when you are online, NEVER give out personal information, especially in your “user profile.” Abusers can get the information in your profile and target you.</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Another useful way to protect yourself online is to NOT accept invitations (friend requests, respond to emails, chat rooms etc.) from people you do not know in person. Oftentimes things like friend requests and invitations to chat from people you don’t know are from abusers pretending to be teens.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Technology and the internet can be VERY confusing. If you don’t know how to respond to an online relationship/situation, talk with a trusted adult (parent, teacher, police officer etc.). Cyber assault is against the law. If cyber assault happens to you, you must tell an adult immediately.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b="1" i="1" dirty="0">
                <a:effectLst/>
                <a:latin typeface="Trebuchet MS" panose="020B0703020202090204" pitchFamily="34" charset="0"/>
                <a:ea typeface="MS Mincho" panose="02020609040205080304" pitchFamily="49" charset="-128"/>
                <a:cs typeface="Times New Roman" panose="02020603050405020304" pitchFamily="18" charset="0"/>
              </a:rPr>
              <a:t>Additional Information for the Teacher: </a:t>
            </a: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Many service providers have parental control features that block age-inappropriate content. Child protective software is helpful, too. Parents need to place the computer in a central location in their house where they can monitor what their children see. If you believe someone is trying to exploit a student, notify the police, the FBI, or the local Customs Service office.</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9</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It is never your fault if you are abused. NO ONE has the right to take advantage of you even if it is someone you know well. If an adult asks you to keep a secret about something that made you uncomfortable, you need to tell someone you trust as soon as possible.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Here are a few more things to remember.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First, many abusers are abusing more than one person. If you tell the authorities, the other victims will probably speak up too.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Second, abuse usually happens more than once. If you report the abuse, you might be able to prevent it from happening again.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Third, if the first person you tell doesn’t believe you, tell someone else. Don’t give up. Keep telling until someone finally believes you.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2860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Abuse is hard to talk about. Unfortunately, some people would rather pretend that it isn’t happening than deal with it.</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10</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Did you know that teens are </a:t>
            </a:r>
            <a:r>
              <a:rPr lang="en-US" sz="1800" u="sng" dirty="0">
                <a:effectLst/>
                <a:latin typeface="Trebuchet MS" panose="020B0703020202090204" pitchFamily="34" charset="0"/>
                <a:ea typeface="MS Mincho" panose="02020609040205080304" pitchFamily="49" charset="-128"/>
                <a:cs typeface="Times New Roman" panose="02020603050405020304" pitchFamily="18" charset="0"/>
              </a:rPr>
              <a:t>twice</a:t>
            </a: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as likely as adults to be the victims of violent crimes and are the least likely to report it? As we’ve mentioned the victim knows the abuser in many cases. This makes the victim reluctant to report the abuse. Fear, guilt, and embarrassment are often reasons teens do not report abuse.  Some victims do not realize that they have the legal right to report abuse. Abuse is always against the law!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2860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b="1" i="1" dirty="0">
                <a:effectLst/>
                <a:latin typeface="Trebuchet MS" panose="020B0703020202090204" pitchFamily="34" charset="0"/>
                <a:ea typeface="MS Mincho" panose="02020609040205080304" pitchFamily="49" charset="-128"/>
                <a:cs typeface="Times New Roman" panose="02020603050405020304" pitchFamily="18" charset="0"/>
              </a:rPr>
              <a:t>Additional Information for the Teacher: </a:t>
            </a: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The sexual history of a victim is not admissible at trial. Whether it is testimony about the promiscuous reputation of or information about specific instances in the victim’s life does not matter; such testimony will not be allowed in the trial. The victim’s testimony ALONE is enough for a conviction.</a:t>
            </a:r>
            <a:r>
              <a:rPr lang="en-US" sz="1800" i="0" dirty="0">
                <a:effectLst/>
                <a:latin typeface="Cambria" panose="02040503050406030204" pitchFamily="18" charset="0"/>
                <a:ea typeface="MS Mincho" panose="02020609040205080304" pitchFamily="49" charset="-128"/>
                <a:cs typeface="Times New Roman" panose="02020603050405020304" pitchFamily="18" charset="0"/>
              </a:rPr>
              <a:t> </a:t>
            </a: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Financial assistance is available for victims of crimes through the Crime Victims Compensation Act. This money will cover any actual expense incurred as a result of the crime. For example, a person who has been sexually assaulted may want to receive counseling or may have lost wages because of the crime. These expenses would be covered under the Act.</a:t>
            </a: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(ACOG Educational Bulletin, No.252, October 1998 and National Crime Prevention Council &lt;</a:t>
            </a:r>
            <a:r>
              <a:rPr lang="en-US" sz="1800" i="1" dirty="0" err="1">
                <a:effectLst/>
                <a:latin typeface="Trebuchet MS" panose="020B0703020202090204" pitchFamily="34" charset="0"/>
                <a:ea typeface="MS Mincho" panose="02020609040205080304" pitchFamily="49" charset="-128"/>
                <a:cs typeface="Times New Roman" panose="02020603050405020304" pitchFamily="18" charset="0"/>
              </a:rPr>
              <a:t>http:www.ncpc.org</a:t>
            </a: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&gt;)</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11</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It takes courage to tell someone about bad things that have happened to you. Remember, however, there are many adults around you who want to help. Find someone you feel comfortable telling and report the abuse as soon as possible.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Who can you talk to about sexual abuse? Here’s a list! If you don’t feel as if you can tell someone in your family, who else could you tell? If you can’t tell a family member, you might want to tell someone at school such as the nurse or the counselor.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The numbers listed on your handout and on the screen are other numbers where you can call to talk to someone about sexual abuse. On the screen, there are also 3 hotline numbers that a victim can call.</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12</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Can anyone remember the definition for abstinence?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Some victims of abuse feel that since they’ve been forced into a sexual activity, there is no point in remaining abstinent. Some victims of abuse might make dangerous and unhealthy choices to prevent that kind of hurt from happening again. If you feel this way or know someone who feels like this, talk with a trusted adult.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Intentionally making unhealthy choices is not going to help a victim of abuse heal. It is your right to choose what behaviors you will abstain from. You can control your own actions and behavior. You can’t control another person’s behavior, but you can report them so they will stop harming you. You can choose to be abstinent even if you have been a victim of abuse.</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13</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Let's say I have a $100 bill. Would you want it? You bet! You could go to the mall and go on a shopping spree.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Well, let's say I take that $100 bill and step on it, rubbing dirt into it. Would you still want it now?</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Absolutely!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It still has the same high value it started with. It is still worth $100 and can be spent in any store.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Did you know that you are like this $100 dollar bill? No matter how much stuff you've been through or what has been done to you - you still have the same high value; you are still worth even more, this $100 dollar bill that everyone has been jumping out of their seats to get!</a:t>
            </a:r>
            <a:r>
              <a:rPr lang="en-US" dirty="0">
                <a:effectLst/>
              </a:rPr>
              <a:t> </a:t>
            </a:r>
            <a:endParaRPr lang="en-US" dirty="0"/>
          </a:p>
        </p:txBody>
      </p:sp>
      <p:sp>
        <p:nvSpPr>
          <p:cNvPr id="4" name="Slide Number Placeholder 3"/>
          <p:cNvSpPr>
            <a:spLocks noGrp="1"/>
          </p:cNvSpPr>
          <p:nvPr>
            <p:ph type="sldNum" sz="quarter" idx="10"/>
          </p:nvPr>
        </p:nvSpPr>
        <p:spPr/>
        <p:txBody>
          <a:bodyPr/>
          <a:lstStyle/>
          <a:p>
            <a:fld id="{C74C8E7A-E5FC-4F75-A756-1640D67B3ADD}" type="slidenum">
              <a:rPr lang="en-US" smtClean="0"/>
              <a:t>14</a:t>
            </a:fld>
            <a:endParaRPr lang="en-US"/>
          </a:p>
        </p:txBody>
      </p:sp>
    </p:spTree>
    <p:extLst>
      <p:ext uri="{BB962C8B-B14F-4D97-AF65-F5344CB8AC3E}">
        <p14:creationId xmlns:p14="http://schemas.microsoft.com/office/powerpoint/2010/main" val="3999797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We have reviewed some important information that should help you avoid dangerous situations. Remember, if a situation makes you feel uncomfortable, you have the right to say “No.” Remove yourself from the situation. Listen to your instincts and go with your gut feeling. If your instinct is telling you something isn’t right say “No,” and do your best to remove yourself from the situation.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However, if you find yourself being abused, you have the right AND the responsibility to tell someone and get help.</a:t>
            </a:r>
            <a:r>
              <a:rPr lang="en-US" sz="1400" dirty="0">
                <a:effectLst/>
              </a:rPr>
              <a:t> </a:t>
            </a:r>
            <a:endParaRPr lang="en-US" sz="1050" dirty="0"/>
          </a:p>
        </p:txBody>
      </p:sp>
      <p:sp>
        <p:nvSpPr>
          <p:cNvPr id="4" name="Slide Number Placeholder 3"/>
          <p:cNvSpPr>
            <a:spLocks noGrp="1"/>
          </p:cNvSpPr>
          <p:nvPr>
            <p:ph type="sldNum" sz="quarter" idx="10"/>
          </p:nvPr>
        </p:nvSpPr>
        <p:spPr/>
        <p:txBody>
          <a:bodyPr/>
          <a:lstStyle/>
          <a:p>
            <a:fld id="{C74C8E7A-E5FC-4F75-A756-1640D67B3ADD}" type="slidenum">
              <a:rPr lang="en-US" smtClean="0"/>
              <a:t>15</a:t>
            </a:fld>
            <a:endParaRPr lang="en-US"/>
          </a:p>
        </p:txBody>
      </p:sp>
    </p:spTree>
    <p:extLst>
      <p:ext uri="{BB962C8B-B14F-4D97-AF65-F5344CB8AC3E}">
        <p14:creationId xmlns:p14="http://schemas.microsoft.com/office/powerpoint/2010/main" val="3999797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9/22/23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3410199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9/22/23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2640574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9/22/23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2271339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9/22/23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3500049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9/22/23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2068511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9/22/23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1472027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9/22/23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279685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9/22/23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2793850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9/22/23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3653970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9/22/23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2747271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75FABB-9C7B-47CB-86FB-FA8E7CAAE210}" type="datetimeFigureOut">
              <a:rPr lang="en-US" smtClean="0"/>
              <a:t>9/22/23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05B7480-30A6-4442-91F6-4013D6D87543}" type="slidenum">
              <a:rPr lang="en-US" smtClean="0"/>
              <a:t>‹#›</a:t>
            </a:fld>
            <a:endParaRPr lang="en-US"/>
          </a:p>
        </p:txBody>
      </p:sp>
    </p:spTree>
    <p:extLst>
      <p:ext uri="{BB962C8B-B14F-4D97-AF65-F5344CB8AC3E}">
        <p14:creationId xmlns:p14="http://schemas.microsoft.com/office/powerpoint/2010/main" val="2450361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CC00"/>
        </a:solidFill>
        <a:effectLst/>
      </p:bgPr>
    </p:bg>
    <p:spTree>
      <p:nvGrpSpPr>
        <p:cNvPr id="1" name=""/>
        <p:cNvGrpSpPr/>
        <p:nvPr/>
      </p:nvGrpSpPr>
      <p:grpSpPr>
        <a:xfrm>
          <a:off x="0" y="0"/>
          <a:ext cx="0" cy="0"/>
          <a:chOff x="0" y="0"/>
          <a:chExt cx="0" cy="0"/>
        </a:xfrm>
      </p:grpSpPr>
      <p:sp>
        <p:nvSpPr>
          <p:cNvPr id="7" name="Rectangle 6"/>
          <p:cNvSpPr/>
          <p:nvPr userDrawn="1"/>
        </p:nvSpPr>
        <p:spPr>
          <a:xfrm>
            <a:off x="838200" y="6527914"/>
            <a:ext cx="2880340" cy="276999"/>
          </a:xfrm>
          <a:prstGeom prst="rect">
            <a:avLst/>
          </a:prstGeom>
        </p:spPr>
        <p:txBody>
          <a:bodyPr wrap="none">
            <a:spAutoFit/>
          </a:bodyPr>
          <a:lstStyle/>
          <a:p>
            <a:r>
              <a:rPr lang="en-US" sz="1200" kern="1200" dirty="0">
                <a:solidFill>
                  <a:schemeClr val="tx1"/>
                </a:solidFill>
                <a:effectLst/>
                <a:latin typeface="+mn-lt"/>
                <a:ea typeface="+mn-ea"/>
                <a:cs typeface="+mn-cs"/>
              </a:rPr>
              <a:t>Session 6.7.3 Sexual Abuse &amp; Cyber Assault</a:t>
            </a:r>
          </a:p>
        </p:txBody>
      </p:sp>
      <p:sp>
        <p:nvSpPr>
          <p:cNvPr id="8" name="Rectangle 7"/>
          <p:cNvSpPr/>
          <p:nvPr userDrawn="1"/>
        </p:nvSpPr>
        <p:spPr>
          <a:xfrm>
            <a:off x="5486400"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5306843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video" Target="../media/media1.m4v"/><Relationship Id="rId1" Type="http://schemas.microsoft.com/office/2007/relationships/media" Target="../media/media1.m4v"/><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2.emf"/></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80449">
            <a:off x="-34922" y="360513"/>
            <a:ext cx="9144000" cy="7249208"/>
          </a:xfrm>
          <a:prstGeom prst="rect">
            <a:avLst/>
          </a:prstGeom>
          <a:effectLst>
            <a:outerShdw blurRad="63500" sx="101000" sy="101000" algn="ctr" rotWithShape="0">
              <a:prstClr val="black">
                <a:alpha val="40000"/>
              </a:prstClr>
            </a:outerShdw>
          </a:effectLst>
        </p:spPr>
      </p:pic>
      <p:sp>
        <p:nvSpPr>
          <p:cNvPr id="16" name="Rectangle 15"/>
          <p:cNvSpPr/>
          <p:nvPr/>
        </p:nvSpPr>
        <p:spPr>
          <a:xfrm rot="295839">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15" name="Rectangle 14"/>
          <p:cNvSpPr/>
          <p:nvPr/>
        </p:nvSpPr>
        <p:spPr>
          <a:xfrm rot="276450">
            <a:off x="2380880" y="1549729"/>
            <a:ext cx="4572000" cy="3046988"/>
          </a:xfrm>
          <a:prstGeom prst="rect">
            <a:avLst/>
          </a:prstGeom>
        </p:spPr>
        <p:txBody>
          <a:bodyPr>
            <a:spAutoFit/>
          </a:bodyPr>
          <a:lstStyle/>
          <a:p>
            <a:pPr algn="ctr"/>
            <a:r>
              <a:rPr lang="en-US" sz="4800" b="1" dirty="0">
                <a:solidFill>
                  <a:schemeClr val="tx1"/>
                </a:solidFill>
                <a:latin typeface="Comic Sans MS" pitchFamily="66" charset="0"/>
              </a:rPr>
              <a:t>Sexual Abuse </a:t>
            </a:r>
          </a:p>
          <a:p>
            <a:pPr algn="ctr"/>
            <a:r>
              <a:rPr lang="en-US" sz="4800" b="1" dirty="0">
                <a:solidFill>
                  <a:schemeClr val="tx1"/>
                </a:solidFill>
                <a:latin typeface="Comic Sans MS" pitchFamily="66" charset="0"/>
              </a:rPr>
              <a:t>&amp; </a:t>
            </a:r>
          </a:p>
          <a:p>
            <a:pPr algn="ctr"/>
            <a:r>
              <a:rPr lang="en-US" sz="4800" b="1" dirty="0">
                <a:solidFill>
                  <a:schemeClr val="tx1"/>
                </a:solidFill>
                <a:latin typeface="Comic Sans MS" pitchFamily="66" charset="0"/>
              </a:rPr>
              <a:t>Safety On and </a:t>
            </a:r>
          </a:p>
          <a:p>
            <a:pPr algn="ctr"/>
            <a:r>
              <a:rPr lang="en-US" sz="4800" b="1" dirty="0">
                <a:solidFill>
                  <a:schemeClr val="tx1"/>
                </a:solidFill>
                <a:latin typeface="Comic Sans MS" pitchFamily="66" charset="0"/>
              </a:rPr>
              <a:t>Off the Web</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496" y="5905500"/>
            <a:ext cx="740664" cy="842644"/>
          </a:xfrm>
          <a:prstGeom prst="rect">
            <a:avLst/>
          </a:prstGeom>
        </p:spPr>
      </p:pic>
    </p:spTree>
    <p:extLst>
      <p:ext uri="{BB962C8B-B14F-4D97-AF65-F5344CB8AC3E}">
        <p14:creationId xmlns:p14="http://schemas.microsoft.com/office/powerpoint/2010/main" val="130893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526116" y="925003"/>
            <a:ext cx="6124348" cy="4093428"/>
          </a:xfrm>
          <a:prstGeom prst="rect">
            <a:avLst/>
          </a:prstGeom>
        </p:spPr>
        <p:txBody>
          <a:bodyPr wrap="square">
            <a:spAutoFit/>
          </a:bodyPr>
          <a:lstStyle/>
          <a:p>
            <a:pPr algn="ctr"/>
            <a:r>
              <a:rPr lang="en-US" sz="3600" b="1" dirty="0">
                <a:solidFill>
                  <a:schemeClr val="tx1"/>
                </a:solidFill>
                <a:latin typeface="Comic Sans MS" pitchFamily="66" charset="0"/>
              </a:rPr>
              <a:t>Sexual Abuse: </a:t>
            </a:r>
          </a:p>
          <a:p>
            <a:pPr algn="ctr"/>
            <a:r>
              <a:rPr lang="en-US" sz="3600" b="1" dirty="0">
                <a:solidFill>
                  <a:schemeClr val="tx1"/>
                </a:solidFill>
                <a:latin typeface="Comic Sans MS" pitchFamily="66" charset="0"/>
              </a:rPr>
              <a:t>The </a:t>
            </a:r>
            <a:r>
              <a:rPr lang="en-US" sz="3600" b="1" dirty="0">
                <a:latin typeface="Comic Sans MS" pitchFamily="66" charset="0"/>
              </a:rPr>
              <a:t>U</a:t>
            </a:r>
            <a:r>
              <a:rPr lang="en-US" sz="3600" b="1" dirty="0">
                <a:solidFill>
                  <a:schemeClr val="tx1"/>
                </a:solidFill>
                <a:latin typeface="Comic Sans MS" pitchFamily="66" charset="0"/>
              </a:rPr>
              <a:t>nfortunate Reality</a:t>
            </a:r>
          </a:p>
          <a:p>
            <a:pPr algn="ctr"/>
            <a:endParaRPr lang="en-US" sz="1500" b="1" dirty="0">
              <a:latin typeface="Comic Sans MS" pitchFamily="66" charset="0"/>
            </a:endParaRPr>
          </a:p>
          <a:p>
            <a:pPr algn="ctr"/>
            <a:r>
              <a:rPr lang="en-US" sz="2800" dirty="0">
                <a:solidFill>
                  <a:srgbClr val="FF0000"/>
                </a:solidFill>
                <a:latin typeface="Comic Sans MS" panose="030F0902030302020204" pitchFamily="66" charset="0"/>
              </a:rPr>
              <a:t>1 of every 9 girls under the age of 18 experience sexual abuse or assault at the hands of an adult. 1 of every 53 boys under the age of 18 experience sexual abuse or assault at the hands of an adult.</a:t>
            </a:r>
            <a:r>
              <a:rPr lang="en-US" sz="2000" baseline="70000" dirty="0">
                <a:latin typeface="Comic Sans MS" pitchFamily="66" charset="0"/>
              </a:rPr>
              <a:t>1</a:t>
            </a:r>
          </a:p>
        </p:txBody>
      </p:sp>
      <p:sp>
        <p:nvSpPr>
          <p:cNvPr id="2" name="Rectangle 1"/>
          <p:cNvSpPr/>
          <p:nvPr/>
        </p:nvSpPr>
        <p:spPr>
          <a:xfrm rot="240000">
            <a:off x="1736242" y="4952627"/>
            <a:ext cx="4727604" cy="369332"/>
          </a:xfrm>
          <a:prstGeom prst="rect">
            <a:avLst/>
          </a:prstGeom>
        </p:spPr>
        <p:txBody>
          <a:bodyPr wrap="square">
            <a:spAutoFit/>
          </a:bodyPr>
          <a:lstStyle/>
          <a:p>
            <a:r>
              <a:rPr lang="en-US" sz="900" dirty="0">
                <a:latin typeface="Cambria" panose="02040503050406030204" pitchFamily="18" charset="0"/>
              </a:rPr>
              <a:t>Source: https://</a:t>
            </a:r>
            <a:r>
              <a:rPr lang="en-US" sz="900" dirty="0" err="1">
                <a:latin typeface="Cambria" panose="02040503050406030204" pitchFamily="18" charset="0"/>
              </a:rPr>
              <a:t>www.rainn.org</a:t>
            </a:r>
            <a:r>
              <a:rPr lang="en-US" sz="900" dirty="0">
                <a:latin typeface="Cambria" panose="02040503050406030204" pitchFamily="18" charset="0"/>
              </a:rPr>
              <a:t>/statistics/children-and-teens</a:t>
            </a:r>
          </a:p>
          <a:p>
            <a:r>
              <a:rPr lang="en-US" sz="900" dirty="0" err="1">
                <a:latin typeface="Cambria" panose="02040503050406030204" pitchFamily="18" charset="0"/>
              </a:rPr>
              <a:t>RAINN.org</a:t>
            </a:r>
            <a:r>
              <a:rPr lang="en-US" sz="900" dirty="0">
                <a:latin typeface="Cambria" panose="02040503050406030204" pitchFamily="18" charset="0"/>
              </a:rPr>
              <a:t> accessed October 2022. </a:t>
            </a:r>
            <a:endParaRPr lang="en-US" altLang="en-US" sz="900" dirty="0">
              <a:latin typeface="Cambria" panose="02040503050406030204" pitchFamily="18" charset="0"/>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128212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934 0.04537 L 0.65173 0.05648 " pathEditMode="relative" rAng="0" ptsTypes="AA">
                                      <p:cBhvr>
                                        <p:cTn id="6" dur="2000" fill="hold"/>
                                        <p:tgtEl>
                                          <p:spTgt spid="13"/>
                                        </p:tgtEl>
                                        <p:attrNameLst>
                                          <p:attrName>ppt_x</p:attrName>
                                          <p:attrName>ppt_y</p:attrName>
                                        </p:attrNameLst>
                                      </p:cBhvr>
                                      <p:rCtr x="27917" y="556"/>
                                    </p:animMotion>
                                  </p:childTnLst>
                                </p:cTn>
                              </p:par>
                              <p:par>
                                <p:cTn id="7" presetID="31" presetClass="entr" presetSubtype="0" fill="hold" grpId="0" nodeType="withEffect">
                                  <p:stCondLst>
                                    <p:cond delay="1000"/>
                                  </p:stCondLst>
                                  <p:childTnLst>
                                    <p:set>
                                      <p:cBhvr>
                                        <p:cTn id="8" dur="1" fill="hold">
                                          <p:stCondLst>
                                            <p:cond delay="0"/>
                                          </p:stCondLst>
                                        </p:cTn>
                                        <p:tgtEl>
                                          <p:spTgt spid="8"/>
                                        </p:tgtEl>
                                        <p:attrNameLst>
                                          <p:attrName>style.visibility</p:attrName>
                                        </p:attrNameLst>
                                      </p:cBhvr>
                                      <p:to>
                                        <p:strVal val="visible"/>
                                      </p:to>
                                    </p:set>
                                    <p:anim calcmode="lin" valueType="num">
                                      <p:cBhvr>
                                        <p:cTn id="9" dur="1000" fill="hold"/>
                                        <p:tgtEl>
                                          <p:spTgt spid="8"/>
                                        </p:tgtEl>
                                        <p:attrNameLst>
                                          <p:attrName>ppt_w</p:attrName>
                                        </p:attrNameLst>
                                      </p:cBhvr>
                                      <p:tavLst>
                                        <p:tav tm="0">
                                          <p:val>
                                            <p:fltVal val="0"/>
                                          </p:val>
                                        </p:tav>
                                        <p:tav tm="100000">
                                          <p:val>
                                            <p:strVal val="#ppt_w"/>
                                          </p:val>
                                        </p:tav>
                                      </p:tavLst>
                                    </p:anim>
                                    <p:anim calcmode="lin" valueType="num">
                                      <p:cBhvr>
                                        <p:cTn id="10" dur="1000" fill="hold"/>
                                        <p:tgtEl>
                                          <p:spTgt spid="8"/>
                                        </p:tgtEl>
                                        <p:attrNameLst>
                                          <p:attrName>ppt_h</p:attrName>
                                        </p:attrNameLst>
                                      </p:cBhvr>
                                      <p:tavLst>
                                        <p:tav tm="0">
                                          <p:val>
                                            <p:fltVal val="0"/>
                                          </p:val>
                                        </p:tav>
                                        <p:tav tm="100000">
                                          <p:val>
                                            <p:strVal val="#ppt_h"/>
                                          </p:val>
                                        </p:tav>
                                      </p:tavLst>
                                    </p:anim>
                                    <p:anim calcmode="lin" valueType="num">
                                      <p:cBhvr>
                                        <p:cTn id="11" dur="1000" fill="hold"/>
                                        <p:tgtEl>
                                          <p:spTgt spid="8"/>
                                        </p:tgtEl>
                                        <p:attrNameLst>
                                          <p:attrName>style.rotation</p:attrName>
                                        </p:attrNameLst>
                                      </p:cBhvr>
                                      <p:tavLst>
                                        <p:tav tm="0">
                                          <p:val>
                                            <p:fltVal val="90"/>
                                          </p:val>
                                        </p:tav>
                                        <p:tav tm="100000">
                                          <p:val>
                                            <p:fltVal val="0"/>
                                          </p:val>
                                        </p:tav>
                                      </p:tavLst>
                                    </p:anim>
                                    <p:animEffect transition="in" filter="fade">
                                      <p:cBhvr>
                                        <p:cTn id="12" dur="1000"/>
                                        <p:tgtEl>
                                          <p:spTgt spid="8"/>
                                        </p:tgtEl>
                                      </p:cBhvr>
                                    </p:animEffect>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783253" y="912347"/>
            <a:ext cx="6260797" cy="1200329"/>
          </a:xfrm>
          <a:prstGeom prst="rect">
            <a:avLst/>
          </a:prstGeom>
        </p:spPr>
        <p:txBody>
          <a:bodyPr wrap="square">
            <a:spAutoFit/>
          </a:bodyPr>
          <a:lstStyle/>
          <a:p>
            <a:r>
              <a:rPr lang="en-US" sz="3600" b="1" dirty="0">
                <a:latin typeface="Comic Sans MS" pitchFamily="66" charset="0"/>
              </a:rPr>
              <a:t>Sexual Abuse…</a:t>
            </a:r>
          </a:p>
          <a:p>
            <a:endParaRPr lang="en-US" sz="3600" b="1" dirty="0">
              <a:latin typeface="Comic Sans MS" pitchFamily="66" charset="0"/>
            </a:endParaRPr>
          </a:p>
        </p:txBody>
      </p:sp>
      <p:sp>
        <p:nvSpPr>
          <p:cNvPr id="2" name="Rectangle 1"/>
          <p:cNvSpPr/>
          <p:nvPr/>
        </p:nvSpPr>
        <p:spPr>
          <a:xfrm rot="313710">
            <a:off x="1580019" y="1821834"/>
            <a:ext cx="6034778" cy="2062103"/>
          </a:xfrm>
          <a:prstGeom prst="rect">
            <a:avLst/>
          </a:prstGeom>
        </p:spPr>
        <p:txBody>
          <a:bodyPr wrap="square">
            <a:spAutoFit/>
          </a:bodyPr>
          <a:lstStyle/>
          <a:p>
            <a:pPr marL="571500" indent="-457200">
              <a:buFont typeface="Arial" pitchFamily="34" charset="0"/>
              <a:buChar char="•"/>
            </a:pPr>
            <a:r>
              <a:rPr lang="en-US" sz="3200" b="1" dirty="0">
                <a:latin typeface="Comic Sans MS" pitchFamily="66" charset="0"/>
              </a:rPr>
              <a:t>Is when a person forces inappropriate sexual activity on another person without permission.</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2618729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934 0.04537 L 0.65173 0.05648 " pathEditMode="relative" rAng="0" ptsTypes="AA">
                                      <p:cBhvr>
                                        <p:cTn id="6" dur="2000" fill="hold"/>
                                        <p:tgtEl>
                                          <p:spTgt spid="13"/>
                                        </p:tgtEl>
                                        <p:attrNameLst>
                                          <p:attrName>ppt_x</p:attrName>
                                          <p:attrName>ppt_y</p:attrName>
                                        </p:attrNameLst>
                                      </p:cBhvr>
                                      <p:rCtr x="27917" y="556"/>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childTnLst>
                                </p:cTn>
                              </p:par>
                              <p:par>
                                <p:cTn id="10" presetID="53" presetClass="entr" presetSubtype="16" fill="hold" grpId="0" nodeType="withEffect">
                                  <p:stCondLst>
                                    <p:cond delay="1000"/>
                                  </p:stCondLst>
                                  <p:childTnLst>
                                    <p:set>
                                      <p:cBhvr>
                                        <p:cTn id="11" dur="1" fill="hold">
                                          <p:stCondLst>
                                            <p:cond delay="0"/>
                                          </p:stCondLst>
                                        </p:cTn>
                                        <p:tgtEl>
                                          <p:spTgt spid="2"/>
                                        </p:tgtEl>
                                        <p:attrNameLst>
                                          <p:attrName>style.visibility</p:attrName>
                                        </p:attrNameLst>
                                      </p:cBhvr>
                                      <p:to>
                                        <p:strVal val="visible"/>
                                      </p:to>
                                    </p:set>
                                    <p:anim calcmode="lin" valueType="num">
                                      <p:cBhvr>
                                        <p:cTn id="12" dur="1500" fill="hold"/>
                                        <p:tgtEl>
                                          <p:spTgt spid="2"/>
                                        </p:tgtEl>
                                        <p:attrNameLst>
                                          <p:attrName>ppt_w</p:attrName>
                                        </p:attrNameLst>
                                      </p:cBhvr>
                                      <p:tavLst>
                                        <p:tav tm="0">
                                          <p:val>
                                            <p:fltVal val="0"/>
                                          </p:val>
                                        </p:tav>
                                        <p:tav tm="100000">
                                          <p:val>
                                            <p:strVal val="#ppt_w"/>
                                          </p:val>
                                        </p:tav>
                                      </p:tavLst>
                                    </p:anim>
                                    <p:anim calcmode="lin" valueType="num">
                                      <p:cBhvr>
                                        <p:cTn id="13" dur="1500" fill="hold"/>
                                        <p:tgtEl>
                                          <p:spTgt spid="2"/>
                                        </p:tgtEl>
                                        <p:attrNameLst>
                                          <p:attrName>ppt_h</p:attrName>
                                        </p:attrNameLst>
                                      </p:cBhvr>
                                      <p:tavLst>
                                        <p:tav tm="0">
                                          <p:val>
                                            <p:fltVal val="0"/>
                                          </p:val>
                                        </p:tav>
                                        <p:tav tm="100000">
                                          <p:val>
                                            <p:strVal val="#ppt_h"/>
                                          </p:val>
                                        </p:tav>
                                      </p:tavLst>
                                    </p:anim>
                                    <p:animEffect transition="in" filter="fade">
                                      <p:cBhvr>
                                        <p:cTn id="14"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783253" y="935324"/>
            <a:ext cx="6260797" cy="1200329"/>
          </a:xfrm>
          <a:prstGeom prst="rect">
            <a:avLst/>
          </a:prstGeom>
        </p:spPr>
        <p:txBody>
          <a:bodyPr wrap="square">
            <a:spAutoFit/>
          </a:bodyPr>
          <a:lstStyle/>
          <a:p>
            <a:r>
              <a:rPr lang="en-US" sz="3600" b="1" dirty="0">
                <a:latin typeface="Comic Sans MS" pitchFamily="66" charset="0"/>
              </a:rPr>
              <a:t>Sexual Abuse…</a:t>
            </a:r>
          </a:p>
          <a:p>
            <a:endParaRPr lang="en-US" sz="3600" b="1" dirty="0">
              <a:latin typeface="Comic Sans MS" pitchFamily="66" charset="0"/>
            </a:endParaRPr>
          </a:p>
        </p:txBody>
      </p:sp>
      <p:sp>
        <p:nvSpPr>
          <p:cNvPr id="10" name="Rectangle 9"/>
          <p:cNvSpPr/>
          <p:nvPr/>
        </p:nvSpPr>
        <p:spPr>
          <a:xfrm rot="313710">
            <a:off x="1796761" y="1802797"/>
            <a:ext cx="6167988" cy="1077218"/>
          </a:xfrm>
          <a:prstGeom prst="rect">
            <a:avLst/>
          </a:prstGeom>
        </p:spPr>
        <p:txBody>
          <a:bodyPr wrap="square">
            <a:spAutoFit/>
          </a:bodyPr>
          <a:lstStyle/>
          <a:p>
            <a:pPr marL="571500" indent="-571500">
              <a:buFont typeface="Arial" pitchFamily="34" charset="0"/>
              <a:buChar char="•"/>
            </a:pPr>
            <a:r>
              <a:rPr lang="en-US" sz="3200" b="1" dirty="0">
                <a:latin typeface="Comic Sans MS" pitchFamily="66" charset="0"/>
              </a:rPr>
              <a:t>Is usually committed by someone the victim knows.</a:t>
            </a:r>
          </a:p>
        </p:txBody>
      </p:sp>
      <p:sp>
        <p:nvSpPr>
          <p:cNvPr id="12" name="Rectangle 11"/>
          <p:cNvSpPr/>
          <p:nvPr/>
        </p:nvSpPr>
        <p:spPr>
          <a:xfrm rot="313710">
            <a:off x="820128" y="3462937"/>
            <a:ext cx="7505967" cy="1569660"/>
          </a:xfrm>
          <a:prstGeom prst="rect">
            <a:avLst/>
          </a:prstGeom>
        </p:spPr>
        <p:txBody>
          <a:bodyPr wrap="square">
            <a:spAutoFit/>
          </a:bodyPr>
          <a:lstStyle/>
          <a:p>
            <a:pPr algn="ctr"/>
            <a:r>
              <a:rPr lang="en-US" sz="3200" b="1" dirty="0">
                <a:solidFill>
                  <a:srgbClr val="C00000"/>
                </a:solidFill>
                <a:latin typeface="Comic Sans MS" pitchFamily="66" charset="0"/>
              </a:rPr>
              <a:t>Sexual activity with a </a:t>
            </a:r>
          </a:p>
          <a:p>
            <a:pPr algn="ctr"/>
            <a:r>
              <a:rPr lang="en-US" sz="3200" b="1" dirty="0">
                <a:solidFill>
                  <a:srgbClr val="C00000"/>
                </a:solidFill>
                <a:latin typeface="Comic Sans MS" pitchFamily="66" charset="0"/>
              </a:rPr>
              <a:t>child/young teen is</a:t>
            </a:r>
          </a:p>
          <a:p>
            <a:pPr algn="ctr"/>
            <a:r>
              <a:rPr lang="en-US" sz="3200" b="1" dirty="0">
                <a:solidFill>
                  <a:srgbClr val="C00000"/>
                </a:solidFill>
                <a:latin typeface="Comic Sans MS" pitchFamily="66" charset="0"/>
              </a:rPr>
              <a:t> </a:t>
            </a:r>
            <a:r>
              <a:rPr lang="en-US" sz="3200" b="1" u="sng" dirty="0">
                <a:solidFill>
                  <a:srgbClr val="C00000"/>
                </a:solidFill>
                <a:latin typeface="Comic Sans MS" pitchFamily="66" charset="0"/>
              </a:rPr>
              <a:t>ALWAYS</a:t>
            </a:r>
            <a:r>
              <a:rPr lang="en-US" sz="3200" b="1" dirty="0">
                <a:solidFill>
                  <a:srgbClr val="C00000"/>
                </a:solidFill>
                <a:latin typeface="Comic Sans MS" pitchFamily="66" charset="0"/>
              </a:rPr>
              <a:t> wrong!</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405986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934 0.04537 L 0.65173 0.05648 " pathEditMode="relative" rAng="0" ptsTypes="AA">
                                      <p:cBhvr>
                                        <p:cTn id="6" dur="2000" fill="hold"/>
                                        <p:tgtEl>
                                          <p:spTgt spid="13"/>
                                        </p:tgtEl>
                                        <p:attrNameLst>
                                          <p:attrName>ppt_x</p:attrName>
                                          <p:attrName>ppt_y</p:attrName>
                                        </p:attrNameLst>
                                      </p:cBhvr>
                                      <p:rCtr x="27917" y="556"/>
                                    </p:animMotion>
                                  </p:childTnLst>
                                </p:cTn>
                              </p:par>
                              <p:par>
                                <p:cTn id="7" presetID="3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p:cTn id="9" dur="1500" fill="hold"/>
                                        <p:tgtEl>
                                          <p:spTgt spid="10"/>
                                        </p:tgtEl>
                                        <p:attrNameLst>
                                          <p:attrName>ppt_w</p:attrName>
                                        </p:attrNameLst>
                                      </p:cBhvr>
                                      <p:tavLst>
                                        <p:tav tm="0">
                                          <p:val>
                                            <p:fltVal val="0"/>
                                          </p:val>
                                        </p:tav>
                                        <p:tav tm="100000">
                                          <p:val>
                                            <p:strVal val="#ppt_w"/>
                                          </p:val>
                                        </p:tav>
                                      </p:tavLst>
                                    </p:anim>
                                    <p:anim calcmode="lin" valueType="num">
                                      <p:cBhvr>
                                        <p:cTn id="10" dur="1500" fill="hold"/>
                                        <p:tgtEl>
                                          <p:spTgt spid="10"/>
                                        </p:tgtEl>
                                        <p:attrNameLst>
                                          <p:attrName>ppt_h</p:attrName>
                                        </p:attrNameLst>
                                      </p:cBhvr>
                                      <p:tavLst>
                                        <p:tav tm="0">
                                          <p:val>
                                            <p:fltVal val="0"/>
                                          </p:val>
                                        </p:tav>
                                        <p:tav tm="100000">
                                          <p:val>
                                            <p:strVal val="#ppt_h"/>
                                          </p:val>
                                        </p:tav>
                                      </p:tavLst>
                                    </p:anim>
                                    <p:anim calcmode="lin" valueType="num">
                                      <p:cBhvr>
                                        <p:cTn id="11" dur="1500" fill="hold"/>
                                        <p:tgtEl>
                                          <p:spTgt spid="10"/>
                                        </p:tgtEl>
                                        <p:attrNameLst>
                                          <p:attrName>style.rotation</p:attrName>
                                        </p:attrNameLst>
                                      </p:cBhvr>
                                      <p:tavLst>
                                        <p:tav tm="0">
                                          <p:val>
                                            <p:fltVal val="90"/>
                                          </p:val>
                                        </p:tav>
                                        <p:tav tm="100000">
                                          <p:val>
                                            <p:fltVal val="0"/>
                                          </p:val>
                                        </p:tav>
                                      </p:tavLst>
                                    </p:anim>
                                    <p:animEffect transition="in" filter="fade">
                                      <p:cBhvr>
                                        <p:cTn id="12" dur="1500"/>
                                        <p:tgtEl>
                                          <p:spTgt spid="10"/>
                                        </p:tgtEl>
                                      </p:cBhvr>
                                    </p:animEffect>
                                  </p:childTnLst>
                                </p:cTn>
                              </p:par>
                            </p:childTnLst>
                          </p:cTn>
                        </p:par>
                        <p:par>
                          <p:cTn id="13" fill="hold">
                            <p:stCondLst>
                              <p:cond delay="2000"/>
                            </p:stCondLst>
                            <p:childTnLst>
                              <p:par>
                                <p:cTn id="14" presetID="53" presetClass="entr" presetSubtype="16" fill="hold" grpId="0" nodeType="afterEffect">
                                  <p:stCondLst>
                                    <p:cond delay="250"/>
                                  </p:stCondLst>
                                  <p:childTnLst>
                                    <p:set>
                                      <p:cBhvr>
                                        <p:cTn id="15" dur="1" fill="hold">
                                          <p:stCondLst>
                                            <p:cond delay="0"/>
                                          </p:stCondLst>
                                        </p:cTn>
                                        <p:tgtEl>
                                          <p:spTgt spid="12"/>
                                        </p:tgtEl>
                                        <p:attrNameLst>
                                          <p:attrName>style.visibility</p:attrName>
                                        </p:attrNameLst>
                                      </p:cBhvr>
                                      <p:to>
                                        <p:strVal val="visible"/>
                                      </p:to>
                                    </p:set>
                                    <p:anim calcmode="lin" valueType="num">
                                      <p:cBhvr>
                                        <p:cTn id="16" dur="1500" fill="hold"/>
                                        <p:tgtEl>
                                          <p:spTgt spid="12"/>
                                        </p:tgtEl>
                                        <p:attrNameLst>
                                          <p:attrName>ppt_w</p:attrName>
                                        </p:attrNameLst>
                                      </p:cBhvr>
                                      <p:tavLst>
                                        <p:tav tm="0">
                                          <p:val>
                                            <p:fltVal val="0"/>
                                          </p:val>
                                        </p:tav>
                                        <p:tav tm="100000">
                                          <p:val>
                                            <p:strVal val="#ppt_w"/>
                                          </p:val>
                                        </p:tav>
                                      </p:tavLst>
                                    </p:anim>
                                    <p:anim calcmode="lin" valueType="num">
                                      <p:cBhvr>
                                        <p:cTn id="17" dur="1500" fill="hold"/>
                                        <p:tgtEl>
                                          <p:spTgt spid="12"/>
                                        </p:tgtEl>
                                        <p:attrNameLst>
                                          <p:attrName>ppt_h</p:attrName>
                                        </p:attrNameLst>
                                      </p:cBhvr>
                                      <p:tavLst>
                                        <p:tav tm="0">
                                          <p:val>
                                            <p:fltVal val="0"/>
                                          </p:val>
                                        </p:tav>
                                        <p:tav tm="100000">
                                          <p:val>
                                            <p:strVal val="#ppt_h"/>
                                          </p:val>
                                        </p:tav>
                                      </p:tavLst>
                                    </p:anim>
                                    <p:animEffect transition="in" filter="fade">
                                      <p:cBhvr>
                                        <p:cTn id="18" dur="1500"/>
                                        <p:tgtEl>
                                          <p:spTgt spid="12"/>
                                        </p:tgtEl>
                                      </p:cBhvr>
                                    </p:animEffect>
                                  </p:childTnLst>
                                </p:cTn>
                              </p:par>
                            </p:childTnLst>
                          </p:cTn>
                        </p:par>
                        <p:par>
                          <p:cTn id="19" fill="hold">
                            <p:stCondLst>
                              <p:cond delay="3750"/>
                            </p:stCondLst>
                            <p:childTnLst>
                              <p:par>
                                <p:cTn id="20" presetID="26" presetClass="emph" presetSubtype="0" fill="hold" grpId="1" nodeType="afterEffect">
                                  <p:stCondLst>
                                    <p:cond delay="0"/>
                                  </p:stCondLst>
                                  <p:childTnLst>
                                    <p:animEffect transition="out" filter="fade">
                                      <p:cBhvr>
                                        <p:cTn id="21" dur="1000" tmFilter="0, 0; .2, .5; .8, .5; 1, 0"/>
                                        <p:tgtEl>
                                          <p:spTgt spid="12"/>
                                        </p:tgtEl>
                                      </p:cBhvr>
                                    </p:animEffect>
                                    <p:animScale>
                                      <p:cBhvr>
                                        <p:cTn id="22" dur="50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2"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790695" y="935324"/>
            <a:ext cx="6260797" cy="1200329"/>
          </a:xfrm>
          <a:prstGeom prst="rect">
            <a:avLst/>
          </a:prstGeom>
        </p:spPr>
        <p:txBody>
          <a:bodyPr wrap="square">
            <a:spAutoFit/>
          </a:bodyPr>
          <a:lstStyle/>
          <a:p>
            <a:r>
              <a:rPr lang="en-US" sz="3600" b="1" dirty="0">
                <a:solidFill>
                  <a:schemeClr val="tx1"/>
                </a:solidFill>
                <a:latin typeface="Comic Sans MS" pitchFamily="66" charset="0"/>
              </a:rPr>
              <a:t>Sexual Abusers</a:t>
            </a:r>
            <a:r>
              <a:rPr lang="en-US" sz="3600" b="1" dirty="0">
                <a:latin typeface="Comic Sans MS" pitchFamily="66" charset="0"/>
              </a:rPr>
              <a:t>…</a:t>
            </a:r>
          </a:p>
          <a:p>
            <a:endParaRPr lang="en-US" sz="3600" b="1" dirty="0">
              <a:latin typeface="Comic Sans MS" pitchFamily="66" charset="0"/>
            </a:endParaRPr>
          </a:p>
        </p:txBody>
      </p:sp>
      <p:sp>
        <p:nvSpPr>
          <p:cNvPr id="10" name="Rectangle 9"/>
          <p:cNvSpPr/>
          <p:nvPr/>
        </p:nvSpPr>
        <p:spPr>
          <a:xfrm rot="313710">
            <a:off x="1763105" y="1716857"/>
            <a:ext cx="6167988" cy="1815882"/>
          </a:xfrm>
          <a:prstGeom prst="rect">
            <a:avLst/>
          </a:prstGeom>
        </p:spPr>
        <p:txBody>
          <a:bodyPr wrap="square">
            <a:spAutoFit/>
          </a:bodyPr>
          <a:lstStyle/>
          <a:p>
            <a:pPr marL="571500" indent="-571500">
              <a:buFont typeface="Arial" pitchFamily="34" charset="0"/>
              <a:buChar char="•"/>
            </a:pPr>
            <a:r>
              <a:rPr lang="en-US" sz="2800" b="1" dirty="0">
                <a:latin typeface="Comic Sans MS" pitchFamily="66" charset="0"/>
              </a:rPr>
              <a:t>Are BIG manipulators</a:t>
            </a:r>
          </a:p>
          <a:p>
            <a:pPr marL="571500" indent="-571500">
              <a:buFont typeface="Arial" pitchFamily="34" charset="0"/>
              <a:buChar char="•"/>
            </a:pPr>
            <a:r>
              <a:rPr lang="en-US" sz="2800" b="1" dirty="0">
                <a:latin typeface="Comic Sans MS" pitchFamily="66" charset="0"/>
              </a:rPr>
              <a:t>Want POWER and CONTROL</a:t>
            </a:r>
          </a:p>
          <a:p>
            <a:pPr marL="571500" indent="-571500">
              <a:buFont typeface="Arial" pitchFamily="34" charset="0"/>
              <a:buChar char="•"/>
            </a:pPr>
            <a:r>
              <a:rPr lang="en-US" sz="2800" b="1" dirty="0">
                <a:latin typeface="Comic Sans MS" pitchFamily="66" charset="0"/>
              </a:rPr>
              <a:t>Use FEAR to keep the victim from telling.</a:t>
            </a:r>
          </a:p>
        </p:txBody>
      </p:sp>
      <p:sp>
        <p:nvSpPr>
          <p:cNvPr id="12" name="Rectangle 11"/>
          <p:cNvSpPr/>
          <p:nvPr/>
        </p:nvSpPr>
        <p:spPr>
          <a:xfrm rot="313710">
            <a:off x="820128" y="3654203"/>
            <a:ext cx="7505967" cy="1569660"/>
          </a:xfrm>
          <a:prstGeom prst="rect">
            <a:avLst/>
          </a:prstGeom>
        </p:spPr>
        <p:txBody>
          <a:bodyPr wrap="square">
            <a:spAutoFit/>
          </a:bodyPr>
          <a:lstStyle/>
          <a:p>
            <a:pPr algn="ctr"/>
            <a:r>
              <a:rPr lang="en-US" sz="3200" b="1" dirty="0">
                <a:solidFill>
                  <a:srgbClr val="C00000"/>
                </a:solidFill>
                <a:latin typeface="Comic Sans MS" pitchFamily="66" charset="0"/>
              </a:rPr>
              <a:t>Sexual activity with a </a:t>
            </a:r>
          </a:p>
          <a:p>
            <a:pPr algn="ctr"/>
            <a:r>
              <a:rPr lang="en-US" sz="3200" b="1" dirty="0">
                <a:solidFill>
                  <a:srgbClr val="C00000"/>
                </a:solidFill>
                <a:latin typeface="Comic Sans MS" pitchFamily="66" charset="0"/>
              </a:rPr>
              <a:t>child/young teen is</a:t>
            </a:r>
          </a:p>
          <a:p>
            <a:pPr algn="ctr"/>
            <a:r>
              <a:rPr lang="en-US" sz="3200" b="1" dirty="0">
                <a:solidFill>
                  <a:srgbClr val="C00000"/>
                </a:solidFill>
                <a:latin typeface="Comic Sans MS" pitchFamily="66" charset="0"/>
              </a:rPr>
              <a:t> </a:t>
            </a:r>
            <a:r>
              <a:rPr lang="en-US" sz="3200" b="1" u="sng" dirty="0">
                <a:solidFill>
                  <a:srgbClr val="C00000"/>
                </a:solidFill>
                <a:latin typeface="Comic Sans MS" pitchFamily="66" charset="0"/>
              </a:rPr>
              <a:t>ALWAYS</a:t>
            </a:r>
            <a:r>
              <a:rPr lang="en-US" sz="3200" b="1" dirty="0">
                <a:solidFill>
                  <a:srgbClr val="C00000"/>
                </a:solidFill>
                <a:latin typeface="Comic Sans MS" pitchFamily="66" charset="0"/>
              </a:rPr>
              <a:t> wrong!</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170170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934 0.04537 L 0.65173 0.05648 " pathEditMode="relative" rAng="0" ptsTypes="AA">
                                      <p:cBhvr>
                                        <p:cTn id="6" dur="2000" fill="hold"/>
                                        <p:tgtEl>
                                          <p:spTgt spid="13"/>
                                        </p:tgtEl>
                                        <p:attrNameLst>
                                          <p:attrName>ppt_x</p:attrName>
                                          <p:attrName>ppt_y</p:attrName>
                                        </p:attrNameLst>
                                      </p:cBhvr>
                                      <p:rCtr x="27917" y="556"/>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childTnLst>
                                </p:cTn>
                              </p:par>
                              <p:par>
                                <p:cTn id="10" presetID="53" presetClass="entr" presetSubtype="16" fill="hold" grpId="0" nodeType="withEffect">
                                  <p:stCondLst>
                                    <p:cond delay="10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500" fill="hold"/>
                                        <p:tgtEl>
                                          <p:spTgt spid="10"/>
                                        </p:tgtEl>
                                        <p:attrNameLst>
                                          <p:attrName>ppt_w</p:attrName>
                                        </p:attrNameLst>
                                      </p:cBhvr>
                                      <p:tavLst>
                                        <p:tav tm="0">
                                          <p:val>
                                            <p:fltVal val="0"/>
                                          </p:val>
                                        </p:tav>
                                        <p:tav tm="100000">
                                          <p:val>
                                            <p:strVal val="#ppt_w"/>
                                          </p:val>
                                        </p:tav>
                                      </p:tavLst>
                                    </p:anim>
                                    <p:anim calcmode="lin" valueType="num">
                                      <p:cBhvr>
                                        <p:cTn id="13" dur="1500" fill="hold"/>
                                        <p:tgtEl>
                                          <p:spTgt spid="10"/>
                                        </p:tgtEl>
                                        <p:attrNameLst>
                                          <p:attrName>ppt_h</p:attrName>
                                        </p:attrNameLst>
                                      </p:cBhvr>
                                      <p:tavLst>
                                        <p:tav tm="0">
                                          <p:val>
                                            <p:fltVal val="0"/>
                                          </p:val>
                                        </p:tav>
                                        <p:tav tm="100000">
                                          <p:val>
                                            <p:strVal val="#ppt_h"/>
                                          </p:val>
                                        </p:tav>
                                      </p:tavLst>
                                    </p:anim>
                                    <p:animEffect transition="in" filter="fade">
                                      <p:cBhvr>
                                        <p:cTn id="14" dur="1500"/>
                                        <p:tgtEl>
                                          <p:spTgt spid="10"/>
                                        </p:tgtEl>
                                      </p:cBhvr>
                                    </p:animEffect>
                                  </p:childTnLst>
                                </p:cTn>
                              </p:par>
                            </p:childTnLst>
                          </p:cTn>
                        </p:par>
                        <p:par>
                          <p:cTn id="15" fill="hold">
                            <p:stCondLst>
                              <p:cond delay="2500"/>
                            </p:stCondLst>
                            <p:childTnLst>
                              <p:par>
                                <p:cTn id="16" presetID="53" presetClass="entr" presetSubtype="16" fill="hold" grpId="0" nodeType="afterEffect">
                                  <p:stCondLst>
                                    <p:cond delay="250"/>
                                  </p:stCondLst>
                                  <p:childTnLst>
                                    <p:set>
                                      <p:cBhvr>
                                        <p:cTn id="17" dur="1" fill="hold">
                                          <p:stCondLst>
                                            <p:cond delay="0"/>
                                          </p:stCondLst>
                                        </p:cTn>
                                        <p:tgtEl>
                                          <p:spTgt spid="12"/>
                                        </p:tgtEl>
                                        <p:attrNameLst>
                                          <p:attrName>style.visibility</p:attrName>
                                        </p:attrNameLst>
                                      </p:cBhvr>
                                      <p:to>
                                        <p:strVal val="visible"/>
                                      </p:to>
                                    </p:set>
                                    <p:anim calcmode="lin" valueType="num">
                                      <p:cBhvr>
                                        <p:cTn id="18" dur="1500" fill="hold"/>
                                        <p:tgtEl>
                                          <p:spTgt spid="12"/>
                                        </p:tgtEl>
                                        <p:attrNameLst>
                                          <p:attrName>ppt_w</p:attrName>
                                        </p:attrNameLst>
                                      </p:cBhvr>
                                      <p:tavLst>
                                        <p:tav tm="0">
                                          <p:val>
                                            <p:fltVal val="0"/>
                                          </p:val>
                                        </p:tav>
                                        <p:tav tm="100000">
                                          <p:val>
                                            <p:strVal val="#ppt_w"/>
                                          </p:val>
                                        </p:tav>
                                      </p:tavLst>
                                    </p:anim>
                                    <p:anim calcmode="lin" valueType="num">
                                      <p:cBhvr>
                                        <p:cTn id="19" dur="1500" fill="hold"/>
                                        <p:tgtEl>
                                          <p:spTgt spid="12"/>
                                        </p:tgtEl>
                                        <p:attrNameLst>
                                          <p:attrName>ppt_h</p:attrName>
                                        </p:attrNameLst>
                                      </p:cBhvr>
                                      <p:tavLst>
                                        <p:tav tm="0">
                                          <p:val>
                                            <p:fltVal val="0"/>
                                          </p:val>
                                        </p:tav>
                                        <p:tav tm="100000">
                                          <p:val>
                                            <p:strVal val="#ppt_h"/>
                                          </p:val>
                                        </p:tav>
                                      </p:tavLst>
                                    </p:anim>
                                    <p:animEffect transition="in" filter="fade">
                                      <p:cBhvr>
                                        <p:cTn id="20" dur="1500"/>
                                        <p:tgtEl>
                                          <p:spTgt spid="12"/>
                                        </p:tgtEl>
                                      </p:cBhvr>
                                    </p:animEffect>
                                  </p:childTnLst>
                                </p:cTn>
                              </p:par>
                            </p:childTnLst>
                          </p:cTn>
                        </p:par>
                        <p:par>
                          <p:cTn id="21" fill="hold">
                            <p:stCondLst>
                              <p:cond delay="4250"/>
                            </p:stCondLst>
                            <p:childTnLst>
                              <p:par>
                                <p:cTn id="22" presetID="26" presetClass="emph" presetSubtype="0" fill="hold" grpId="1" nodeType="afterEffect">
                                  <p:stCondLst>
                                    <p:cond delay="0"/>
                                  </p:stCondLst>
                                  <p:childTnLst>
                                    <p:animEffect transition="out" filter="fade">
                                      <p:cBhvr>
                                        <p:cTn id="23" dur="1000" tmFilter="0, 0; .2, .5; .8, .5; 1, 0"/>
                                        <p:tgtEl>
                                          <p:spTgt spid="12"/>
                                        </p:tgtEl>
                                      </p:cBhvr>
                                    </p:animEffect>
                                    <p:animScale>
                                      <p:cBhvr>
                                        <p:cTn id="24" dur="50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2"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783253" y="973704"/>
            <a:ext cx="6260797" cy="1200329"/>
          </a:xfrm>
          <a:prstGeom prst="rect">
            <a:avLst/>
          </a:prstGeom>
        </p:spPr>
        <p:txBody>
          <a:bodyPr wrap="square">
            <a:spAutoFit/>
          </a:bodyPr>
          <a:lstStyle/>
          <a:p>
            <a:pPr algn="ctr"/>
            <a:r>
              <a:rPr lang="en-US" sz="3600" b="1" dirty="0">
                <a:solidFill>
                  <a:schemeClr val="tx1"/>
                </a:solidFill>
                <a:latin typeface="Comic Sans MS" pitchFamily="66" charset="0"/>
              </a:rPr>
              <a:t>The Abuse Process</a:t>
            </a:r>
            <a:endParaRPr lang="en-US" sz="3600" b="1" dirty="0">
              <a:latin typeface="Comic Sans MS" pitchFamily="66" charset="0"/>
            </a:endParaRPr>
          </a:p>
          <a:p>
            <a:endParaRPr lang="en-US" sz="3600" b="1" dirty="0">
              <a:latin typeface="Comic Sans MS" pitchFamily="66" charset="0"/>
            </a:endParaRPr>
          </a:p>
        </p:txBody>
      </p:sp>
      <p:sp>
        <p:nvSpPr>
          <p:cNvPr id="10" name="Rectangle 9"/>
          <p:cNvSpPr/>
          <p:nvPr/>
        </p:nvSpPr>
        <p:spPr>
          <a:xfrm rot="313710">
            <a:off x="1763105" y="1932301"/>
            <a:ext cx="6167988" cy="1384995"/>
          </a:xfrm>
          <a:prstGeom prst="rect">
            <a:avLst/>
          </a:prstGeom>
        </p:spPr>
        <p:txBody>
          <a:bodyPr wrap="square">
            <a:spAutoFit/>
          </a:bodyPr>
          <a:lstStyle/>
          <a:p>
            <a:pPr marL="571500" indent="-571500">
              <a:buFont typeface="Arial" pitchFamily="34" charset="0"/>
              <a:buChar char="•"/>
            </a:pPr>
            <a:r>
              <a:rPr lang="en-US" sz="2800" b="1" dirty="0">
                <a:latin typeface="Comic Sans MS" pitchFamily="66" charset="0"/>
              </a:rPr>
              <a:t>Who abuses?</a:t>
            </a:r>
          </a:p>
          <a:p>
            <a:pPr marL="571500" indent="-571500">
              <a:buFont typeface="Arial" pitchFamily="34" charset="0"/>
              <a:buChar char="•"/>
            </a:pPr>
            <a:r>
              <a:rPr lang="en-US" sz="2800" b="1" dirty="0">
                <a:latin typeface="Comic Sans MS" pitchFamily="66" charset="0"/>
              </a:rPr>
              <a:t>What are common signs?</a:t>
            </a:r>
          </a:p>
          <a:p>
            <a:pPr marL="571500" indent="-571500">
              <a:buFont typeface="Arial" pitchFamily="34" charset="0"/>
              <a:buChar char="•"/>
            </a:pPr>
            <a:r>
              <a:rPr lang="en-US" sz="2800" b="1" dirty="0">
                <a:latin typeface="Comic Sans MS" pitchFamily="66" charset="0"/>
              </a:rPr>
              <a:t>Where can it lead?</a:t>
            </a:r>
          </a:p>
        </p:txBody>
      </p:sp>
      <p:sp>
        <p:nvSpPr>
          <p:cNvPr id="12" name="Rectangle 11"/>
          <p:cNvSpPr/>
          <p:nvPr/>
        </p:nvSpPr>
        <p:spPr>
          <a:xfrm rot="313710">
            <a:off x="820128" y="3501803"/>
            <a:ext cx="7505967" cy="1569660"/>
          </a:xfrm>
          <a:prstGeom prst="rect">
            <a:avLst/>
          </a:prstGeom>
        </p:spPr>
        <p:txBody>
          <a:bodyPr wrap="square">
            <a:spAutoFit/>
          </a:bodyPr>
          <a:lstStyle/>
          <a:p>
            <a:pPr algn="ctr"/>
            <a:r>
              <a:rPr lang="en-US" sz="3200" b="1" dirty="0">
                <a:solidFill>
                  <a:srgbClr val="C00000"/>
                </a:solidFill>
                <a:latin typeface="Comic Sans MS" pitchFamily="66" charset="0"/>
              </a:rPr>
              <a:t>Physical and verbal </a:t>
            </a:r>
          </a:p>
          <a:p>
            <a:pPr algn="ctr"/>
            <a:r>
              <a:rPr lang="en-US" sz="3200" b="1" dirty="0">
                <a:solidFill>
                  <a:srgbClr val="C00000"/>
                </a:solidFill>
                <a:latin typeface="Comic Sans MS" pitchFamily="66" charset="0"/>
              </a:rPr>
              <a:t>abuse should </a:t>
            </a:r>
            <a:r>
              <a:rPr lang="en-US" sz="3200" b="1" u="sng" dirty="0">
                <a:solidFill>
                  <a:srgbClr val="C00000"/>
                </a:solidFill>
                <a:latin typeface="Comic Sans MS" pitchFamily="66" charset="0"/>
              </a:rPr>
              <a:t>ALWAYS</a:t>
            </a:r>
            <a:r>
              <a:rPr lang="en-US" sz="3200" b="1" dirty="0">
                <a:solidFill>
                  <a:srgbClr val="C00000"/>
                </a:solidFill>
                <a:latin typeface="Comic Sans MS" pitchFamily="66" charset="0"/>
              </a:rPr>
              <a:t> </a:t>
            </a:r>
          </a:p>
          <a:p>
            <a:pPr algn="ctr"/>
            <a:r>
              <a:rPr lang="en-US" sz="3200" b="1" dirty="0">
                <a:solidFill>
                  <a:srgbClr val="C00000"/>
                </a:solidFill>
                <a:latin typeface="Comic Sans MS" pitchFamily="66" charset="0"/>
              </a:rPr>
              <a:t>be reported!</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75382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934 0.04537 L 0.65173 0.05648 " pathEditMode="relative" rAng="0" ptsTypes="AA">
                                      <p:cBhvr>
                                        <p:cTn id="6" dur="2000" fill="hold"/>
                                        <p:tgtEl>
                                          <p:spTgt spid="13"/>
                                        </p:tgtEl>
                                        <p:attrNameLst>
                                          <p:attrName>ppt_x</p:attrName>
                                          <p:attrName>ppt_y</p:attrName>
                                        </p:attrNameLst>
                                      </p:cBhvr>
                                      <p:rCtr x="27917" y="556"/>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childTnLst>
                                </p:cTn>
                              </p:par>
                              <p:par>
                                <p:cTn id="10" presetID="31" presetClass="entr" presetSubtype="0" fill="hold" grpId="0" nodeType="withEffect">
                                  <p:stCondLst>
                                    <p:cond delay="10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500" fill="hold"/>
                                        <p:tgtEl>
                                          <p:spTgt spid="10"/>
                                        </p:tgtEl>
                                        <p:attrNameLst>
                                          <p:attrName>ppt_w</p:attrName>
                                        </p:attrNameLst>
                                      </p:cBhvr>
                                      <p:tavLst>
                                        <p:tav tm="0">
                                          <p:val>
                                            <p:fltVal val="0"/>
                                          </p:val>
                                        </p:tav>
                                        <p:tav tm="100000">
                                          <p:val>
                                            <p:strVal val="#ppt_w"/>
                                          </p:val>
                                        </p:tav>
                                      </p:tavLst>
                                    </p:anim>
                                    <p:anim calcmode="lin" valueType="num">
                                      <p:cBhvr>
                                        <p:cTn id="13" dur="1500" fill="hold"/>
                                        <p:tgtEl>
                                          <p:spTgt spid="10"/>
                                        </p:tgtEl>
                                        <p:attrNameLst>
                                          <p:attrName>ppt_h</p:attrName>
                                        </p:attrNameLst>
                                      </p:cBhvr>
                                      <p:tavLst>
                                        <p:tav tm="0">
                                          <p:val>
                                            <p:fltVal val="0"/>
                                          </p:val>
                                        </p:tav>
                                        <p:tav tm="100000">
                                          <p:val>
                                            <p:strVal val="#ppt_h"/>
                                          </p:val>
                                        </p:tav>
                                      </p:tavLst>
                                    </p:anim>
                                    <p:anim calcmode="lin" valueType="num">
                                      <p:cBhvr>
                                        <p:cTn id="14" dur="1500" fill="hold"/>
                                        <p:tgtEl>
                                          <p:spTgt spid="10"/>
                                        </p:tgtEl>
                                        <p:attrNameLst>
                                          <p:attrName>style.rotation</p:attrName>
                                        </p:attrNameLst>
                                      </p:cBhvr>
                                      <p:tavLst>
                                        <p:tav tm="0">
                                          <p:val>
                                            <p:fltVal val="90"/>
                                          </p:val>
                                        </p:tav>
                                        <p:tav tm="100000">
                                          <p:val>
                                            <p:fltVal val="0"/>
                                          </p:val>
                                        </p:tav>
                                      </p:tavLst>
                                    </p:anim>
                                    <p:animEffect transition="in" filter="fade">
                                      <p:cBhvr>
                                        <p:cTn id="15" dur="1500"/>
                                        <p:tgtEl>
                                          <p:spTgt spid="10"/>
                                        </p:tgtEl>
                                      </p:cBhvr>
                                    </p:animEffect>
                                  </p:childTnLst>
                                </p:cTn>
                              </p:par>
                            </p:childTnLst>
                          </p:cTn>
                        </p:par>
                        <p:par>
                          <p:cTn id="16" fill="hold">
                            <p:stCondLst>
                              <p:cond delay="2500"/>
                            </p:stCondLst>
                            <p:childTnLst>
                              <p:par>
                                <p:cTn id="17" presetID="53" presetClass="entr" presetSubtype="16" fill="hold" grpId="0" nodeType="afterEffect">
                                  <p:stCondLst>
                                    <p:cond delay="25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500" fill="hold"/>
                                        <p:tgtEl>
                                          <p:spTgt spid="12"/>
                                        </p:tgtEl>
                                        <p:attrNameLst>
                                          <p:attrName>ppt_w</p:attrName>
                                        </p:attrNameLst>
                                      </p:cBhvr>
                                      <p:tavLst>
                                        <p:tav tm="0">
                                          <p:val>
                                            <p:fltVal val="0"/>
                                          </p:val>
                                        </p:tav>
                                        <p:tav tm="100000">
                                          <p:val>
                                            <p:strVal val="#ppt_w"/>
                                          </p:val>
                                        </p:tav>
                                      </p:tavLst>
                                    </p:anim>
                                    <p:anim calcmode="lin" valueType="num">
                                      <p:cBhvr>
                                        <p:cTn id="20" dur="1500" fill="hold"/>
                                        <p:tgtEl>
                                          <p:spTgt spid="12"/>
                                        </p:tgtEl>
                                        <p:attrNameLst>
                                          <p:attrName>ppt_h</p:attrName>
                                        </p:attrNameLst>
                                      </p:cBhvr>
                                      <p:tavLst>
                                        <p:tav tm="0">
                                          <p:val>
                                            <p:fltVal val="0"/>
                                          </p:val>
                                        </p:tav>
                                        <p:tav tm="100000">
                                          <p:val>
                                            <p:strVal val="#ppt_h"/>
                                          </p:val>
                                        </p:tav>
                                      </p:tavLst>
                                    </p:anim>
                                    <p:animEffect transition="in" filter="fade">
                                      <p:cBhvr>
                                        <p:cTn id="21" dur="1500"/>
                                        <p:tgtEl>
                                          <p:spTgt spid="12"/>
                                        </p:tgtEl>
                                      </p:cBhvr>
                                    </p:animEffect>
                                  </p:childTnLst>
                                </p:cTn>
                              </p:par>
                            </p:childTnLst>
                          </p:cTn>
                        </p:par>
                        <p:par>
                          <p:cTn id="22" fill="hold">
                            <p:stCondLst>
                              <p:cond delay="4250"/>
                            </p:stCondLst>
                            <p:childTnLst>
                              <p:par>
                                <p:cTn id="23" presetID="26" presetClass="emph" presetSubtype="0" fill="hold" grpId="1" nodeType="afterEffect">
                                  <p:stCondLst>
                                    <p:cond delay="0"/>
                                  </p:stCondLst>
                                  <p:childTnLst>
                                    <p:animEffect transition="out" filter="fade">
                                      <p:cBhvr>
                                        <p:cTn id="24" dur="1000" tmFilter="0, 0; .2, .5; .8, .5; 1, 0"/>
                                        <p:tgtEl>
                                          <p:spTgt spid="12"/>
                                        </p:tgtEl>
                                      </p:cBhvr>
                                    </p:animEffect>
                                    <p:animScale>
                                      <p:cBhvr>
                                        <p:cTn id="25" dur="50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2"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783253" y="973704"/>
            <a:ext cx="6260797" cy="1200329"/>
          </a:xfrm>
          <a:prstGeom prst="rect">
            <a:avLst/>
          </a:prstGeom>
        </p:spPr>
        <p:txBody>
          <a:bodyPr wrap="square">
            <a:spAutoFit/>
          </a:bodyPr>
          <a:lstStyle/>
          <a:p>
            <a:pPr algn="ctr"/>
            <a:r>
              <a:rPr lang="en-US" sz="3600" b="1" dirty="0">
                <a:solidFill>
                  <a:schemeClr val="tx1"/>
                </a:solidFill>
                <a:latin typeface="Comic Sans MS" pitchFamily="66" charset="0"/>
              </a:rPr>
              <a:t>Cyber Assault</a:t>
            </a:r>
            <a:endParaRPr lang="en-US" sz="3600" b="1" dirty="0">
              <a:latin typeface="Comic Sans MS" pitchFamily="66" charset="0"/>
            </a:endParaRPr>
          </a:p>
          <a:p>
            <a:endParaRPr lang="en-US" sz="3600" b="1" dirty="0">
              <a:latin typeface="Comic Sans MS" pitchFamily="66" charset="0"/>
            </a:endParaRPr>
          </a:p>
        </p:txBody>
      </p:sp>
      <p:sp>
        <p:nvSpPr>
          <p:cNvPr id="10" name="Rectangle 9"/>
          <p:cNvSpPr/>
          <p:nvPr/>
        </p:nvSpPr>
        <p:spPr>
          <a:xfrm rot="313710">
            <a:off x="1533361" y="1778191"/>
            <a:ext cx="6167988" cy="3662541"/>
          </a:xfrm>
          <a:prstGeom prst="rect">
            <a:avLst/>
          </a:prstGeom>
        </p:spPr>
        <p:txBody>
          <a:bodyPr wrap="square">
            <a:spAutoFit/>
          </a:bodyPr>
          <a:lstStyle/>
          <a:p>
            <a:pPr marL="571500" indent="-571500">
              <a:buFont typeface="Arial" pitchFamily="34" charset="0"/>
              <a:buChar char="•"/>
            </a:pPr>
            <a:r>
              <a:rPr lang="en-US" sz="2700" b="1" dirty="0">
                <a:latin typeface="Comic Sans MS" pitchFamily="66" charset="0"/>
              </a:rPr>
              <a:t>The internet provides easy access to inappropriate content.</a:t>
            </a:r>
          </a:p>
          <a:p>
            <a:endParaRPr lang="en-US" sz="1600" b="1" dirty="0">
              <a:latin typeface="Comic Sans MS" pitchFamily="66" charset="0"/>
            </a:endParaRPr>
          </a:p>
          <a:p>
            <a:pPr marL="571500" indent="-571500">
              <a:buFont typeface="Arial" pitchFamily="34" charset="0"/>
              <a:buChar char="•"/>
            </a:pPr>
            <a:r>
              <a:rPr lang="en-US" sz="2700" b="1" dirty="0">
                <a:latin typeface="Comic Sans MS" pitchFamily="66" charset="0"/>
              </a:rPr>
              <a:t>Cyber assault might occur through social networking sites, cell phones, chat rooms etc.</a:t>
            </a:r>
          </a:p>
          <a:p>
            <a:pPr marL="571500" indent="-571500">
              <a:buFont typeface="Arial" pitchFamily="34" charset="0"/>
              <a:buChar char="•"/>
            </a:pPr>
            <a:endParaRPr lang="en-US" b="1" dirty="0">
              <a:latin typeface="Comic Sans MS" pitchFamily="66" charset="0"/>
            </a:endParaRPr>
          </a:p>
          <a:p>
            <a:pPr marL="571500" indent="-571500">
              <a:buFont typeface="Arial" pitchFamily="34" charset="0"/>
              <a:buChar char="•"/>
            </a:pPr>
            <a:r>
              <a:rPr lang="en-US" sz="2700" b="1" dirty="0">
                <a:latin typeface="Comic Sans MS" pitchFamily="66" charset="0"/>
              </a:rPr>
              <a:t>Abusers often pose as teens. online</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182072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934 0.04537 L 0.65173 0.05648 " pathEditMode="relative" rAng="0" ptsTypes="AA">
                                      <p:cBhvr>
                                        <p:cTn id="6" dur="2000" fill="hold"/>
                                        <p:tgtEl>
                                          <p:spTgt spid="13"/>
                                        </p:tgtEl>
                                        <p:attrNameLst>
                                          <p:attrName>ppt_x</p:attrName>
                                          <p:attrName>ppt_y</p:attrName>
                                        </p:attrNameLst>
                                      </p:cBhvr>
                                      <p:rCtr x="27917" y="556"/>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childTnLst>
                                </p:cTn>
                              </p:par>
                              <p:par>
                                <p:cTn id="10" presetID="53" presetClass="entr" presetSubtype="528" fill="hold" grpId="0" nodeType="withEffect">
                                  <p:stCondLst>
                                    <p:cond delay="10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500" fill="hold"/>
                                        <p:tgtEl>
                                          <p:spTgt spid="10"/>
                                        </p:tgtEl>
                                        <p:attrNameLst>
                                          <p:attrName>ppt_w</p:attrName>
                                        </p:attrNameLst>
                                      </p:cBhvr>
                                      <p:tavLst>
                                        <p:tav tm="0">
                                          <p:val>
                                            <p:fltVal val="0"/>
                                          </p:val>
                                        </p:tav>
                                        <p:tav tm="100000">
                                          <p:val>
                                            <p:strVal val="#ppt_w"/>
                                          </p:val>
                                        </p:tav>
                                      </p:tavLst>
                                    </p:anim>
                                    <p:anim calcmode="lin" valueType="num">
                                      <p:cBhvr>
                                        <p:cTn id="13" dur="1500" fill="hold"/>
                                        <p:tgtEl>
                                          <p:spTgt spid="10"/>
                                        </p:tgtEl>
                                        <p:attrNameLst>
                                          <p:attrName>ppt_h</p:attrName>
                                        </p:attrNameLst>
                                      </p:cBhvr>
                                      <p:tavLst>
                                        <p:tav tm="0">
                                          <p:val>
                                            <p:fltVal val="0"/>
                                          </p:val>
                                        </p:tav>
                                        <p:tav tm="100000">
                                          <p:val>
                                            <p:strVal val="#ppt_h"/>
                                          </p:val>
                                        </p:tav>
                                      </p:tavLst>
                                    </p:anim>
                                    <p:animEffect transition="in" filter="fade">
                                      <p:cBhvr>
                                        <p:cTn id="14" dur="1500"/>
                                        <p:tgtEl>
                                          <p:spTgt spid="10"/>
                                        </p:tgtEl>
                                      </p:cBhvr>
                                    </p:animEffect>
                                    <p:anim calcmode="lin" valueType="num">
                                      <p:cBhvr>
                                        <p:cTn id="15" dur="1500" fill="hold"/>
                                        <p:tgtEl>
                                          <p:spTgt spid="10"/>
                                        </p:tgtEl>
                                        <p:attrNameLst>
                                          <p:attrName>ppt_x</p:attrName>
                                        </p:attrNameLst>
                                      </p:cBhvr>
                                      <p:tavLst>
                                        <p:tav tm="0">
                                          <p:val>
                                            <p:fltVal val="0.5"/>
                                          </p:val>
                                        </p:tav>
                                        <p:tav tm="100000">
                                          <p:val>
                                            <p:strVal val="#ppt_x"/>
                                          </p:val>
                                        </p:tav>
                                      </p:tavLst>
                                    </p:anim>
                                    <p:anim calcmode="lin" valueType="num">
                                      <p:cBhvr>
                                        <p:cTn id="16" dur="1500" fill="hold"/>
                                        <p:tgtEl>
                                          <p:spTgt spid="1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57328">
            <a:off x="-48531" y="299943"/>
            <a:ext cx="8289867" cy="7164014"/>
          </a:xfrm>
          <a:prstGeom prst="rect">
            <a:avLst/>
          </a:prstGeom>
        </p:spPr>
      </p:pic>
      <p:pic>
        <p:nvPicPr>
          <p:cNvPr id="16" name="Activity 6.7.3 Do you really know who you're talking to?.m4v">
            <a:hlinkClick r:id="" action="ppaction://media"/>
            <a:extLst>
              <a:ext uri="{FF2B5EF4-FFF2-40B4-BE49-F238E27FC236}">
                <a16:creationId xmlns:a16="http://schemas.microsoft.com/office/drawing/2014/main" id="{9E07A135-DE04-C73F-2FAD-3769D036BE2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rot="246116">
            <a:off x="1539838" y="866740"/>
            <a:ext cx="6232025" cy="4726489"/>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8800" y="2954215"/>
            <a:ext cx="2408889" cy="4443984"/>
          </a:xfrm>
          <a:prstGeom prst="rect">
            <a:avLst/>
          </a:prstGeom>
        </p:spPr>
      </p:pic>
      <p:pic>
        <p:nvPicPr>
          <p:cNvPr id="15" name="Picture 14">
            <a:extLst>
              <a:ext uri="{FF2B5EF4-FFF2-40B4-BE49-F238E27FC236}">
                <a16:creationId xmlns:a16="http://schemas.microsoft.com/office/drawing/2014/main" id="{51F4CA77-B00D-0ACC-BDC4-A59FD670F73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99244">
            <a:off x="7428004" y="4244779"/>
            <a:ext cx="1727389" cy="3944877"/>
          </a:xfrm>
          <a:prstGeom prst="rect">
            <a:avLst/>
          </a:prstGeom>
        </p:spPr>
      </p:pic>
    </p:spTree>
    <p:extLst>
      <p:ext uri="{BB962C8B-B14F-4D97-AF65-F5344CB8AC3E}">
        <p14:creationId xmlns:p14="http://schemas.microsoft.com/office/powerpoint/2010/main" val="116668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13"/>
                                        </p:tgtEl>
                                        <p:attrNameLst>
                                          <p:attrName>r</p:attrName>
                                        </p:attrNameLst>
                                      </p:cBhvr>
                                    </p:animRot>
                                    <p:animRot by="-240000">
                                      <p:cBhvr>
                                        <p:cTn id="7" dur="200" fill="hold">
                                          <p:stCondLst>
                                            <p:cond delay="200"/>
                                          </p:stCondLst>
                                        </p:cTn>
                                        <p:tgtEl>
                                          <p:spTgt spid="13"/>
                                        </p:tgtEl>
                                        <p:attrNameLst>
                                          <p:attrName>r</p:attrName>
                                        </p:attrNameLst>
                                      </p:cBhvr>
                                    </p:animRot>
                                    <p:animRot by="240000">
                                      <p:cBhvr>
                                        <p:cTn id="8" dur="200" fill="hold">
                                          <p:stCondLst>
                                            <p:cond delay="400"/>
                                          </p:stCondLst>
                                        </p:cTn>
                                        <p:tgtEl>
                                          <p:spTgt spid="13"/>
                                        </p:tgtEl>
                                        <p:attrNameLst>
                                          <p:attrName>r</p:attrName>
                                        </p:attrNameLst>
                                      </p:cBhvr>
                                    </p:animRot>
                                    <p:animRot by="-240000">
                                      <p:cBhvr>
                                        <p:cTn id="9" dur="200" fill="hold">
                                          <p:stCondLst>
                                            <p:cond delay="600"/>
                                          </p:stCondLst>
                                        </p:cTn>
                                        <p:tgtEl>
                                          <p:spTgt spid="13"/>
                                        </p:tgtEl>
                                        <p:attrNameLst>
                                          <p:attrName>r</p:attrName>
                                        </p:attrNameLst>
                                      </p:cBhvr>
                                    </p:animRot>
                                    <p:animRot by="120000">
                                      <p:cBhvr>
                                        <p:cTn id="10" dur="200" fill="hold">
                                          <p:stCondLst>
                                            <p:cond delay="800"/>
                                          </p:stCondLst>
                                        </p:cTn>
                                        <p:tgtEl>
                                          <p:spTgt spid="13"/>
                                        </p:tgtEl>
                                        <p:attrNameLst>
                                          <p:attrName>r</p:attrName>
                                        </p:attrNameLst>
                                      </p:cBhvr>
                                    </p:animRot>
                                  </p:childTnLst>
                                </p:cTn>
                              </p:par>
                              <p:par>
                                <p:cTn id="11" presetID="63" presetClass="path" presetSubtype="0" accel="50000" decel="50000" fill="hold" nodeType="withEffect">
                                  <p:stCondLst>
                                    <p:cond delay="0"/>
                                  </p:stCondLst>
                                  <p:childTnLst>
                                    <p:animMotion origin="layout" path="M 2.77778E-6 3.7037E-7 L 0.85173 0.2787 " pathEditMode="relative" rAng="0" ptsTypes="AA">
                                      <p:cBhvr>
                                        <p:cTn id="12" dur="2000" fill="hold"/>
                                        <p:tgtEl>
                                          <p:spTgt spid="13"/>
                                        </p:tgtEl>
                                        <p:attrNameLst>
                                          <p:attrName>ppt_x</p:attrName>
                                          <p:attrName>ppt_y</p:attrName>
                                        </p:attrNameLst>
                                      </p:cBhvr>
                                      <p:rCtr x="42587" y="13935"/>
                                    </p:animMotion>
                                  </p:childTnLst>
                                </p:cTn>
                              </p:par>
                            </p:childTnLst>
                          </p:cTn>
                        </p:par>
                        <p:par>
                          <p:cTn id="13" fill="hold">
                            <p:stCondLst>
                              <p:cond delay="2000"/>
                            </p:stCondLst>
                            <p:childTnLst>
                              <p:par>
                                <p:cTn id="14" presetID="1" presetClass="entr" presetSubtype="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par>
                                <p:cTn id="16" presetID="1" presetClass="mediacall" presetSubtype="0" fill="hold" nodeType="withEffect">
                                  <p:stCondLst>
                                    <p:cond delay="0"/>
                                  </p:stCondLst>
                                  <p:childTnLst>
                                    <p:cmd type="call" cmd="playFrom(0.0)">
                                      <p:cBhvr>
                                        <p:cTn id="17" dur="91858"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16"/>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afterEffect">
                                  <p:stCondLst>
                                    <p:cond delay="0"/>
                                  </p:stCondLst>
                                  <p:childTnLst>
                                    <p:cmd type="call" cmd="togglePause">
                                      <p:cBhvr>
                                        <p:cTn id="22" dur="1" fill="hold"/>
                                        <p:tgtEl>
                                          <p:spTgt spid="16"/>
                                        </p:tgtEl>
                                      </p:cBhvr>
                                    </p:cmd>
                                  </p:childTnLst>
                                </p:cTn>
                              </p:par>
                            </p:childTnLst>
                          </p:cTn>
                        </p:par>
                      </p:childTnLst>
                    </p:cTn>
                  </p:par>
                </p:childTnLst>
              </p:cTn>
              <p:nextCondLst>
                <p:cond evt="onClick" delay="0">
                  <p:tgtEl>
                    <p:spTgt spid="16"/>
                  </p:tgtEl>
                </p:cond>
              </p:nextCondLst>
            </p:seq>
            <p:video>
              <p:cMediaNode vol="80000">
                <p:cTn id="23" fill="hold" display="0">
                  <p:stCondLst>
                    <p:cond delay="indefinite"/>
                  </p:stCondLst>
                </p:cTn>
                <p:tgtEl>
                  <p:spTgt spid="1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783253" y="892645"/>
            <a:ext cx="6260797" cy="1754326"/>
          </a:xfrm>
          <a:prstGeom prst="rect">
            <a:avLst/>
          </a:prstGeom>
        </p:spPr>
        <p:txBody>
          <a:bodyPr wrap="square">
            <a:spAutoFit/>
          </a:bodyPr>
          <a:lstStyle/>
          <a:p>
            <a:pPr algn="ctr"/>
            <a:r>
              <a:rPr lang="en-US" sz="3600" b="1" dirty="0">
                <a:solidFill>
                  <a:schemeClr val="tx1"/>
                </a:solidFill>
                <a:latin typeface="Comic Sans MS" pitchFamily="66" charset="0"/>
              </a:rPr>
              <a:t>Cyber Assault</a:t>
            </a:r>
          </a:p>
          <a:p>
            <a:pPr algn="ctr"/>
            <a:r>
              <a:rPr lang="en-US" sz="3600" b="1" dirty="0">
                <a:latin typeface="Comic Sans MS" pitchFamily="66" charset="0"/>
              </a:rPr>
              <a:t>What can you do?</a:t>
            </a:r>
          </a:p>
          <a:p>
            <a:endParaRPr lang="en-US" sz="3600" b="1" dirty="0">
              <a:latin typeface="Comic Sans MS" pitchFamily="66" charset="0"/>
            </a:endParaRPr>
          </a:p>
        </p:txBody>
      </p:sp>
      <p:sp>
        <p:nvSpPr>
          <p:cNvPr id="10" name="Rectangle 9"/>
          <p:cNvSpPr/>
          <p:nvPr/>
        </p:nvSpPr>
        <p:spPr>
          <a:xfrm rot="313710">
            <a:off x="1567232" y="2288735"/>
            <a:ext cx="6167988" cy="2769989"/>
          </a:xfrm>
          <a:prstGeom prst="rect">
            <a:avLst/>
          </a:prstGeom>
        </p:spPr>
        <p:txBody>
          <a:bodyPr wrap="square">
            <a:spAutoFit/>
          </a:bodyPr>
          <a:lstStyle/>
          <a:p>
            <a:pPr marL="571500" indent="-571500">
              <a:buFont typeface="Arial" pitchFamily="34" charset="0"/>
              <a:buChar char="•"/>
            </a:pPr>
            <a:r>
              <a:rPr lang="en-US" sz="2400" b="1" dirty="0">
                <a:latin typeface="Comic Sans MS" pitchFamily="66" charset="0"/>
              </a:rPr>
              <a:t>Never disclose personal information on-line.</a:t>
            </a:r>
          </a:p>
          <a:p>
            <a:endParaRPr lang="en-US" sz="1400" b="1" dirty="0">
              <a:latin typeface="Comic Sans MS" pitchFamily="66" charset="0"/>
            </a:endParaRPr>
          </a:p>
          <a:p>
            <a:pPr marL="571500" indent="-571500">
              <a:buFont typeface="Arial" pitchFamily="34" charset="0"/>
              <a:buChar char="•"/>
            </a:pPr>
            <a:r>
              <a:rPr lang="en-US" sz="2400" b="1" dirty="0">
                <a:latin typeface="Comic Sans MS" pitchFamily="66" charset="0"/>
              </a:rPr>
              <a:t>Don’t accept invites/requests from people you don’t know in real life</a:t>
            </a:r>
          </a:p>
          <a:p>
            <a:pPr marL="571500" indent="-571500">
              <a:buFont typeface="Arial" pitchFamily="34" charset="0"/>
              <a:buChar char="•"/>
            </a:pPr>
            <a:endParaRPr lang="en-US" sz="1600" b="1" dirty="0">
              <a:latin typeface="Comic Sans MS" pitchFamily="66" charset="0"/>
            </a:endParaRPr>
          </a:p>
          <a:p>
            <a:pPr marL="571500" indent="-571500">
              <a:buFont typeface="Arial" pitchFamily="34" charset="0"/>
              <a:buChar char="•"/>
            </a:pPr>
            <a:r>
              <a:rPr lang="en-US" sz="2400" b="1" dirty="0">
                <a:latin typeface="Comic Sans MS" pitchFamily="66" charset="0"/>
              </a:rPr>
              <a:t>Never arrange to meet in person with someone you met on-line.</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61455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934 0.04537 L 0.65173 0.05648 " pathEditMode="relative" rAng="0" ptsTypes="AA">
                                      <p:cBhvr>
                                        <p:cTn id="6" dur="2000" fill="hold"/>
                                        <p:tgtEl>
                                          <p:spTgt spid="13"/>
                                        </p:tgtEl>
                                        <p:attrNameLst>
                                          <p:attrName>ppt_x</p:attrName>
                                          <p:attrName>ppt_y</p:attrName>
                                        </p:attrNameLst>
                                      </p:cBhvr>
                                      <p:rCtr x="27917" y="556"/>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childTnLst>
                                </p:cTn>
                              </p:par>
                              <p:par>
                                <p:cTn id="10" presetID="31" presetClass="entr" presetSubtype="0" fill="hold" grpId="0" nodeType="withEffect">
                                  <p:stCondLst>
                                    <p:cond delay="10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fltVal val="0"/>
                                          </p:val>
                                        </p:tav>
                                        <p:tav tm="100000">
                                          <p:val>
                                            <p:strVal val="#ppt_w"/>
                                          </p:val>
                                        </p:tav>
                                      </p:tavLst>
                                    </p:anim>
                                    <p:anim calcmode="lin" valueType="num">
                                      <p:cBhvr>
                                        <p:cTn id="13" dur="1000" fill="hold"/>
                                        <p:tgtEl>
                                          <p:spTgt spid="10"/>
                                        </p:tgtEl>
                                        <p:attrNameLst>
                                          <p:attrName>ppt_h</p:attrName>
                                        </p:attrNameLst>
                                      </p:cBhvr>
                                      <p:tavLst>
                                        <p:tav tm="0">
                                          <p:val>
                                            <p:fltVal val="0"/>
                                          </p:val>
                                        </p:tav>
                                        <p:tav tm="100000">
                                          <p:val>
                                            <p:strVal val="#ppt_h"/>
                                          </p:val>
                                        </p:tav>
                                      </p:tavLst>
                                    </p:anim>
                                    <p:anim calcmode="lin" valueType="num">
                                      <p:cBhvr>
                                        <p:cTn id="14" dur="1000" fill="hold"/>
                                        <p:tgtEl>
                                          <p:spTgt spid="10"/>
                                        </p:tgtEl>
                                        <p:attrNameLst>
                                          <p:attrName>style.rotation</p:attrName>
                                        </p:attrNameLst>
                                      </p:cBhvr>
                                      <p:tavLst>
                                        <p:tav tm="0">
                                          <p:val>
                                            <p:fltVal val="90"/>
                                          </p:val>
                                        </p:tav>
                                        <p:tav tm="100000">
                                          <p:val>
                                            <p:fltVal val="0"/>
                                          </p:val>
                                        </p:tav>
                                      </p:tavLst>
                                    </p:anim>
                                    <p:animEffect transition="in" filter="fade">
                                      <p:cBhvr>
                                        <p:cTn id="1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783253" y="968845"/>
            <a:ext cx="6260797" cy="1754326"/>
          </a:xfrm>
          <a:prstGeom prst="rect">
            <a:avLst/>
          </a:prstGeom>
        </p:spPr>
        <p:txBody>
          <a:bodyPr wrap="square">
            <a:spAutoFit/>
          </a:bodyPr>
          <a:lstStyle/>
          <a:p>
            <a:pPr algn="ctr"/>
            <a:r>
              <a:rPr lang="en-US" sz="3600" b="1" dirty="0">
                <a:solidFill>
                  <a:schemeClr val="tx1"/>
                </a:solidFill>
                <a:latin typeface="Comic Sans MS" pitchFamily="66" charset="0"/>
              </a:rPr>
              <a:t>What if abuse </a:t>
            </a:r>
          </a:p>
          <a:p>
            <a:pPr algn="ctr"/>
            <a:r>
              <a:rPr lang="en-US" sz="3600" b="1" dirty="0">
                <a:solidFill>
                  <a:schemeClr val="tx1"/>
                </a:solidFill>
                <a:latin typeface="Comic Sans MS" pitchFamily="66" charset="0"/>
              </a:rPr>
              <a:t>happens to me?</a:t>
            </a:r>
            <a:endParaRPr lang="en-US" sz="3600" b="1" dirty="0">
              <a:latin typeface="Comic Sans MS" pitchFamily="66" charset="0"/>
            </a:endParaRPr>
          </a:p>
          <a:p>
            <a:endParaRPr lang="en-US" sz="3600" b="1" dirty="0">
              <a:latin typeface="Comic Sans MS" pitchFamily="66" charset="0"/>
            </a:endParaRPr>
          </a:p>
        </p:txBody>
      </p:sp>
      <p:sp>
        <p:nvSpPr>
          <p:cNvPr id="10" name="Rectangle 9"/>
          <p:cNvSpPr/>
          <p:nvPr/>
        </p:nvSpPr>
        <p:spPr>
          <a:xfrm rot="313710">
            <a:off x="1713704" y="2576788"/>
            <a:ext cx="5093891" cy="1384995"/>
          </a:xfrm>
          <a:prstGeom prst="rect">
            <a:avLst/>
          </a:prstGeom>
        </p:spPr>
        <p:txBody>
          <a:bodyPr wrap="square">
            <a:spAutoFit/>
          </a:bodyPr>
          <a:lstStyle/>
          <a:p>
            <a:pPr marL="571500" indent="-571500">
              <a:buFont typeface="Arial" pitchFamily="34" charset="0"/>
              <a:buChar char="•"/>
            </a:pPr>
            <a:r>
              <a:rPr lang="en-US" sz="2800" b="1" dirty="0">
                <a:latin typeface="Comic Sans MS" pitchFamily="66" charset="0"/>
              </a:rPr>
              <a:t>It’s </a:t>
            </a:r>
            <a:r>
              <a:rPr lang="en-US" sz="2800" b="1" dirty="0">
                <a:solidFill>
                  <a:srgbClr val="C00000"/>
                </a:solidFill>
                <a:latin typeface="Comic Sans MS" pitchFamily="66" charset="0"/>
              </a:rPr>
              <a:t>NEVER</a:t>
            </a:r>
            <a:r>
              <a:rPr lang="en-US" sz="2800" b="1" dirty="0">
                <a:latin typeface="Comic Sans MS" pitchFamily="66" charset="0"/>
              </a:rPr>
              <a:t> your fault.</a:t>
            </a:r>
          </a:p>
          <a:p>
            <a:pPr marL="571500" indent="-571500">
              <a:buClr>
                <a:schemeClr val="tx1"/>
              </a:buClr>
              <a:buFont typeface="Arial" pitchFamily="34" charset="0"/>
              <a:buChar char="•"/>
            </a:pPr>
            <a:r>
              <a:rPr lang="en-US" sz="2800" b="1" dirty="0">
                <a:solidFill>
                  <a:srgbClr val="C00000"/>
                </a:solidFill>
                <a:latin typeface="Comic Sans MS" pitchFamily="66" charset="0"/>
              </a:rPr>
              <a:t>REPORT</a:t>
            </a:r>
            <a:r>
              <a:rPr lang="en-US" sz="2800" b="1" dirty="0">
                <a:latin typeface="Comic Sans MS" pitchFamily="66" charset="0"/>
              </a:rPr>
              <a:t> the abuse.</a:t>
            </a:r>
          </a:p>
          <a:p>
            <a:pPr marL="571500" indent="-571500">
              <a:buClr>
                <a:schemeClr val="tx1"/>
              </a:buClr>
              <a:buFont typeface="Arial" pitchFamily="34" charset="0"/>
              <a:buChar char="•"/>
            </a:pPr>
            <a:r>
              <a:rPr lang="en-US" sz="2800" b="1" dirty="0">
                <a:solidFill>
                  <a:srgbClr val="C00000"/>
                </a:solidFill>
                <a:latin typeface="Comic Sans MS" pitchFamily="66" charset="0"/>
              </a:rPr>
              <a:t>BE </a:t>
            </a:r>
            <a:r>
              <a:rPr lang="en-US" sz="2800" b="1" dirty="0">
                <a:latin typeface="Comic Sans MS" pitchFamily="66" charset="0"/>
              </a:rPr>
              <a:t>believed.</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2464372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934 0.04537 L 0.65173 0.05648 " pathEditMode="relative" rAng="0" ptsTypes="AA">
                                      <p:cBhvr>
                                        <p:cTn id="6" dur="2000" fill="hold"/>
                                        <p:tgtEl>
                                          <p:spTgt spid="13"/>
                                        </p:tgtEl>
                                        <p:attrNameLst>
                                          <p:attrName>ppt_x</p:attrName>
                                          <p:attrName>ppt_y</p:attrName>
                                        </p:attrNameLst>
                                      </p:cBhvr>
                                      <p:rCtr x="27917" y="556"/>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childTnLst>
                                </p:cTn>
                              </p:par>
                              <p:par>
                                <p:cTn id="10" presetID="53" presetClass="entr" presetSubtype="528" fill="hold" grpId="0" nodeType="withEffect">
                                  <p:stCondLst>
                                    <p:cond delay="10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500" fill="hold"/>
                                        <p:tgtEl>
                                          <p:spTgt spid="10"/>
                                        </p:tgtEl>
                                        <p:attrNameLst>
                                          <p:attrName>ppt_w</p:attrName>
                                        </p:attrNameLst>
                                      </p:cBhvr>
                                      <p:tavLst>
                                        <p:tav tm="0">
                                          <p:val>
                                            <p:fltVal val="0"/>
                                          </p:val>
                                        </p:tav>
                                        <p:tav tm="100000">
                                          <p:val>
                                            <p:strVal val="#ppt_w"/>
                                          </p:val>
                                        </p:tav>
                                      </p:tavLst>
                                    </p:anim>
                                    <p:anim calcmode="lin" valueType="num">
                                      <p:cBhvr>
                                        <p:cTn id="13" dur="1500" fill="hold"/>
                                        <p:tgtEl>
                                          <p:spTgt spid="10"/>
                                        </p:tgtEl>
                                        <p:attrNameLst>
                                          <p:attrName>ppt_h</p:attrName>
                                        </p:attrNameLst>
                                      </p:cBhvr>
                                      <p:tavLst>
                                        <p:tav tm="0">
                                          <p:val>
                                            <p:fltVal val="0"/>
                                          </p:val>
                                        </p:tav>
                                        <p:tav tm="100000">
                                          <p:val>
                                            <p:strVal val="#ppt_h"/>
                                          </p:val>
                                        </p:tav>
                                      </p:tavLst>
                                    </p:anim>
                                    <p:animEffect transition="in" filter="fade">
                                      <p:cBhvr>
                                        <p:cTn id="14" dur="1500"/>
                                        <p:tgtEl>
                                          <p:spTgt spid="10"/>
                                        </p:tgtEl>
                                      </p:cBhvr>
                                    </p:animEffect>
                                    <p:anim calcmode="lin" valueType="num">
                                      <p:cBhvr>
                                        <p:cTn id="15" dur="1500" fill="hold"/>
                                        <p:tgtEl>
                                          <p:spTgt spid="10"/>
                                        </p:tgtEl>
                                        <p:attrNameLst>
                                          <p:attrName>ppt_x</p:attrName>
                                        </p:attrNameLst>
                                      </p:cBhvr>
                                      <p:tavLst>
                                        <p:tav tm="0">
                                          <p:val>
                                            <p:fltVal val="0.5"/>
                                          </p:val>
                                        </p:tav>
                                        <p:tav tm="100000">
                                          <p:val>
                                            <p:strVal val="#ppt_x"/>
                                          </p:val>
                                        </p:tav>
                                      </p:tavLst>
                                    </p:anim>
                                    <p:anim calcmode="lin" valueType="num">
                                      <p:cBhvr>
                                        <p:cTn id="16" dur="1500" fill="hold"/>
                                        <p:tgtEl>
                                          <p:spTgt spid="1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660546" y="968845"/>
            <a:ext cx="6260797" cy="1754326"/>
          </a:xfrm>
          <a:prstGeom prst="rect">
            <a:avLst/>
          </a:prstGeom>
        </p:spPr>
        <p:txBody>
          <a:bodyPr wrap="square">
            <a:spAutoFit/>
          </a:bodyPr>
          <a:lstStyle/>
          <a:p>
            <a:pPr algn="ctr"/>
            <a:r>
              <a:rPr lang="en-US" sz="3600" b="1" dirty="0">
                <a:solidFill>
                  <a:schemeClr val="tx1"/>
                </a:solidFill>
                <a:latin typeface="Comic Sans MS" pitchFamily="66" charset="0"/>
              </a:rPr>
              <a:t>Teens don’t report sexual abuse because of:</a:t>
            </a:r>
            <a:endParaRPr lang="en-US" sz="3600" b="1" dirty="0">
              <a:latin typeface="Comic Sans MS" pitchFamily="66" charset="0"/>
            </a:endParaRPr>
          </a:p>
          <a:p>
            <a:endParaRPr lang="en-US" sz="3600" b="1" dirty="0">
              <a:latin typeface="Comic Sans MS" pitchFamily="66" charset="0"/>
            </a:endParaRPr>
          </a:p>
        </p:txBody>
      </p:sp>
      <p:sp>
        <p:nvSpPr>
          <p:cNvPr id="2" name="TextBox 1"/>
          <p:cNvSpPr txBox="1"/>
          <p:nvPr/>
        </p:nvSpPr>
        <p:spPr>
          <a:xfrm rot="21067974">
            <a:off x="1853835" y="2383081"/>
            <a:ext cx="3352800" cy="600164"/>
          </a:xfrm>
          <a:prstGeom prst="rect">
            <a:avLst/>
          </a:prstGeom>
          <a:noFill/>
        </p:spPr>
        <p:txBody>
          <a:bodyPr wrap="square" rtlCol="0">
            <a:spAutoFit/>
          </a:bodyPr>
          <a:lstStyle/>
          <a:p>
            <a:r>
              <a:rPr lang="en-US" sz="3300" b="1" dirty="0">
                <a:solidFill>
                  <a:srgbClr val="C00000"/>
                </a:solidFill>
                <a:latin typeface="Comic Sans MS" pitchFamily="66" charset="0"/>
              </a:rPr>
              <a:t>Embarrassment</a:t>
            </a:r>
          </a:p>
        </p:txBody>
      </p:sp>
      <p:sp>
        <p:nvSpPr>
          <p:cNvPr id="11" name="TextBox 10"/>
          <p:cNvSpPr txBox="1"/>
          <p:nvPr/>
        </p:nvSpPr>
        <p:spPr>
          <a:xfrm rot="178836">
            <a:off x="3216386" y="3078987"/>
            <a:ext cx="1208642" cy="646331"/>
          </a:xfrm>
          <a:prstGeom prst="rect">
            <a:avLst/>
          </a:prstGeom>
          <a:noFill/>
        </p:spPr>
        <p:txBody>
          <a:bodyPr wrap="square" rtlCol="0">
            <a:spAutoFit/>
          </a:bodyPr>
          <a:lstStyle/>
          <a:p>
            <a:r>
              <a:rPr lang="en-US" sz="3600" b="1" dirty="0">
                <a:solidFill>
                  <a:srgbClr val="C00000"/>
                </a:solidFill>
                <a:latin typeface="Comic Sans MS" pitchFamily="66" charset="0"/>
              </a:rPr>
              <a:t>Guilt</a:t>
            </a:r>
          </a:p>
        </p:txBody>
      </p:sp>
      <p:sp>
        <p:nvSpPr>
          <p:cNvPr id="12" name="TextBox 11"/>
          <p:cNvSpPr txBox="1"/>
          <p:nvPr/>
        </p:nvSpPr>
        <p:spPr>
          <a:xfrm rot="597429">
            <a:off x="5423612" y="2826400"/>
            <a:ext cx="1208642" cy="646331"/>
          </a:xfrm>
          <a:prstGeom prst="rect">
            <a:avLst/>
          </a:prstGeom>
          <a:noFill/>
        </p:spPr>
        <p:txBody>
          <a:bodyPr wrap="square" rtlCol="0">
            <a:spAutoFit/>
          </a:bodyPr>
          <a:lstStyle/>
          <a:p>
            <a:r>
              <a:rPr lang="en-US" sz="3600" b="1" dirty="0">
                <a:solidFill>
                  <a:srgbClr val="C00000"/>
                </a:solidFill>
                <a:latin typeface="Comic Sans MS" pitchFamily="66" charset="0"/>
              </a:rPr>
              <a:t>Fear</a:t>
            </a:r>
          </a:p>
        </p:txBody>
      </p:sp>
      <p:sp>
        <p:nvSpPr>
          <p:cNvPr id="16" name="TextBox 15"/>
          <p:cNvSpPr txBox="1"/>
          <p:nvPr/>
        </p:nvSpPr>
        <p:spPr>
          <a:xfrm rot="713607">
            <a:off x="1834863" y="4426302"/>
            <a:ext cx="4212237" cy="584775"/>
          </a:xfrm>
          <a:prstGeom prst="rect">
            <a:avLst/>
          </a:prstGeom>
          <a:noFill/>
        </p:spPr>
        <p:txBody>
          <a:bodyPr wrap="square" rtlCol="0">
            <a:spAutoFit/>
          </a:bodyPr>
          <a:lstStyle/>
          <a:p>
            <a:r>
              <a:rPr lang="en-US" sz="3200" b="1" dirty="0">
                <a:solidFill>
                  <a:srgbClr val="C00000"/>
                </a:solidFill>
                <a:latin typeface="Comic Sans MS" pitchFamily="66" charset="0"/>
              </a:rPr>
              <a:t>Lack of Knowledge</a:t>
            </a:r>
          </a:p>
        </p:txBody>
      </p:sp>
      <p:sp>
        <p:nvSpPr>
          <p:cNvPr id="17" name="TextBox 16"/>
          <p:cNvSpPr txBox="1"/>
          <p:nvPr/>
        </p:nvSpPr>
        <p:spPr>
          <a:xfrm rot="21200961">
            <a:off x="3980743" y="3736914"/>
            <a:ext cx="3553553" cy="523220"/>
          </a:xfrm>
          <a:prstGeom prst="rect">
            <a:avLst/>
          </a:prstGeom>
          <a:noFill/>
        </p:spPr>
        <p:txBody>
          <a:bodyPr wrap="square" rtlCol="0">
            <a:spAutoFit/>
          </a:bodyPr>
          <a:lstStyle/>
          <a:p>
            <a:r>
              <a:rPr lang="en-US" sz="2800" b="1" dirty="0">
                <a:solidFill>
                  <a:srgbClr val="C00000"/>
                </a:solidFill>
                <a:latin typeface="Comic Sans MS" pitchFamily="66" charset="0"/>
              </a:rPr>
              <a:t>Knowing the abuser</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798114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934 0.04537 L 0.65173 0.05648 " pathEditMode="relative" rAng="0" ptsTypes="AA">
                                      <p:cBhvr>
                                        <p:cTn id="6" dur="2000" fill="hold"/>
                                        <p:tgtEl>
                                          <p:spTgt spid="13"/>
                                        </p:tgtEl>
                                        <p:attrNameLst>
                                          <p:attrName>ppt_x</p:attrName>
                                          <p:attrName>ppt_y</p:attrName>
                                        </p:attrNameLst>
                                      </p:cBhvr>
                                      <p:rCtr x="27917" y="556"/>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childTnLst>
                                </p:cTn>
                              </p:par>
                              <p:par>
                                <p:cTn id="10" presetID="53" presetClass="entr" presetSubtype="16" fill="hold" grpId="0" nodeType="withEffect">
                                  <p:stCondLst>
                                    <p:cond delay="100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Effect transition="in" filter="fade">
                                      <p:cBhvr>
                                        <p:cTn id="14" dur="1000"/>
                                        <p:tgtEl>
                                          <p:spTgt spid="2"/>
                                        </p:tgtEl>
                                      </p:cBhvr>
                                    </p:animEffect>
                                  </p:childTnLst>
                                </p:cTn>
                              </p:par>
                            </p:childTnLst>
                          </p:cTn>
                        </p:par>
                        <p:par>
                          <p:cTn id="15" fill="hold">
                            <p:stCondLst>
                              <p:cond delay="2000"/>
                            </p:stCondLst>
                            <p:childTnLst>
                              <p:par>
                                <p:cTn id="16" presetID="26" presetClass="emph" presetSubtype="0" fill="hold" grpId="1" nodeType="afterEffect">
                                  <p:stCondLst>
                                    <p:cond delay="0"/>
                                  </p:stCondLst>
                                  <p:childTnLst>
                                    <p:animEffect transition="out" filter="fade">
                                      <p:cBhvr>
                                        <p:cTn id="17" dur="1000" tmFilter="0, 0; .2, .5; .8, .5; 1, 0"/>
                                        <p:tgtEl>
                                          <p:spTgt spid="2"/>
                                        </p:tgtEl>
                                      </p:cBhvr>
                                    </p:animEffect>
                                    <p:animScale>
                                      <p:cBhvr>
                                        <p:cTn id="18" dur="500" autoRev="1" fill="hold"/>
                                        <p:tgtEl>
                                          <p:spTgt spid="2"/>
                                        </p:tgtEl>
                                      </p:cBhvr>
                                      <p:by x="105000" y="105000"/>
                                    </p:animScale>
                                  </p:childTnLst>
                                </p:cTn>
                              </p:par>
                              <p:par>
                                <p:cTn id="19" presetID="53" presetClass="entr" presetSubtype="16" fill="hold" grpId="0" nodeType="withEffect">
                                  <p:stCondLst>
                                    <p:cond delay="10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fltVal val="0"/>
                                          </p:val>
                                        </p:tav>
                                        <p:tav tm="100000">
                                          <p:val>
                                            <p:strVal val="#ppt_w"/>
                                          </p:val>
                                        </p:tav>
                                      </p:tavLst>
                                    </p:anim>
                                    <p:anim calcmode="lin" valueType="num">
                                      <p:cBhvr>
                                        <p:cTn id="22" dur="1000" fill="hold"/>
                                        <p:tgtEl>
                                          <p:spTgt spid="11"/>
                                        </p:tgtEl>
                                        <p:attrNameLst>
                                          <p:attrName>ppt_h</p:attrName>
                                        </p:attrNameLst>
                                      </p:cBhvr>
                                      <p:tavLst>
                                        <p:tav tm="0">
                                          <p:val>
                                            <p:fltVal val="0"/>
                                          </p:val>
                                        </p:tav>
                                        <p:tav tm="100000">
                                          <p:val>
                                            <p:strVal val="#ppt_h"/>
                                          </p:val>
                                        </p:tav>
                                      </p:tavLst>
                                    </p:anim>
                                    <p:animEffect transition="in" filter="fade">
                                      <p:cBhvr>
                                        <p:cTn id="23" dur="1000"/>
                                        <p:tgtEl>
                                          <p:spTgt spid="11"/>
                                        </p:tgtEl>
                                      </p:cBhvr>
                                    </p:animEffect>
                                  </p:childTnLst>
                                </p:cTn>
                              </p:par>
                            </p:childTnLst>
                          </p:cTn>
                        </p:par>
                        <p:par>
                          <p:cTn id="24" fill="hold">
                            <p:stCondLst>
                              <p:cond delay="4000"/>
                            </p:stCondLst>
                            <p:childTnLst>
                              <p:par>
                                <p:cTn id="25" presetID="26" presetClass="emph" presetSubtype="0" fill="hold" grpId="1" nodeType="afterEffect">
                                  <p:stCondLst>
                                    <p:cond delay="0"/>
                                  </p:stCondLst>
                                  <p:childTnLst>
                                    <p:animEffect transition="out" filter="fade">
                                      <p:cBhvr>
                                        <p:cTn id="26" dur="1000" tmFilter="0, 0; .2, .5; .8, .5; 1, 0"/>
                                        <p:tgtEl>
                                          <p:spTgt spid="11"/>
                                        </p:tgtEl>
                                      </p:cBhvr>
                                    </p:animEffect>
                                    <p:animScale>
                                      <p:cBhvr>
                                        <p:cTn id="27" dur="500" autoRev="1" fill="hold"/>
                                        <p:tgtEl>
                                          <p:spTgt spid="11"/>
                                        </p:tgtEl>
                                      </p:cBhvr>
                                      <p:by x="105000" y="105000"/>
                                    </p:animScale>
                                  </p:childTnLst>
                                </p:cTn>
                              </p:par>
                              <p:par>
                                <p:cTn id="28" presetID="53" presetClass="entr" presetSubtype="16" fill="hold" grpId="0" nodeType="withEffect">
                                  <p:stCondLst>
                                    <p:cond delay="100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fltVal val="0"/>
                                          </p:val>
                                        </p:tav>
                                        <p:tav tm="100000">
                                          <p:val>
                                            <p:strVal val="#ppt_w"/>
                                          </p:val>
                                        </p:tav>
                                      </p:tavLst>
                                    </p:anim>
                                    <p:anim calcmode="lin" valueType="num">
                                      <p:cBhvr>
                                        <p:cTn id="31" dur="1000" fill="hold"/>
                                        <p:tgtEl>
                                          <p:spTgt spid="12"/>
                                        </p:tgtEl>
                                        <p:attrNameLst>
                                          <p:attrName>ppt_h</p:attrName>
                                        </p:attrNameLst>
                                      </p:cBhvr>
                                      <p:tavLst>
                                        <p:tav tm="0">
                                          <p:val>
                                            <p:fltVal val="0"/>
                                          </p:val>
                                        </p:tav>
                                        <p:tav tm="100000">
                                          <p:val>
                                            <p:strVal val="#ppt_h"/>
                                          </p:val>
                                        </p:tav>
                                      </p:tavLst>
                                    </p:anim>
                                    <p:animEffect transition="in" filter="fade">
                                      <p:cBhvr>
                                        <p:cTn id="32" dur="1000"/>
                                        <p:tgtEl>
                                          <p:spTgt spid="12"/>
                                        </p:tgtEl>
                                      </p:cBhvr>
                                    </p:animEffect>
                                  </p:childTnLst>
                                </p:cTn>
                              </p:par>
                            </p:childTnLst>
                          </p:cTn>
                        </p:par>
                        <p:par>
                          <p:cTn id="33" fill="hold">
                            <p:stCondLst>
                              <p:cond delay="6000"/>
                            </p:stCondLst>
                            <p:childTnLst>
                              <p:par>
                                <p:cTn id="34" presetID="26" presetClass="emph" presetSubtype="0" fill="hold" grpId="1" nodeType="afterEffect">
                                  <p:stCondLst>
                                    <p:cond delay="0"/>
                                  </p:stCondLst>
                                  <p:childTnLst>
                                    <p:animEffect transition="out" filter="fade">
                                      <p:cBhvr>
                                        <p:cTn id="35" dur="1000" tmFilter="0, 0; .2, .5; .8, .5; 1, 0"/>
                                        <p:tgtEl>
                                          <p:spTgt spid="12"/>
                                        </p:tgtEl>
                                      </p:cBhvr>
                                    </p:animEffect>
                                    <p:animScale>
                                      <p:cBhvr>
                                        <p:cTn id="36" dur="500" autoRev="1" fill="hold"/>
                                        <p:tgtEl>
                                          <p:spTgt spid="12"/>
                                        </p:tgtEl>
                                      </p:cBhvr>
                                      <p:by x="105000" y="105000"/>
                                    </p:animScale>
                                  </p:childTnLst>
                                </p:cTn>
                              </p:par>
                              <p:par>
                                <p:cTn id="37" presetID="53" presetClass="entr" presetSubtype="16" fill="hold" grpId="0" nodeType="withEffect">
                                  <p:stCondLst>
                                    <p:cond delay="1000"/>
                                  </p:stCondLst>
                                  <p:childTnLst>
                                    <p:set>
                                      <p:cBhvr>
                                        <p:cTn id="38" dur="1" fill="hold">
                                          <p:stCondLst>
                                            <p:cond delay="0"/>
                                          </p:stCondLst>
                                        </p:cTn>
                                        <p:tgtEl>
                                          <p:spTgt spid="16"/>
                                        </p:tgtEl>
                                        <p:attrNameLst>
                                          <p:attrName>style.visibility</p:attrName>
                                        </p:attrNameLst>
                                      </p:cBhvr>
                                      <p:to>
                                        <p:strVal val="visible"/>
                                      </p:to>
                                    </p:set>
                                    <p:anim calcmode="lin" valueType="num">
                                      <p:cBhvr>
                                        <p:cTn id="39" dur="1000" fill="hold"/>
                                        <p:tgtEl>
                                          <p:spTgt spid="16"/>
                                        </p:tgtEl>
                                        <p:attrNameLst>
                                          <p:attrName>ppt_w</p:attrName>
                                        </p:attrNameLst>
                                      </p:cBhvr>
                                      <p:tavLst>
                                        <p:tav tm="0">
                                          <p:val>
                                            <p:fltVal val="0"/>
                                          </p:val>
                                        </p:tav>
                                        <p:tav tm="100000">
                                          <p:val>
                                            <p:strVal val="#ppt_w"/>
                                          </p:val>
                                        </p:tav>
                                      </p:tavLst>
                                    </p:anim>
                                    <p:anim calcmode="lin" valueType="num">
                                      <p:cBhvr>
                                        <p:cTn id="40" dur="1000" fill="hold"/>
                                        <p:tgtEl>
                                          <p:spTgt spid="16"/>
                                        </p:tgtEl>
                                        <p:attrNameLst>
                                          <p:attrName>ppt_h</p:attrName>
                                        </p:attrNameLst>
                                      </p:cBhvr>
                                      <p:tavLst>
                                        <p:tav tm="0">
                                          <p:val>
                                            <p:fltVal val="0"/>
                                          </p:val>
                                        </p:tav>
                                        <p:tav tm="100000">
                                          <p:val>
                                            <p:strVal val="#ppt_h"/>
                                          </p:val>
                                        </p:tav>
                                      </p:tavLst>
                                    </p:anim>
                                    <p:animEffect transition="in" filter="fade">
                                      <p:cBhvr>
                                        <p:cTn id="41" dur="1000"/>
                                        <p:tgtEl>
                                          <p:spTgt spid="16"/>
                                        </p:tgtEl>
                                      </p:cBhvr>
                                    </p:animEffect>
                                  </p:childTnLst>
                                </p:cTn>
                              </p:par>
                            </p:childTnLst>
                          </p:cTn>
                        </p:par>
                        <p:par>
                          <p:cTn id="42" fill="hold">
                            <p:stCondLst>
                              <p:cond delay="8000"/>
                            </p:stCondLst>
                            <p:childTnLst>
                              <p:par>
                                <p:cTn id="43" presetID="26" presetClass="emph" presetSubtype="0" fill="hold" grpId="1" nodeType="afterEffect">
                                  <p:stCondLst>
                                    <p:cond delay="0"/>
                                  </p:stCondLst>
                                  <p:childTnLst>
                                    <p:animEffect transition="out" filter="fade">
                                      <p:cBhvr>
                                        <p:cTn id="44" dur="1000" tmFilter="0, 0; .2, .5; .8, .5; 1, 0"/>
                                        <p:tgtEl>
                                          <p:spTgt spid="16"/>
                                        </p:tgtEl>
                                      </p:cBhvr>
                                    </p:animEffect>
                                    <p:animScale>
                                      <p:cBhvr>
                                        <p:cTn id="45" dur="500" autoRev="1" fill="hold"/>
                                        <p:tgtEl>
                                          <p:spTgt spid="16"/>
                                        </p:tgtEl>
                                      </p:cBhvr>
                                      <p:by x="105000" y="105000"/>
                                    </p:animScale>
                                  </p:childTnLst>
                                </p:cTn>
                              </p:par>
                              <p:par>
                                <p:cTn id="46" presetID="53" presetClass="entr" presetSubtype="16" fill="hold" grpId="0" nodeType="withEffect">
                                  <p:stCondLst>
                                    <p:cond delay="1000"/>
                                  </p:stCondLst>
                                  <p:childTnLst>
                                    <p:set>
                                      <p:cBhvr>
                                        <p:cTn id="47" dur="1" fill="hold">
                                          <p:stCondLst>
                                            <p:cond delay="0"/>
                                          </p:stCondLst>
                                        </p:cTn>
                                        <p:tgtEl>
                                          <p:spTgt spid="17"/>
                                        </p:tgtEl>
                                        <p:attrNameLst>
                                          <p:attrName>style.visibility</p:attrName>
                                        </p:attrNameLst>
                                      </p:cBhvr>
                                      <p:to>
                                        <p:strVal val="visible"/>
                                      </p:to>
                                    </p:set>
                                    <p:anim calcmode="lin" valueType="num">
                                      <p:cBhvr>
                                        <p:cTn id="48" dur="1000" fill="hold"/>
                                        <p:tgtEl>
                                          <p:spTgt spid="17"/>
                                        </p:tgtEl>
                                        <p:attrNameLst>
                                          <p:attrName>ppt_w</p:attrName>
                                        </p:attrNameLst>
                                      </p:cBhvr>
                                      <p:tavLst>
                                        <p:tav tm="0">
                                          <p:val>
                                            <p:fltVal val="0"/>
                                          </p:val>
                                        </p:tav>
                                        <p:tav tm="100000">
                                          <p:val>
                                            <p:strVal val="#ppt_w"/>
                                          </p:val>
                                        </p:tav>
                                      </p:tavLst>
                                    </p:anim>
                                    <p:anim calcmode="lin" valueType="num">
                                      <p:cBhvr>
                                        <p:cTn id="49" dur="1000" fill="hold"/>
                                        <p:tgtEl>
                                          <p:spTgt spid="17"/>
                                        </p:tgtEl>
                                        <p:attrNameLst>
                                          <p:attrName>ppt_h</p:attrName>
                                        </p:attrNameLst>
                                      </p:cBhvr>
                                      <p:tavLst>
                                        <p:tav tm="0">
                                          <p:val>
                                            <p:fltVal val="0"/>
                                          </p:val>
                                        </p:tav>
                                        <p:tav tm="100000">
                                          <p:val>
                                            <p:strVal val="#ppt_h"/>
                                          </p:val>
                                        </p:tav>
                                      </p:tavLst>
                                    </p:anim>
                                    <p:animEffect transition="in" filter="fade">
                                      <p:cBhvr>
                                        <p:cTn id="50" dur="1000"/>
                                        <p:tgtEl>
                                          <p:spTgt spid="17"/>
                                        </p:tgtEl>
                                      </p:cBhvr>
                                    </p:animEffect>
                                  </p:childTnLst>
                                </p:cTn>
                              </p:par>
                            </p:childTnLst>
                          </p:cTn>
                        </p:par>
                        <p:par>
                          <p:cTn id="51" fill="hold">
                            <p:stCondLst>
                              <p:cond delay="10000"/>
                            </p:stCondLst>
                            <p:childTnLst>
                              <p:par>
                                <p:cTn id="52" presetID="26" presetClass="emph" presetSubtype="0" fill="hold" grpId="1" nodeType="afterEffect">
                                  <p:stCondLst>
                                    <p:cond delay="0"/>
                                  </p:stCondLst>
                                  <p:childTnLst>
                                    <p:animEffect transition="out" filter="fade">
                                      <p:cBhvr>
                                        <p:cTn id="53" dur="1000" tmFilter="0, 0; .2, .5; .8, .5; 1, 0"/>
                                        <p:tgtEl>
                                          <p:spTgt spid="17"/>
                                        </p:tgtEl>
                                      </p:cBhvr>
                                    </p:animEffect>
                                    <p:animScale>
                                      <p:cBhvr>
                                        <p:cTn id="54" dur="500" autoRev="1"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2" grpId="1"/>
      <p:bldP spid="11" grpId="0"/>
      <p:bldP spid="11" grpId="1"/>
      <p:bldP spid="12" grpId="0"/>
      <p:bldP spid="12" grpId="1"/>
      <p:bldP spid="16" grpId="0"/>
      <p:bldP spid="16" grpId="1"/>
      <p:bldP spid="17" grpId="0"/>
      <p:bldP spid="17"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783253" y="1087724"/>
            <a:ext cx="6260797" cy="1200329"/>
          </a:xfrm>
          <a:prstGeom prst="rect">
            <a:avLst/>
          </a:prstGeom>
        </p:spPr>
        <p:txBody>
          <a:bodyPr wrap="square">
            <a:spAutoFit/>
          </a:bodyPr>
          <a:lstStyle/>
          <a:p>
            <a:pPr algn="ctr"/>
            <a:r>
              <a:rPr lang="en-US" sz="3600" b="1" dirty="0">
                <a:solidFill>
                  <a:schemeClr val="tx1"/>
                </a:solidFill>
                <a:latin typeface="Comic Sans MS" pitchFamily="66" charset="0"/>
              </a:rPr>
              <a:t>Who can YOU tell?</a:t>
            </a:r>
            <a:endParaRPr lang="en-US" sz="3600" b="1" dirty="0">
              <a:latin typeface="Comic Sans MS" pitchFamily="66" charset="0"/>
            </a:endParaRPr>
          </a:p>
          <a:p>
            <a:endParaRPr lang="en-US" sz="3600" b="1" dirty="0">
              <a:latin typeface="Comic Sans MS" pitchFamily="66" charset="0"/>
            </a:endParaRPr>
          </a:p>
        </p:txBody>
      </p:sp>
      <p:sp>
        <p:nvSpPr>
          <p:cNvPr id="10" name="Rectangle 9"/>
          <p:cNvSpPr/>
          <p:nvPr/>
        </p:nvSpPr>
        <p:spPr>
          <a:xfrm rot="313710">
            <a:off x="1815930" y="1885831"/>
            <a:ext cx="3329596" cy="2616101"/>
          </a:xfrm>
          <a:prstGeom prst="rect">
            <a:avLst/>
          </a:prstGeom>
        </p:spPr>
        <p:txBody>
          <a:bodyPr wrap="square">
            <a:spAutoFit/>
          </a:bodyPr>
          <a:lstStyle/>
          <a:p>
            <a:r>
              <a:rPr lang="en-US" sz="2400" b="1" u="sng" dirty="0">
                <a:latin typeface="Comic Sans MS" pitchFamily="66" charset="0"/>
              </a:rPr>
              <a:t>Trusted Adults</a:t>
            </a:r>
          </a:p>
          <a:p>
            <a:pPr marL="342900" indent="-342900">
              <a:buFont typeface="Arial" pitchFamily="34" charset="0"/>
              <a:buChar char="•"/>
            </a:pPr>
            <a:r>
              <a:rPr lang="en-US" sz="2000" b="1" dirty="0">
                <a:latin typeface="Comic Sans MS" pitchFamily="66" charset="0"/>
              </a:rPr>
              <a:t>parents/guardians</a:t>
            </a:r>
          </a:p>
          <a:p>
            <a:pPr marL="342900" indent="-342900">
              <a:buFont typeface="Arial" pitchFamily="34" charset="0"/>
              <a:buChar char="•"/>
            </a:pPr>
            <a:r>
              <a:rPr lang="en-US" sz="2000" b="1" dirty="0">
                <a:latin typeface="Comic Sans MS" pitchFamily="66" charset="0"/>
              </a:rPr>
              <a:t>a friend’s parent</a:t>
            </a:r>
          </a:p>
          <a:p>
            <a:pPr marL="342900" indent="-342900">
              <a:buFont typeface="Arial" pitchFamily="34" charset="0"/>
              <a:buChar char="•"/>
            </a:pPr>
            <a:r>
              <a:rPr lang="en-US" sz="2000" b="1" dirty="0">
                <a:latin typeface="Comic Sans MS" pitchFamily="66" charset="0"/>
              </a:rPr>
              <a:t>a coach</a:t>
            </a:r>
          </a:p>
          <a:p>
            <a:pPr marL="342900" indent="-342900">
              <a:buFont typeface="Arial" pitchFamily="34" charset="0"/>
              <a:buChar char="•"/>
            </a:pPr>
            <a:r>
              <a:rPr lang="en-US" sz="2000" b="1" dirty="0">
                <a:latin typeface="Comic Sans MS" pitchFamily="66" charset="0"/>
              </a:rPr>
              <a:t>a church official</a:t>
            </a:r>
          </a:p>
          <a:p>
            <a:pPr marL="342900" indent="-342900">
              <a:buFont typeface="Arial" pitchFamily="34" charset="0"/>
              <a:buChar char="•"/>
            </a:pPr>
            <a:r>
              <a:rPr lang="en-US" sz="2000" b="1" dirty="0">
                <a:latin typeface="Comic Sans MS" pitchFamily="66" charset="0"/>
              </a:rPr>
              <a:t>a teacher</a:t>
            </a:r>
          </a:p>
          <a:p>
            <a:pPr marL="342900" indent="-342900">
              <a:buFont typeface="Arial" pitchFamily="34" charset="0"/>
              <a:buChar char="•"/>
            </a:pPr>
            <a:r>
              <a:rPr lang="en-US" sz="2000" b="1" dirty="0">
                <a:latin typeface="Comic Sans MS" pitchFamily="66" charset="0"/>
              </a:rPr>
              <a:t>a counselor</a:t>
            </a:r>
          </a:p>
          <a:p>
            <a:pPr marL="342900" indent="-342900">
              <a:buFont typeface="Arial" pitchFamily="34" charset="0"/>
              <a:buChar char="•"/>
            </a:pPr>
            <a:r>
              <a:rPr lang="en-US" sz="2000" b="1" dirty="0">
                <a:latin typeface="Comic Sans MS" pitchFamily="66" charset="0"/>
              </a:rPr>
              <a:t>a doctor/nurse</a:t>
            </a:r>
          </a:p>
        </p:txBody>
      </p:sp>
      <p:sp>
        <p:nvSpPr>
          <p:cNvPr id="11" name="Rectangle 10"/>
          <p:cNvSpPr/>
          <p:nvPr/>
        </p:nvSpPr>
        <p:spPr>
          <a:xfrm rot="313710">
            <a:off x="4557116" y="2171186"/>
            <a:ext cx="3329596" cy="3170099"/>
          </a:xfrm>
          <a:prstGeom prst="rect">
            <a:avLst/>
          </a:prstGeom>
        </p:spPr>
        <p:txBody>
          <a:bodyPr wrap="square">
            <a:spAutoFit/>
          </a:bodyPr>
          <a:lstStyle/>
          <a:p>
            <a:r>
              <a:rPr lang="en-US" sz="2000" b="1" u="sng" dirty="0">
                <a:latin typeface="Comic Sans MS" pitchFamily="66" charset="0"/>
              </a:rPr>
              <a:t>HOTLINES</a:t>
            </a:r>
          </a:p>
          <a:p>
            <a:pPr marL="182880" indent="-182880">
              <a:buFont typeface="Arial" pitchFamily="34" charset="0"/>
              <a:buChar char="•"/>
            </a:pPr>
            <a:r>
              <a:rPr lang="en-US" sz="2000" b="1" dirty="0">
                <a:latin typeface="Comic Sans MS" pitchFamily="66" charset="0"/>
              </a:rPr>
              <a:t>National Child Abuse</a:t>
            </a:r>
          </a:p>
          <a:p>
            <a:r>
              <a:rPr lang="en-US" sz="2000" b="1" dirty="0">
                <a:latin typeface="Comic Sans MS" pitchFamily="66" charset="0"/>
              </a:rPr>
              <a:t>   1-800-4-A-CHILD</a:t>
            </a:r>
          </a:p>
          <a:p>
            <a:r>
              <a:rPr lang="en-US" sz="2000" b="1" dirty="0">
                <a:latin typeface="Comic Sans MS" pitchFamily="66" charset="0"/>
              </a:rPr>
              <a:t>  (1-800-422-4453)</a:t>
            </a:r>
          </a:p>
          <a:p>
            <a:pPr indent="-182880">
              <a:buFont typeface="Arial" pitchFamily="34" charset="0"/>
              <a:buChar char="•"/>
            </a:pPr>
            <a:r>
              <a:rPr lang="en-US" sz="2000" b="1" dirty="0">
                <a:latin typeface="Comic Sans MS" pitchFamily="66" charset="0"/>
              </a:rPr>
              <a:t>Sexual Assault</a:t>
            </a:r>
          </a:p>
          <a:p>
            <a:r>
              <a:rPr lang="en-US" sz="2000" b="1" dirty="0">
                <a:latin typeface="Comic Sans MS" pitchFamily="66" charset="0"/>
              </a:rPr>
              <a:t>   1-800-656-4673</a:t>
            </a:r>
          </a:p>
          <a:p>
            <a:pPr indent="-182880">
              <a:buFont typeface="Arial" pitchFamily="34" charset="0"/>
              <a:buChar char="•"/>
            </a:pPr>
            <a:r>
              <a:rPr lang="en-US" sz="2000" b="1" dirty="0">
                <a:latin typeface="Comic Sans MS" pitchFamily="66" charset="0"/>
              </a:rPr>
              <a:t>National Domestic  </a:t>
            </a:r>
          </a:p>
          <a:p>
            <a:r>
              <a:rPr lang="en-US" sz="2000" b="1" dirty="0">
                <a:latin typeface="Comic Sans MS" pitchFamily="66" charset="0"/>
              </a:rPr>
              <a:t>       Violence</a:t>
            </a:r>
          </a:p>
          <a:p>
            <a:r>
              <a:rPr lang="en-US" sz="2000" b="1" dirty="0">
                <a:latin typeface="Comic Sans MS" pitchFamily="66" charset="0"/>
              </a:rPr>
              <a:t>   1-800-799-Safe</a:t>
            </a:r>
          </a:p>
          <a:p>
            <a:r>
              <a:rPr lang="en-US" sz="2000" b="1" dirty="0">
                <a:latin typeface="Comic Sans MS" pitchFamily="66" charset="0"/>
              </a:rPr>
              <a:t>  (1-800-799-7233)</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1758798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8507 0.04537 L 0.6934 0.05648 " pathEditMode="relative" rAng="0" ptsTypes="AA">
                                      <p:cBhvr>
                                        <p:cTn id="6" dur="2000" fill="hold"/>
                                        <p:tgtEl>
                                          <p:spTgt spid="13"/>
                                        </p:tgtEl>
                                        <p:attrNameLst>
                                          <p:attrName>ppt_x</p:attrName>
                                          <p:attrName>ppt_y</p:attrName>
                                        </p:attrNameLst>
                                      </p:cBhvr>
                                      <p:rCtr x="30417" y="556"/>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childTnLst>
                                </p:cTn>
                              </p:par>
                              <p:par>
                                <p:cTn id="10" presetID="31" presetClass="entr" presetSubtype="0" fill="hold" grpId="0" nodeType="withEffect">
                                  <p:stCondLst>
                                    <p:cond delay="10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fltVal val="0"/>
                                          </p:val>
                                        </p:tav>
                                        <p:tav tm="100000">
                                          <p:val>
                                            <p:strVal val="#ppt_w"/>
                                          </p:val>
                                        </p:tav>
                                      </p:tavLst>
                                    </p:anim>
                                    <p:anim calcmode="lin" valueType="num">
                                      <p:cBhvr>
                                        <p:cTn id="13" dur="1000" fill="hold"/>
                                        <p:tgtEl>
                                          <p:spTgt spid="10"/>
                                        </p:tgtEl>
                                        <p:attrNameLst>
                                          <p:attrName>ppt_h</p:attrName>
                                        </p:attrNameLst>
                                      </p:cBhvr>
                                      <p:tavLst>
                                        <p:tav tm="0">
                                          <p:val>
                                            <p:fltVal val="0"/>
                                          </p:val>
                                        </p:tav>
                                        <p:tav tm="100000">
                                          <p:val>
                                            <p:strVal val="#ppt_h"/>
                                          </p:val>
                                        </p:tav>
                                      </p:tavLst>
                                    </p:anim>
                                    <p:anim calcmode="lin" valueType="num">
                                      <p:cBhvr>
                                        <p:cTn id="14" dur="1000" fill="hold"/>
                                        <p:tgtEl>
                                          <p:spTgt spid="10"/>
                                        </p:tgtEl>
                                        <p:attrNameLst>
                                          <p:attrName>style.rotation</p:attrName>
                                        </p:attrNameLst>
                                      </p:cBhvr>
                                      <p:tavLst>
                                        <p:tav tm="0">
                                          <p:val>
                                            <p:fltVal val="90"/>
                                          </p:val>
                                        </p:tav>
                                        <p:tav tm="100000">
                                          <p:val>
                                            <p:fltVal val="0"/>
                                          </p:val>
                                        </p:tav>
                                      </p:tavLst>
                                    </p:anim>
                                    <p:animEffect transition="in" filter="fade">
                                      <p:cBhvr>
                                        <p:cTn id="15" dur="1000"/>
                                        <p:tgtEl>
                                          <p:spTgt spid="10"/>
                                        </p:tgtEl>
                                      </p:cBhvr>
                                    </p:animEffect>
                                  </p:childTnLst>
                                </p:cTn>
                              </p:par>
                              <p:par>
                                <p:cTn id="16" presetID="31" presetClass="entr" presetSubtype="0" fill="hold" grpId="0" nodeType="withEffect">
                                  <p:stCondLst>
                                    <p:cond delay="1000"/>
                                  </p:stCondLst>
                                  <p:childTnLst>
                                    <p:set>
                                      <p:cBhvr>
                                        <p:cTn id="17" dur="1" fill="hold">
                                          <p:stCondLst>
                                            <p:cond delay="0"/>
                                          </p:stCondLst>
                                        </p:cTn>
                                        <p:tgtEl>
                                          <p:spTgt spid="11"/>
                                        </p:tgtEl>
                                        <p:attrNameLst>
                                          <p:attrName>style.visibility</p:attrName>
                                        </p:attrNameLst>
                                      </p:cBhvr>
                                      <p:to>
                                        <p:strVal val="visible"/>
                                      </p:to>
                                    </p:set>
                                    <p:anim calcmode="lin" valueType="num">
                                      <p:cBhvr>
                                        <p:cTn id="18" dur="1000" fill="hold"/>
                                        <p:tgtEl>
                                          <p:spTgt spid="11"/>
                                        </p:tgtEl>
                                        <p:attrNameLst>
                                          <p:attrName>ppt_w</p:attrName>
                                        </p:attrNameLst>
                                      </p:cBhvr>
                                      <p:tavLst>
                                        <p:tav tm="0">
                                          <p:val>
                                            <p:fltVal val="0"/>
                                          </p:val>
                                        </p:tav>
                                        <p:tav tm="100000">
                                          <p:val>
                                            <p:strVal val="#ppt_w"/>
                                          </p:val>
                                        </p:tav>
                                      </p:tavLst>
                                    </p:anim>
                                    <p:anim calcmode="lin" valueType="num">
                                      <p:cBhvr>
                                        <p:cTn id="19" dur="1000" fill="hold"/>
                                        <p:tgtEl>
                                          <p:spTgt spid="11"/>
                                        </p:tgtEl>
                                        <p:attrNameLst>
                                          <p:attrName>ppt_h</p:attrName>
                                        </p:attrNameLst>
                                      </p:cBhvr>
                                      <p:tavLst>
                                        <p:tav tm="0">
                                          <p:val>
                                            <p:fltVal val="0"/>
                                          </p:val>
                                        </p:tav>
                                        <p:tav tm="100000">
                                          <p:val>
                                            <p:strVal val="#ppt_h"/>
                                          </p:val>
                                        </p:tav>
                                      </p:tavLst>
                                    </p:anim>
                                    <p:anim calcmode="lin" valueType="num">
                                      <p:cBhvr>
                                        <p:cTn id="20" dur="1000" fill="hold"/>
                                        <p:tgtEl>
                                          <p:spTgt spid="11"/>
                                        </p:tgtEl>
                                        <p:attrNameLst>
                                          <p:attrName>style.rotation</p:attrName>
                                        </p:attrNameLst>
                                      </p:cBhvr>
                                      <p:tavLst>
                                        <p:tav tm="0">
                                          <p:val>
                                            <p:fltVal val="90"/>
                                          </p:val>
                                        </p:tav>
                                        <p:tav tm="100000">
                                          <p:val>
                                            <p:fltVal val="0"/>
                                          </p:val>
                                        </p:tav>
                                      </p:tavLst>
                                    </p:anim>
                                    <p:animEffect transition="in" filter="fade">
                                      <p:cBhvr>
                                        <p:cTn id="2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783253" y="1122733"/>
            <a:ext cx="6260797" cy="1446550"/>
          </a:xfrm>
          <a:prstGeom prst="rect">
            <a:avLst/>
          </a:prstGeom>
        </p:spPr>
        <p:txBody>
          <a:bodyPr wrap="square">
            <a:spAutoFit/>
          </a:bodyPr>
          <a:lstStyle/>
          <a:p>
            <a:pPr algn="ctr"/>
            <a:r>
              <a:rPr lang="en-US" sz="4400" b="1" dirty="0">
                <a:solidFill>
                  <a:schemeClr val="tx1"/>
                </a:solidFill>
                <a:latin typeface="Comic Sans MS" pitchFamily="66" charset="0"/>
              </a:rPr>
              <a:t>ABSTINENCE</a:t>
            </a:r>
            <a:endParaRPr lang="en-US" sz="4400" b="1" dirty="0">
              <a:latin typeface="Comic Sans MS" pitchFamily="66" charset="0"/>
            </a:endParaRPr>
          </a:p>
          <a:p>
            <a:endParaRPr lang="en-US" sz="4400" b="1" dirty="0">
              <a:latin typeface="Comic Sans MS" pitchFamily="66" charset="0"/>
            </a:endParaRPr>
          </a:p>
        </p:txBody>
      </p:sp>
      <p:sp>
        <p:nvSpPr>
          <p:cNvPr id="10" name="Rectangle 9"/>
          <p:cNvSpPr/>
          <p:nvPr/>
        </p:nvSpPr>
        <p:spPr>
          <a:xfrm rot="313710">
            <a:off x="2202456" y="2946120"/>
            <a:ext cx="5093891" cy="646331"/>
          </a:xfrm>
          <a:prstGeom prst="rect">
            <a:avLst/>
          </a:prstGeom>
        </p:spPr>
        <p:txBody>
          <a:bodyPr wrap="square">
            <a:spAutoFit/>
          </a:bodyPr>
          <a:lstStyle/>
          <a:p>
            <a:pPr algn="ctr"/>
            <a:r>
              <a:rPr lang="en-US" sz="3600" b="1" dirty="0">
                <a:solidFill>
                  <a:srgbClr val="C00000"/>
                </a:solidFill>
                <a:latin typeface="Comic Sans MS" pitchFamily="66" charset="0"/>
              </a:rPr>
              <a:t>It’s YOUR Choice!</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p:spPr>
      </p:pic>
    </p:spTree>
    <p:extLst>
      <p:ext uri="{BB962C8B-B14F-4D97-AF65-F5344CB8AC3E}">
        <p14:creationId xmlns:p14="http://schemas.microsoft.com/office/powerpoint/2010/main" val="3058730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934 0.04537 L 0.65173 0.05648 " pathEditMode="relative" rAng="0" ptsTypes="AA">
                                      <p:cBhvr>
                                        <p:cTn id="6" dur="2000" fill="hold"/>
                                        <p:tgtEl>
                                          <p:spTgt spid="13"/>
                                        </p:tgtEl>
                                        <p:attrNameLst>
                                          <p:attrName>ppt_x</p:attrName>
                                          <p:attrName>ppt_y</p:attrName>
                                        </p:attrNameLst>
                                      </p:cBhvr>
                                      <p:rCtr x="27917" y="556"/>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childTnLst>
                                </p:cTn>
                              </p:par>
                              <p:par>
                                <p:cTn id="10" presetID="53" presetClass="entr" presetSubtype="528" fill="hold" grpId="0" nodeType="withEffect">
                                  <p:stCondLst>
                                    <p:cond delay="10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500" fill="hold"/>
                                        <p:tgtEl>
                                          <p:spTgt spid="10"/>
                                        </p:tgtEl>
                                        <p:attrNameLst>
                                          <p:attrName>ppt_w</p:attrName>
                                        </p:attrNameLst>
                                      </p:cBhvr>
                                      <p:tavLst>
                                        <p:tav tm="0">
                                          <p:val>
                                            <p:fltVal val="0"/>
                                          </p:val>
                                        </p:tav>
                                        <p:tav tm="100000">
                                          <p:val>
                                            <p:strVal val="#ppt_w"/>
                                          </p:val>
                                        </p:tav>
                                      </p:tavLst>
                                    </p:anim>
                                    <p:anim calcmode="lin" valueType="num">
                                      <p:cBhvr>
                                        <p:cTn id="13" dur="1500" fill="hold"/>
                                        <p:tgtEl>
                                          <p:spTgt spid="10"/>
                                        </p:tgtEl>
                                        <p:attrNameLst>
                                          <p:attrName>ppt_h</p:attrName>
                                        </p:attrNameLst>
                                      </p:cBhvr>
                                      <p:tavLst>
                                        <p:tav tm="0">
                                          <p:val>
                                            <p:fltVal val="0"/>
                                          </p:val>
                                        </p:tav>
                                        <p:tav tm="100000">
                                          <p:val>
                                            <p:strVal val="#ppt_h"/>
                                          </p:val>
                                        </p:tav>
                                      </p:tavLst>
                                    </p:anim>
                                    <p:animEffect transition="in" filter="fade">
                                      <p:cBhvr>
                                        <p:cTn id="14" dur="1500"/>
                                        <p:tgtEl>
                                          <p:spTgt spid="10"/>
                                        </p:tgtEl>
                                      </p:cBhvr>
                                    </p:animEffect>
                                    <p:anim calcmode="lin" valueType="num">
                                      <p:cBhvr>
                                        <p:cTn id="15" dur="1500" fill="hold"/>
                                        <p:tgtEl>
                                          <p:spTgt spid="10"/>
                                        </p:tgtEl>
                                        <p:attrNameLst>
                                          <p:attrName>ppt_x</p:attrName>
                                        </p:attrNameLst>
                                      </p:cBhvr>
                                      <p:tavLst>
                                        <p:tav tm="0">
                                          <p:val>
                                            <p:fltVal val="0.5"/>
                                          </p:val>
                                        </p:tav>
                                        <p:tav tm="100000">
                                          <p:val>
                                            <p:strVal val="#ppt_x"/>
                                          </p:val>
                                        </p:tav>
                                      </p:tavLst>
                                    </p:anim>
                                    <p:anim calcmode="lin" valueType="num">
                                      <p:cBhvr>
                                        <p:cTn id="16" dur="1500" fill="hold"/>
                                        <p:tgtEl>
                                          <p:spTgt spid="10"/>
                                        </p:tgtEl>
                                        <p:attrNameLst>
                                          <p:attrName>ppt_y</p:attrName>
                                        </p:attrNameLst>
                                      </p:cBhvr>
                                      <p:tavLst>
                                        <p:tav tm="0">
                                          <p:val>
                                            <p:fltVal val="0.5"/>
                                          </p:val>
                                        </p:tav>
                                        <p:tav tm="100000">
                                          <p:val>
                                            <p:strVal val="#ppt_y"/>
                                          </p:val>
                                        </p:tav>
                                      </p:tavLst>
                                    </p:anim>
                                  </p:childTnLst>
                                </p:cTn>
                              </p:par>
                              <p:par>
                                <p:cTn id="17" presetID="26" presetClass="emph" presetSubtype="0" fill="hold" grpId="1" nodeType="withEffect">
                                  <p:stCondLst>
                                    <p:cond delay="1000"/>
                                  </p:stCondLst>
                                  <p:childTnLst>
                                    <p:animEffect transition="out" filter="fade">
                                      <p:cBhvr>
                                        <p:cTn id="18" dur="3000" tmFilter="0, 0; .2, .5; .8, .5; 1, 0"/>
                                        <p:tgtEl>
                                          <p:spTgt spid="10"/>
                                        </p:tgtEl>
                                      </p:cBhvr>
                                    </p:animEffect>
                                    <p:animScale>
                                      <p:cBhvr>
                                        <p:cTn id="19" dur="150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0"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935103" y="868984"/>
            <a:ext cx="3117233" cy="1446550"/>
          </a:xfrm>
          <a:prstGeom prst="rect">
            <a:avLst/>
          </a:prstGeom>
        </p:spPr>
        <p:txBody>
          <a:bodyPr wrap="square">
            <a:spAutoFit/>
          </a:bodyPr>
          <a:lstStyle/>
          <a:p>
            <a:r>
              <a:rPr lang="en-US" sz="4400" b="1" dirty="0">
                <a:solidFill>
                  <a:schemeClr val="tx1"/>
                </a:solidFill>
                <a:latin typeface="Comic Sans MS" pitchFamily="66" charset="0"/>
              </a:rPr>
              <a:t>You are…</a:t>
            </a:r>
            <a:endParaRPr lang="en-US" sz="4400" b="1" dirty="0">
              <a:latin typeface="Comic Sans MS" pitchFamily="66" charset="0"/>
            </a:endParaRPr>
          </a:p>
          <a:p>
            <a:endParaRPr lang="en-US" sz="4400" b="1" dirty="0">
              <a:latin typeface="Comic Sans MS" pitchFamily="66" charset="0"/>
            </a:endParaRPr>
          </a:p>
        </p:txBody>
      </p:sp>
      <p:sp>
        <p:nvSpPr>
          <p:cNvPr id="12" name="Rectangle 11"/>
          <p:cNvSpPr/>
          <p:nvPr/>
        </p:nvSpPr>
        <p:spPr>
          <a:xfrm rot="276450">
            <a:off x="4472682" y="4710351"/>
            <a:ext cx="3106096" cy="1446550"/>
          </a:xfrm>
          <a:prstGeom prst="rect">
            <a:avLst/>
          </a:prstGeom>
        </p:spPr>
        <p:txBody>
          <a:bodyPr wrap="square">
            <a:spAutoFit/>
          </a:bodyPr>
          <a:lstStyle/>
          <a:p>
            <a:r>
              <a:rPr lang="en-US" sz="4400" b="1" dirty="0">
                <a:solidFill>
                  <a:schemeClr val="tx1"/>
                </a:solidFill>
                <a:latin typeface="Comic Sans MS" pitchFamily="66" charset="0"/>
              </a:rPr>
              <a:t>Worth it!</a:t>
            </a:r>
            <a:endParaRPr lang="en-US" sz="4400" b="1" dirty="0">
              <a:latin typeface="Comic Sans MS" pitchFamily="66" charset="0"/>
            </a:endParaRPr>
          </a:p>
          <a:p>
            <a:endParaRPr lang="en-US" sz="4400" b="1" dirty="0">
              <a:latin typeface="Comic Sans MS" pitchFamily="66" charset="0"/>
            </a:endParaRPr>
          </a:p>
        </p:txBody>
      </p:sp>
      <p:grpSp>
        <p:nvGrpSpPr>
          <p:cNvPr id="10" name="Group 9"/>
          <p:cNvGrpSpPr/>
          <p:nvPr/>
        </p:nvGrpSpPr>
        <p:grpSpPr>
          <a:xfrm rot="300000">
            <a:off x="2073350" y="2047804"/>
            <a:ext cx="5127676" cy="2338468"/>
            <a:chOff x="0" y="0"/>
            <a:chExt cx="5943600" cy="2590165"/>
          </a:xfrm>
          <a:effectLst>
            <a:outerShdw blurRad="63500" sx="101000" sy="101000" algn="ctr" rotWithShape="0">
              <a:prstClr val="black">
                <a:alpha val="40000"/>
              </a:prstClr>
            </a:outerShdw>
          </a:effectLst>
        </p:grpSpPr>
        <p:sp>
          <p:nvSpPr>
            <p:cNvPr id="11" name="Rectangle 10"/>
            <p:cNvSpPr/>
            <p:nvPr/>
          </p:nvSpPr>
          <p:spPr>
            <a:xfrm>
              <a:off x="0" y="0"/>
              <a:ext cx="5943600" cy="2514600"/>
            </a:xfrm>
            <a:prstGeom prst="rect">
              <a:avLst/>
            </a:prstGeom>
            <a:solidFill>
              <a:schemeClr val="accent3">
                <a:lumMod val="60000"/>
                <a:lumOff val="40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 name="Rectangle 15"/>
            <p:cNvSpPr/>
            <p:nvPr/>
          </p:nvSpPr>
          <p:spPr>
            <a:xfrm>
              <a:off x="228600" y="228600"/>
              <a:ext cx="5600700" cy="2171700"/>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 name="Rounded Rectangle 16"/>
            <p:cNvSpPr/>
            <p:nvPr/>
          </p:nvSpPr>
          <p:spPr>
            <a:xfrm>
              <a:off x="342900" y="571500"/>
              <a:ext cx="5372100" cy="1485900"/>
            </a:xfrm>
            <a:prstGeom prst="roundRect">
              <a:avLst/>
            </a:prstGeom>
            <a:solidFill>
              <a:schemeClr val="accent3">
                <a:lumMod val="20000"/>
                <a:lumOff val="80000"/>
              </a:schemeClr>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 name="Text Box 20"/>
            <p:cNvSpPr txBox="1"/>
            <p:nvPr/>
          </p:nvSpPr>
          <p:spPr>
            <a:xfrm>
              <a:off x="3657600" y="1942465"/>
              <a:ext cx="1781810" cy="647700"/>
            </a:xfrm>
            <a:prstGeom prst="rect">
              <a:avLst/>
            </a:prstGeom>
            <a:noFill/>
            <a:ln>
              <a:noFill/>
            </a:ln>
            <a:effectLst/>
            <a:extLst>
              <a:ext uri="{C572A759-6A51-4108-AA02-DFA0A04FC94B}">
                <ma14:wrappingTextBox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lc="http://schemas.openxmlformats.org/drawingml/2006/lockedCanvas"/>
              </a:ext>
            </a:extLst>
          </p:spPr>
          <p:txBody>
            <a:bodyPr rot="0" spcFirstLastPara="0" vert="horz" wrap="non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100" b="1">
                  <a:ln w="12700" cap="flat" cmpd="sng" algn="ctr">
                    <a:solidFill>
                      <a:srgbClr val="404040"/>
                    </a:solidFill>
                    <a:prstDash val="solid"/>
                    <a:round/>
                  </a:ln>
                  <a:solidFill>
                    <a:srgbClr val="EBF1DE"/>
                  </a:solidFill>
                  <a:effectLst/>
                  <a:latin typeface="Impact"/>
                  <a:ea typeface="Calibri"/>
                  <a:cs typeface="Times New Roman"/>
                </a:rPr>
                <a:t> </a:t>
              </a:r>
              <a:endParaRPr lang="en-US" sz="1100">
                <a:effectLst/>
                <a:latin typeface="Calibri"/>
                <a:ea typeface="Calibri"/>
                <a:cs typeface="Times New Roman"/>
              </a:endParaRPr>
            </a:p>
            <a:p>
              <a:pPr marL="0" marR="0" algn="ctr">
                <a:lnSpc>
                  <a:spcPct val="115000"/>
                </a:lnSpc>
                <a:spcBef>
                  <a:spcPts val="0"/>
                </a:spcBef>
                <a:spcAft>
                  <a:spcPts val="1000"/>
                </a:spcAft>
              </a:pPr>
              <a:r>
                <a:rPr lang="en-US" sz="1400" b="1">
                  <a:ln w="12700" cap="flat" cmpd="sng" algn="ctr">
                    <a:solidFill>
                      <a:srgbClr val="404040"/>
                    </a:solidFill>
                    <a:prstDash val="solid"/>
                    <a:round/>
                  </a:ln>
                  <a:solidFill>
                    <a:srgbClr val="EBF1DE"/>
                  </a:solidFill>
                  <a:effectLst/>
                  <a:latin typeface="Impact"/>
                  <a:ea typeface="Calibri"/>
                  <a:cs typeface="Times New Roman"/>
                </a:rPr>
                <a:t>ONE HUNDRED DOLLARS</a:t>
              </a:r>
              <a:endParaRPr lang="en-US" sz="1100">
                <a:effectLst/>
                <a:latin typeface="Calibri"/>
                <a:ea typeface="Calibri"/>
                <a:cs typeface="Times New Roman"/>
              </a:endParaRPr>
            </a:p>
          </p:txBody>
        </p:sp>
        <p:sp>
          <p:nvSpPr>
            <p:cNvPr id="19" name="Oval 18"/>
            <p:cNvSpPr/>
            <p:nvPr/>
          </p:nvSpPr>
          <p:spPr>
            <a:xfrm>
              <a:off x="914400" y="1027430"/>
              <a:ext cx="571500" cy="571500"/>
            </a:xfrm>
            <a:prstGeom prst="ellipse">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0" name="Oval 19"/>
            <p:cNvSpPr/>
            <p:nvPr/>
          </p:nvSpPr>
          <p:spPr>
            <a:xfrm>
              <a:off x="1028700" y="1141730"/>
              <a:ext cx="342900" cy="342900"/>
            </a:xfrm>
            <a:prstGeom prst="ellipse">
              <a:avLst/>
            </a:prstGeom>
            <a:solidFill>
              <a:schemeClr val="tx1">
                <a:lumMod val="75000"/>
                <a:lumOff val="25000"/>
              </a:schemeClr>
            </a:solidFill>
            <a:ln w="28575" cmpd="sng">
              <a:solidFill>
                <a:schemeClr val="bg2">
                  <a:lumMod val="9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21" name="Group 20"/>
            <p:cNvGrpSpPr/>
            <p:nvPr/>
          </p:nvGrpSpPr>
          <p:grpSpPr>
            <a:xfrm>
              <a:off x="4114800" y="1136015"/>
              <a:ext cx="800100" cy="571500"/>
              <a:chOff x="0" y="0"/>
              <a:chExt cx="800100" cy="571500"/>
            </a:xfrm>
          </p:grpSpPr>
          <p:sp>
            <p:nvSpPr>
              <p:cNvPr id="36" name="Oval 35"/>
              <p:cNvSpPr/>
              <p:nvPr/>
            </p:nvSpPr>
            <p:spPr>
              <a:xfrm>
                <a:off x="114300" y="0"/>
                <a:ext cx="571500" cy="571500"/>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7" name="Text Box 23"/>
              <p:cNvSpPr txBox="1"/>
              <p:nvPr/>
            </p:nvSpPr>
            <p:spPr>
              <a:xfrm>
                <a:off x="0" y="68580"/>
                <a:ext cx="800100" cy="502920"/>
              </a:xfrm>
              <a:prstGeom prst="rect">
                <a:avLst/>
              </a:prstGeom>
              <a:noFill/>
              <a:ln>
                <a:noFill/>
              </a:ln>
              <a:effectLst>
                <a:outerShdw blurRad="63500" sx="102000" sy="102000" algn="ctr" rotWithShape="0">
                  <a:prstClr val="black">
                    <a:alpha val="40000"/>
                  </a:prstClr>
                </a:outerShdw>
              </a:effectLst>
              <a:extLst>
                <a:ext uri="{C572A759-6A51-4108-AA02-DFA0A04FC94B}">
                  <ma14:wrappingTextBox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lc="http://schemas.openxmlformats.org/drawingml/2006/lockedCanvas"/>
                </a:ext>
              </a:extLst>
            </p:spPr>
            <p:txBody>
              <a:bodyPr rot="0" spcFirstLastPara="0" vert="horz" wrap="square" lIns="91440" tIns="45720" rIns="91440" bIns="45720" numCol="1" spcCol="0" rtlCol="0" fromWordArt="0" anchor="t" anchorCtr="0" forceAA="0" compatLnSpc="1">
                <a:prstTxWarp prst="textPlain">
                  <a:avLst/>
                </a:prstTxWarp>
                <a:noAutofit/>
              </a:bodyPr>
              <a:lstStyle/>
              <a:p>
                <a:pPr marL="0" marR="0" algn="ctr">
                  <a:lnSpc>
                    <a:spcPct val="115000"/>
                  </a:lnSpc>
                  <a:spcBef>
                    <a:spcPts val="0"/>
                  </a:spcBef>
                  <a:spcAft>
                    <a:spcPts val="1000"/>
                  </a:spcAft>
                </a:pPr>
                <a:r>
                  <a:rPr lang="en-US" sz="1500" b="1">
                    <a:ln w="12700" cap="flat" cmpd="sng" algn="ctr">
                      <a:solidFill>
                        <a:srgbClr val="404040"/>
                      </a:solidFill>
                      <a:prstDash val="solid"/>
                      <a:round/>
                    </a:ln>
                    <a:solidFill>
                      <a:srgbClr val="7F7F7F"/>
                    </a:solidFill>
                    <a:effectLst/>
                    <a:latin typeface="Letter Gothic Std"/>
                    <a:ea typeface="Calibri"/>
                    <a:cs typeface="Arial"/>
                  </a:rPr>
                  <a:t>100</a:t>
                </a:r>
                <a:endParaRPr lang="en-US" sz="1100">
                  <a:effectLst/>
                  <a:latin typeface="Calibri"/>
                  <a:ea typeface="Calibri"/>
                  <a:cs typeface="Times New Roman"/>
                </a:endParaRPr>
              </a:p>
            </p:txBody>
          </p:sp>
        </p:grpSp>
        <p:grpSp>
          <p:nvGrpSpPr>
            <p:cNvPr id="22" name="Group 21"/>
            <p:cNvGrpSpPr/>
            <p:nvPr/>
          </p:nvGrpSpPr>
          <p:grpSpPr>
            <a:xfrm>
              <a:off x="457200" y="227330"/>
              <a:ext cx="5143500" cy="2171700"/>
              <a:chOff x="0" y="0"/>
              <a:chExt cx="5143500" cy="2171700"/>
            </a:xfrm>
          </p:grpSpPr>
          <p:sp>
            <p:nvSpPr>
              <p:cNvPr id="29" name="Text Box 12"/>
              <p:cNvSpPr txBox="1"/>
              <p:nvPr/>
            </p:nvSpPr>
            <p:spPr>
              <a:xfrm>
                <a:off x="4000500" y="0"/>
                <a:ext cx="1143000" cy="342900"/>
              </a:xfrm>
              <a:prstGeom prst="rect">
                <a:avLst/>
              </a:prstGeom>
              <a:noFill/>
              <a:ln>
                <a:noFill/>
              </a:ln>
              <a:effectLst/>
              <a:extLst>
                <a:ext uri="{C572A759-6A51-4108-AA02-DFA0A04FC94B}">
                  <ma14:wrappingTextBox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lc="http://schemas.openxmlformats.org/drawingml/2006/lockedCanvas"/>
                </a:ext>
              </a:extLst>
            </p:spPr>
            <p:txBody>
              <a:bodyPr rot="0" spcFirstLastPara="0" vert="horz" wrap="square" lIns="91440" tIns="45720" rIns="91440" bIns="45720" numCol="1" spcCol="0" rtlCol="0" fromWordArt="0" anchor="t" anchorCtr="0" forceAA="0" compatLnSpc="1">
                <a:prstTxWarp prst="textPlain">
                  <a:avLst/>
                </a:prstTxWarp>
                <a:noAutofit/>
              </a:bodyPr>
              <a:lstStyle/>
              <a:p>
                <a:pPr marL="0" marR="0" algn="ctr">
                  <a:lnSpc>
                    <a:spcPct val="115000"/>
                  </a:lnSpc>
                  <a:spcBef>
                    <a:spcPts val="0"/>
                  </a:spcBef>
                  <a:spcAft>
                    <a:spcPts val="1000"/>
                  </a:spcAft>
                </a:pPr>
                <a:r>
                  <a:rPr lang="en-US" sz="3600" b="1">
                    <a:ln w="12700" cap="flat" cmpd="sng" algn="ctr">
                      <a:solidFill>
                        <a:srgbClr val="404040"/>
                      </a:solidFill>
                      <a:prstDash val="solid"/>
                      <a:round/>
                    </a:ln>
                    <a:solidFill>
                      <a:srgbClr val="D7E4BD"/>
                    </a:solidFill>
                    <a:effectLst/>
                    <a:latin typeface="Impact"/>
                    <a:ea typeface="Calibri"/>
                    <a:cs typeface="Arial"/>
                  </a:rPr>
                  <a:t>100</a:t>
                </a:r>
                <a:endParaRPr lang="en-US" sz="1100">
                  <a:effectLst/>
                  <a:latin typeface="Calibri"/>
                  <a:ea typeface="Calibri"/>
                  <a:cs typeface="Times New Roman"/>
                </a:endParaRPr>
              </a:p>
            </p:txBody>
          </p:sp>
          <p:sp>
            <p:nvSpPr>
              <p:cNvPr id="30" name="Text Box 14"/>
              <p:cNvSpPr txBox="1"/>
              <p:nvPr/>
            </p:nvSpPr>
            <p:spPr>
              <a:xfrm>
                <a:off x="0" y="1713865"/>
                <a:ext cx="1371600" cy="457200"/>
              </a:xfrm>
              <a:prstGeom prst="rect">
                <a:avLst/>
              </a:prstGeom>
              <a:noFill/>
              <a:ln>
                <a:noFill/>
              </a:ln>
              <a:effectLst/>
              <a:extLst>
                <a:ext uri="{C572A759-6A51-4108-AA02-DFA0A04FC94B}">
                  <ma14:wrappingTextBox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lc="http://schemas.openxmlformats.org/drawingml/2006/lockedCanvas"/>
                </a:ext>
              </a:extLst>
            </p:spPr>
            <p:txBody>
              <a:bodyPr rot="0" spcFirstLastPara="0" vert="horz" wrap="square" lIns="91440" tIns="45720" rIns="91440" bIns="45720" numCol="1" spcCol="0" rtlCol="0" fromWordArt="0" anchor="t" anchorCtr="0" forceAA="0" compatLnSpc="1">
                <a:prstTxWarp prst="textPlain">
                  <a:avLst/>
                </a:prstTxWarp>
                <a:noAutofit/>
              </a:bodyPr>
              <a:lstStyle/>
              <a:p>
                <a:pPr marL="0" marR="0" algn="ctr">
                  <a:lnSpc>
                    <a:spcPct val="115000"/>
                  </a:lnSpc>
                  <a:spcBef>
                    <a:spcPts val="0"/>
                  </a:spcBef>
                  <a:spcAft>
                    <a:spcPts val="1000"/>
                  </a:spcAft>
                </a:pPr>
                <a:r>
                  <a:rPr lang="en-US" sz="3600" b="1">
                    <a:ln w="12700" cap="flat" cmpd="sng" algn="ctr">
                      <a:solidFill>
                        <a:srgbClr val="404040"/>
                      </a:solidFill>
                      <a:prstDash val="solid"/>
                      <a:round/>
                    </a:ln>
                    <a:solidFill>
                      <a:srgbClr val="EAF1DD"/>
                    </a:solidFill>
                    <a:effectLst/>
                    <a:latin typeface="Impact"/>
                    <a:ea typeface="Calibri"/>
                    <a:cs typeface="Arial"/>
                  </a:rPr>
                  <a:t>100</a:t>
                </a:r>
                <a:endParaRPr lang="en-US" sz="1100">
                  <a:effectLst/>
                  <a:latin typeface="Calibri"/>
                  <a:ea typeface="Calibri"/>
                  <a:cs typeface="Times New Roman"/>
                </a:endParaRPr>
              </a:p>
            </p:txBody>
          </p:sp>
          <p:sp>
            <p:nvSpPr>
              <p:cNvPr id="31" name="Text Box 15"/>
              <p:cNvSpPr txBox="1"/>
              <p:nvPr/>
            </p:nvSpPr>
            <p:spPr>
              <a:xfrm>
                <a:off x="4114800" y="1485900"/>
                <a:ext cx="1028700" cy="314325"/>
              </a:xfrm>
              <a:prstGeom prst="rect">
                <a:avLst/>
              </a:prstGeom>
              <a:noFill/>
              <a:ln>
                <a:noFill/>
              </a:ln>
              <a:effectLst/>
              <a:extLst>
                <a:ext uri="{C572A759-6A51-4108-AA02-DFA0A04FC94B}">
                  <ma14:wrappingTextBox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lc="http://schemas.openxmlformats.org/drawingml/2006/lockedCanvas"/>
                </a:ext>
              </a:extLst>
            </p:spPr>
            <p:txBody>
              <a:bodyPr rot="0" spcFirstLastPara="0" vert="horz" wrap="square" lIns="91440" tIns="45720" rIns="91440" bIns="45720" numCol="1" spcCol="0" rtlCol="0" fromWordArt="0" anchor="t" anchorCtr="0" forceAA="0" compatLnSpc="1">
                <a:prstTxWarp prst="textPlain">
                  <a:avLst/>
                </a:prstTxWarp>
                <a:noAutofit/>
              </a:bodyPr>
              <a:lstStyle/>
              <a:p>
                <a:pPr marL="0" marR="0" algn="ctr">
                  <a:lnSpc>
                    <a:spcPct val="115000"/>
                  </a:lnSpc>
                  <a:spcBef>
                    <a:spcPts val="0"/>
                  </a:spcBef>
                  <a:spcAft>
                    <a:spcPts val="1000"/>
                  </a:spcAft>
                </a:pPr>
                <a:r>
                  <a:rPr lang="en-US" sz="3600" b="1">
                    <a:ln w="12700" cap="flat" cmpd="sng" algn="ctr">
                      <a:solidFill>
                        <a:srgbClr val="4F6228"/>
                      </a:solidFill>
                      <a:prstDash val="solid"/>
                      <a:round/>
                    </a:ln>
                    <a:solidFill>
                      <a:srgbClr val="C2D69B"/>
                    </a:solidFill>
                    <a:effectLst/>
                    <a:latin typeface="Impact"/>
                    <a:ea typeface="Calibri"/>
                    <a:cs typeface="Arial"/>
                  </a:rPr>
                  <a:t>100</a:t>
                </a:r>
                <a:endParaRPr lang="en-US" sz="1100">
                  <a:effectLst/>
                  <a:latin typeface="Calibri"/>
                  <a:ea typeface="Calibri"/>
                  <a:cs typeface="Times New Roman"/>
                </a:endParaRPr>
              </a:p>
            </p:txBody>
          </p:sp>
          <p:sp>
            <p:nvSpPr>
              <p:cNvPr id="32" name="Text Box 29"/>
              <p:cNvSpPr txBox="1"/>
              <p:nvPr/>
            </p:nvSpPr>
            <p:spPr>
              <a:xfrm>
                <a:off x="0" y="0"/>
                <a:ext cx="1143000" cy="342900"/>
              </a:xfrm>
              <a:prstGeom prst="rect">
                <a:avLst/>
              </a:prstGeom>
              <a:noFill/>
              <a:ln>
                <a:noFill/>
              </a:ln>
              <a:effectLst/>
              <a:extLst>
                <a:ext uri="{C572A759-6A51-4108-AA02-DFA0A04FC94B}">
                  <ma14:wrappingTextBox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lc="http://schemas.openxmlformats.org/drawingml/2006/lockedCanvas"/>
                </a:ext>
              </a:extLst>
            </p:spPr>
            <p:txBody>
              <a:bodyPr rot="0" spcFirstLastPara="0" vert="horz" wrap="square" lIns="91440" tIns="45720" rIns="91440" bIns="45720" numCol="1" spcCol="0" rtlCol="0" fromWordArt="0" anchor="t" anchorCtr="0" forceAA="0" compatLnSpc="1">
                <a:prstTxWarp prst="textPlain">
                  <a:avLst/>
                </a:prstTxWarp>
                <a:noAutofit/>
              </a:bodyPr>
              <a:lstStyle/>
              <a:p>
                <a:pPr marL="0" marR="0" algn="ctr">
                  <a:lnSpc>
                    <a:spcPct val="115000"/>
                  </a:lnSpc>
                  <a:spcBef>
                    <a:spcPts val="0"/>
                  </a:spcBef>
                  <a:spcAft>
                    <a:spcPts val="1000"/>
                  </a:spcAft>
                </a:pPr>
                <a:r>
                  <a:rPr lang="en-US" sz="3600" b="1">
                    <a:ln w="12700" cap="flat" cmpd="sng" algn="ctr">
                      <a:solidFill>
                        <a:srgbClr val="404040"/>
                      </a:solidFill>
                      <a:prstDash val="solid"/>
                      <a:round/>
                    </a:ln>
                    <a:solidFill>
                      <a:srgbClr val="EBF1DE"/>
                    </a:solidFill>
                    <a:effectLst/>
                    <a:latin typeface="Impact"/>
                    <a:ea typeface="Calibri"/>
                    <a:cs typeface="Arial"/>
                  </a:rPr>
                  <a:t>100</a:t>
                </a:r>
                <a:endParaRPr lang="en-US" sz="1100">
                  <a:effectLst/>
                  <a:latin typeface="Calibri"/>
                  <a:ea typeface="Calibri"/>
                  <a:cs typeface="Times New Roman"/>
                </a:endParaRPr>
              </a:p>
            </p:txBody>
          </p:sp>
          <p:grpSp>
            <p:nvGrpSpPr>
              <p:cNvPr id="33" name="Group 32"/>
              <p:cNvGrpSpPr/>
              <p:nvPr/>
            </p:nvGrpSpPr>
            <p:grpSpPr>
              <a:xfrm>
                <a:off x="1485900" y="0"/>
                <a:ext cx="1943100" cy="2171700"/>
                <a:chOff x="0" y="0"/>
                <a:chExt cx="1943100" cy="2171700"/>
              </a:xfrm>
            </p:grpSpPr>
            <p:sp>
              <p:nvSpPr>
                <p:cNvPr id="34" name="Oval 33"/>
                <p:cNvSpPr/>
                <p:nvPr/>
              </p:nvSpPr>
              <p:spPr>
                <a:xfrm>
                  <a:off x="0" y="0"/>
                  <a:ext cx="1943100" cy="2171700"/>
                </a:xfrm>
                <a:prstGeom prst="ellipse">
                  <a:avLst/>
                </a:prstGeom>
                <a:solidFill>
                  <a:schemeClr val="bg2">
                    <a:lumMod val="75000"/>
                  </a:schemeClr>
                </a:solidFill>
                <a:ln w="76200" cmpd="sng">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35" name="Picture 34"/>
                <p:cNvPicPr>
                  <a:picLocks noChangeAspect="1"/>
                </p:cNvPicPr>
                <p:nvPr/>
              </p:nvPicPr>
              <p:blipFill>
                <a:blip r:embed="rId5" cstate="print">
                  <a:alphaModFix/>
                  <a:extLst>
                    <a:ext uri="{28A0092B-C50C-407E-A947-70E740481C1C}">
                      <a14:useLocalDpi xmlns:a14="http://schemas.microsoft.com/office/drawing/2010/main" val="0"/>
                    </a:ext>
                  </a:extLst>
                </a:blip>
                <a:stretch>
                  <a:fillRect/>
                </a:stretch>
              </p:blipFill>
              <p:spPr>
                <a:xfrm>
                  <a:off x="342900" y="228600"/>
                  <a:ext cx="1327150" cy="1943100"/>
                </a:xfrm>
                <a:prstGeom prst="rect">
                  <a:avLst/>
                </a:prstGeom>
              </p:spPr>
            </p:pic>
          </p:grpSp>
        </p:grpSp>
        <p:sp>
          <p:nvSpPr>
            <p:cNvPr id="23" name="Oval 22"/>
            <p:cNvSpPr/>
            <p:nvPr/>
          </p:nvSpPr>
          <p:spPr>
            <a:xfrm>
              <a:off x="1943100" y="227330"/>
              <a:ext cx="1943100" cy="2171700"/>
            </a:xfrm>
            <a:prstGeom prst="ellipse">
              <a:avLst/>
            </a:prstGeom>
            <a:noFill/>
            <a:ln w="76200" cmpd="sng">
              <a:solidFill>
                <a:srgbClr val="77933C"/>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24" name="Group 23"/>
            <p:cNvGrpSpPr/>
            <p:nvPr/>
          </p:nvGrpSpPr>
          <p:grpSpPr>
            <a:xfrm>
              <a:off x="3771900" y="450215"/>
              <a:ext cx="1943100" cy="795020"/>
              <a:chOff x="0" y="0"/>
              <a:chExt cx="1943100" cy="795020"/>
            </a:xfrm>
          </p:grpSpPr>
          <p:sp>
            <p:nvSpPr>
              <p:cNvPr id="25" name="Text Box 28"/>
              <p:cNvSpPr txBox="1"/>
              <p:nvPr/>
            </p:nvSpPr>
            <p:spPr>
              <a:xfrm>
                <a:off x="0" y="342900"/>
                <a:ext cx="1943100" cy="452120"/>
              </a:xfrm>
              <a:prstGeom prst="rect">
                <a:avLst/>
              </a:prstGeom>
              <a:noFill/>
              <a:ln>
                <a:noFill/>
              </a:ln>
              <a:effectLst/>
              <a:extLst>
                <a:ext uri="{C572A759-6A51-4108-AA02-DFA0A04FC94B}">
                  <ma14:wrappingTextBox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lc="http://schemas.openxmlformats.org/drawingml/2006/lockedCanvas"/>
                </a:ext>
              </a:ex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0"/>
                  </a:spcAft>
                </a:pPr>
                <a:r>
                  <a:rPr lang="en-US" sz="600" b="1">
                    <a:ln w="12700" cap="flat" cmpd="sng" algn="ctr">
                      <a:solidFill>
                        <a:srgbClr val="404040"/>
                      </a:solidFill>
                      <a:prstDash val="solid"/>
                      <a:round/>
                    </a:ln>
                    <a:solidFill>
                      <a:srgbClr val="D7E4BD"/>
                    </a:solidFill>
                    <a:effectLst/>
                    <a:latin typeface="Impact"/>
                    <a:ea typeface="Calibri"/>
                    <a:cs typeface="Times New Roman"/>
                  </a:rPr>
                  <a:t> </a:t>
                </a:r>
                <a:endParaRPr lang="en-US" sz="1100">
                  <a:effectLst/>
                  <a:latin typeface="Calibri"/>
                  <a:ea typeface="Calibri"/>
                  <a:cs typeface="Times New Roman"/>
                </a:endParaRPr>
              </a:p>
              <a:p>
                <a:pPr marL="0" marR="0" algn="ctr">
                  <a:lnSpc>
                    <a:spcPct val="115000"/>
                  </a:lnSpc>
                  <a:spcBef>
                    <a:spcPts val="0"/>
                  </a:spcBef>
                  <a:spcAft>
                    <a:spcPts val="0"/>
                  </a:spcAft>
                </a:pPr>
                <a:r>
                  <a:rPr lang="en-US" sz="1400" b="1">
                    <a:ln w="12700" cap="flat" cmpd="sng" algn="ctr">
                      <a:solidFill>
                        <a:srgbClr val="404040"/>
                      </a:solidFill>
                      <a:prstDash val="solid"/>
                      <a:round/>
                    </a:ln>
                    <a:solidFill>
                      <a:srgbClr val="D7E4BD"/>
                    </a:solidFill>
                    <a:effectLst/>
                    <a:latin typeface="Impact"/>
                    <a:ea typeface="Calibri"/>
                    <a:cs typeface="Times New Roman"/>
                  </a:rPr>
                  <a:t>OF AMERICA</a:t>
                </a:r>
                <a:endParaRPr lang="en-US" sz="1100">
                  <a:effectLst/>
                  <a:latin typeface="Calibri"/>
                  <a:ea typeface="Calibri"/>
                  <a:cs typeface="Times New Roman"/>
                </a:endParaRPr>
              </a:p>
              <a:p>
                <a:pPr marL="0" marR="0" algn="ctr">
                  <a:lnSpc>
                    <a:spcPct val="115000"/>
                  </a:lnSpc>
                  <a:spcBef>
                    <a:spcPts val="0"/>
                  </a:spcBef>
                  <a:spcAft>
                    <a:spcPts val="0"/>
                  </a:spcAft>
                </a:pPr>
                <a:r>
                  <a:rPr lang="en-US" sz="1400" b="1">
                    <a:ln w="12700" cap="flat" cmpd="sng" algn="ctr">
                      <a:solidFill>
                        <a:srgbClr val="404040"/>
                      </a:solidFill>
                      <a:prstDash val="solid"/>
                      <a:round/>
                    </a:ln>
                    <a:solidFill>
                      <a:srgbClr val="D7E4BD"/>
                    </a:solidFill>
                    <a:effectLst/>
                    <a:latin typeface="Impact"/>
                    <a:ea typeface="Calibri"/>
                    <a:cs typeface="Times New Roman"/>
                  </a:rPr>
                  <a:t> </a:t>
                </a:r>
                <a:endParaRPr lang="en-US" sz="1100">
                  <a:effectLst/>
                  <a:latin typeface="Calibri"/>
                  <a:ea typeface="Calibri"/>
                  <a:cs typeface="Times New Roman"/>
                </a:endParaRPr>
              </a:p>
            </p:txBody>
          </p:sp>
          <p:grpSp>
            <p:nvGrpSpPr>
              <p:cNvPr id="26" name="Group 25"/>
              <p:cNvGrpSpPr/>
              <p:nvPr/>
            </p:nvGrpSpPr>
            <p:grpSpPr>
              <a:xfrm>
                <a:off x="0" y="0"/>
                <a:ext cx="1943100" cy="576580"/>
                <a:chOff x="0" y="0"/>
                <a:chExt cx="1943100" cy="576580"/>
              </a:xfrm>
            </p:grpSpPr>
            <p:sp>
              <p:nvSpPr>
                <p:cNvPr id="27" name="Text Box 27"/>
                <p:cNvSpPr txBox="1"/>
                <p:nvPr/>
              </p:nvSpPr>
              <p:spPr>
                <a:xfrm>
                  <a:off x="0" y="0"/>
                  <a:ext cx="1943100" cy="457200"/>
                </a:xfrm>
                <a:prstGeom prst="rect">
                  <a:avLst/>
                </a:prstGeom>
                <a:noFill/>
                <a:ln>
                  <a:noFill/>
                </a:ln>
                <a:effectLst/>
                <a:extLst>
                  <a:ext uri="{C572A759-6A51-4108-AA02-DFA0A04FC94B}">
                    <ma14:wrappingTextBox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lc="http://schemas.openxmlformats.org/drawingml/2006/lockedCanva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0"/>
                    </a:spcAft>
                  </a:pPr>
                  <a:r>
                    <a:rPr lang="en-US" sz="400" b="1">
                      <a:ln w="12700" cap="flat" cmpd="sng" algn="ctr">
                        <a:solidFill>
                          <a:srgbClr val="404040"/>
                        </a:solidFill>
                        <a:prstDash val="solid"/>
                        <a:round/>
                      </a:ln>
                      <a:solidFill>
                        <a:srgbClr val="D7E4BD"/>
                      </a:solidFill>
                      <a:effectLst/>
                      <a:latin typeface="Impact"/>
                      <a:ea typeface="Calibri"/>
                      <a:cs typeface="Times New Roman"/>
                    </a:rPr>
                    <a:t> </a:t>
                  </a:r>
                  <a:endParaRPr lang="en-US" sz="1100">
                    <a:effectLst/>
                    <a:ea typeface="Calibri"/>
                    <a:cs typeface="Times New Roman"/>
                  </a:endParaRPr>
                </a:p>
                <a:p>
                  <a:pPr marL="0" marR="0" algn="ctr">
                    <a:lnSpc>
                      <a:spcPct val="115000"/>
                    </a:lnSpc>
                    <a:spcBef>
                      <a:spcPts val="0"/>
                    </a:spcBef>
                    <a:spcAft>
                      <a:spcPts val="0"/>
                    </a:spcAft>
                  </a:pPr>
                  <a:r>
                    <a:rPr lang="en-US" sz="1400" b="1">
                      <a:ln w="12700" cap="flat" cmpd="sng" algn="ctr">
                        <a:solidFill>
                          <a:srgbClr val="404040"/>
                        </a:solidFill>
                        <a:prstDash val="solid"/>
                        <a:round/>
                      </a:ln>
                      <a:solidFill>
                        <a:srgbClr val="D7E4BD"/>
                      </a:solidFill>
                      <a:effectLst/>
                      <a:latin typeface="Impact"/>
                      <a:ea typeface="Calibri"/>
                      <a:cs typeface="Times New Roman"/>
                    </a:rPr>
                    <a:t>The</a:t>
                  </a:r>
                  <a:endParaRPr lang="en-US" sz="1100">
                    <a:effectLst/>
                    <a:ea typeface="Calibri"/>
                    <a:cs typeface="Times New Roman"/>
                  </a:endParaRPr>
                </a:p>
                <a:p>
                  <a:pPr marL="0" marR="0">
                    <a:lnSpc>
                      <a:spcPct val="115000"/>
                    </a:lnSpc>
                    <a:spcBef>
                      <a:spcPts val="0"/>
                    </a:spcBef>
                    <a:spcAft>
                      <a:spcPts val="1000"/>
                    </a:spcAft>
                  </a:pPr>
                  <a:r>
                    <a:rPr lang="en-US" sz="1000">
                      <a:ln w="9525" cap="rnd" cmpd="sng" algn="ctr">
                        <a:solidFill>
                          <a:srgbClr val="404040"/>
                        </a:solidFill>
                        <a:prstDash val="solid"/>
                        <a:bevel/>
                      </a:ln>
                      <a:solidFill>
                        <a:srgbClr val="D7E4BD"/>
                      </a:solidFill>
                      <a:effectLst/>
                      <a:ea typeface="Calibri"/>
                      <a:cs typeface="Times New Roman"/>
                    </a:rPr>
                    <a:t> </a:t>
                  </a:r>
                  <a:endParaRPr lang="en-US" sz="1100">
                    <a:effectLst/>
                    <a:ea typeface="Calibri"/>
                    <a:cs typeface="Times New Roman"/>
                  </a:endParaRPr>
                </a:p>
              </p:txBody>
            </p:sp>
            <p:sp>
              <p:nvSpPr>
                <p:cNvPr id="28" name="Text Box 26"/>
                <p:cNvSpPr txBox="1"/>
                <p:nvPr/>
              </p:nvSpPr>
              <p:spPr>
                <a:xfrm>
                  <a:off x="0" y="233680"/>
                  <a:ext cx="1943100" cy="342900"/>
                </a:xfrm>
                <a:prstGeom prst="rect">
                  <a:avLst/>
                </a:prstGeom>
                <a:noFill/>
                <a:ln>
                  <a:noFill/>
                </a:ln>
                <a:effectLst/>
                <a:extLst>
                  <a:ext uri="{C572A759-6A51-4108-AA02-DFA0A04FC94B}">
                    <ma14:wrappingTextBox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lc="http://schemas.openxmlformats.org/drawingml/2006/lockedCanvas"/>
                  </a:ext>
                </a:ex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0"/>
                    </a:spcAft>
                  </a:pPr>
                  <a:r>
                    <a:rPr lang="en-US" sz="1500" b="1" dirty="0">
                      <a:ln w="12700" cap="flat" cmpd="sng" algn="ctr">
                        <a:solidFill>
                          <a:srgbClr val="404040"/>
                        </a:solidFill>
                        <a:prstDash val="solid"/>
                        <a:round/>
                      </a:ln>
                      <a:solidFill>
                        <a:srgbClr val="D6E3BC"/>
                      </a:solidFill>
                      <a:effectLst/>
                      <a:latin typeface="Impact"/>
                      <a:ea typeface="Calibri"/>
                      <a:cs typeface="Times New Roman"/>
                    </a:rPr>
                    <a:t>UNITED STATES</a:t>
                  </a:r>
                  <a:endParaRPr lang="en-US" sz="1100" dirty="0">
                    <a:effectLst/>
                    <a:latin typeface="Calibri"/>
                    <a:ea typeface="Calibri"/>
                    <a:cs typeface="Times New Roman"/>
                  </a:endParaRPr>
                </a:p>
              </p:txBody>
            </p:sp>
          </p:grpSp>
        </p:grpSp>
      </p:grpSp>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2157811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8507 0.04537 L 0.6934 0.05648 " pathEditMode="relative" rAng="0" ptsTypes="AA">
                                      <p:cBhvr>
                                        <p:cTn id="6" dur="2000" fill="hold"/>
                                        <p:tgtEl>
                                          <p:spTgt spid="13"/>
                                        </p:tgtEl>
                                        <p:attrNameLst>
                                          <p:attrName>ppt_x</p:attrName>
                                          <p:attrName>ppt_y</p:attrName>
                                        </p:attrNameLst>
                                      </p:cBhvr>
                                      <p:rCtr x="30417" y="556"/>
                                    </p:animMotion>
                                  </p:childTnLst>
                                </p:cTn>
                              </p:par>
                              <p:par>
                                <p:cTn id="7" presetID="41" presetClass="entr" presetSubtype="0" fill="hold" grpId="0" nodeType="withEffect">
                                  <p:stCondLst>
                                    <p:cond delay="500"/>
                                  </p:stCondLst>
                                  <p:iterate type="lt">
                                    <p:tmPct val="10000"/>
                                  </p:iterate>
                                  <p:childTnLst>
                                    <p:set>
                                      <p:cBhvr>
                                        <p:cTn id="8" dur="1" fill="hold">
                                          <p:stCondLst>
                                            <p:cond delay="0"/>
                                          </p:stCondLst>
                                        </p:cTn>
                                        <p:tgtEl>
                                          <p:spTgt spid="8"/>
                                        </p:tgtEl>
                                        <p:attrNameLst>
                                          <p:attrName>style.visibility</p:attrName>
                                        </p:attrNameLst>
                                      </p:cBhvr>
                                      <p:to>
                                        <p:strVal val="visible"/>
                                      </p:to>
                                    </p:set>
                                    <p:anim calcmode="lin" valueType="num">
                                      <p:cBhvr>
                                        <p:cTn id="9" dur="10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0" dur="1000" fill="hold"/>
                                        <p:tgtEl>
                                          <p:spTgt spid="8"/>
                                        </p:tgtEl>
                                        <p:attrNameLst>
                                          <p:attrName>ppt_y</p:attrName>
                                        </p:attrNameLst>
                                      </p:cBhvr>
                                      <p:tavLst>
                                        <p:tav tm="0">
                                          <p:val>
                                            <p:strVal val="#ppt_y"/>
                                          </p:val>
                                        </p:tav>
                                        <p:tav tm="100000">
                                          <p:val>
                                            <p:strVal val="#ppt_y"/>
                                          </p:val>
                                        </p:tav>
                                      </p:tavLst>
                                    </p:anim>
                                    <p:anim calcmode="lin" valueType="num">
                                      <p:cBhvr>
                                        <p:cTn id="11" dur="10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2" dur="10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3" dur="1000" tmFilter="0,0; .5, 1; 1, 1"/>
                                        <p:tgtEl>
                                          <p:spTgt spid="8"/>
                                        </p:tgtEl>
                                      </p:cBhvr>
                                    </p:animEffect>
                                  </p:childTnLst>
                                </p:cTn>
                              </p:par>
                              <p:par>
                                <p:cTn id="14" presetID="41" presetClass="entr" presetSubtype="0" fill="hold" grpId="0" nodeType="withEffect">
                                  <p:stCondLst>
                                    <p:cond delay="1500"/>
                                  </p:stCondLst>
                                  <p:iterate type="lt">
                                    <p:tmPct val="10000"/>
                                  </p:iterate>
                                  <p:childTnLst>
                                    <p:set>
                                      <p:cBhvr>
                                        <p:cTn id="15" dur="1" fill="hold">
                                          <p:stCondLst>
                                            <p:cond delay="0"/>
                                          </p:stCondLst>
                                        </p:cTn>
                                        <p:tgtEl>
                                          <p:spTgt spid="12"/>
                                        </p:tgtEl>
                                        <p:attrNameLst>
                                          <p:attrName>style.visibility</p:attrName>
                                        </p:attrNameLst>
                                      </p:cBhvr>
                                      <p:to>
                                        <p:strVal val="visible"/>
                                      </p:to>
                                    </p:set>
                                    <p:anim calcmode="lin" valueType="num">
                                      <p:cBhvr>
                                        <p:cTn id="16" dur="10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7" dur="1000" fill="hold"/>
                                        <p:tgtEl>
                                          <p:spTgt spid="12"/>
                                        </p:tgtEl>
                                        <p:attrNameLst>
                                          <p:attrName>ppt_y</p:attrName>
                                        </p:attrNameLst>
                                      </p:cBhvr>
                                      <p:tavLst>
                                        <p:tav tm="0">
                                          <p:val>
                                            <p:strVal val="#ppt_y"/>
                                          </p:val>
                                        </p:tav>
                                        <p:tav tm="100000">
                                          <p:val>
                                            <p:strVal val="#ppt_y"/>
                                          </p:val>
                                        </p:tav>
                                      </p:tavLst>
                                    </p:anim>
                                    <p:anim calcmode="lin" valueType="num">
                                      <p:cBhvr>
                                        <p:cTn id="18" dur="10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9" dur="10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1000" tmFilter="0,0; .5, 1; 1, 1"/>
                                        <p:tgtEl>
                                          <p:spTgt spid="12"/>
                                        </p:tgtEl>
                                      </p:cBhvr>
                                    </p:animEffect>
                                  </p:childTnLst>
                                </p:cTn>
                              </p:par>
                            </p:childTnLst>
                          </p:cTn>
                        </p:par>
                        <p:par>
                          <p:cTn id="21" fill="hold">
                            <p:stCondLst>
                              <p:cond delay="3200"/>
                            </p:stCondLst>
                            <p:childTnLst>
                              <p:par>
                                <p:cTn id="22" presetID="47"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2000"/>
                                        <p:tgtEl>
                                          <p:spTgt spid="10"/>
                                        </p:tgtEl>
                                      </p:cBhvr>
                                    </p:animEffect>
                                    <p:anim calcmode="lin" valueType="num">
                                      <p:cBhvr>
                                        <p:cTn id="25" dur="2000" fill="hold"/>
                                        <p:tgtEl>
                                          <p:spTgt spid="10"/>
                                        </p:tgtEl>
                                        <p:attrNameLst>
                                          <p:attrName>ppt_x</p:attrName>
                                        </p:attrNameLst>
                                      </p:cBhvr>
                                      <p:tavLst>
                                        <p:tav tm="0">
                                          <p:val>
                                            <p:strVal val="#ppt_x"/>
                                          </p:val>
                                        </p:tav>
                                        <p:tav tm="100000">
                                          <p:val>
                                            <p:strVal val="#ppt_x"/>
                                          </p:val>
                                        </p:tav>
                                      </p:tavLst>
                                    </p:anim>
                                    <p:anim calcmode="lin" valueType="num">
                                      <p:cBhvr>
                                        <p:cTn id="26" dur="2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7328">
            <a:off x="-85527" y="286970"/>
            <a:ext cx="8289867" cy="7164014"/>
          </a:xfrm>
          <a:prstGeom prst="rect">
            <a:avLst/>
          </a:prstGeom>
          <a:effectLst>
            <a:outerShdw blurRad="63500" sx="101000" sy="101000" algn="ctr" rotWithShape="0">
              <a:prstClr val="black">
                <a:alpha val="40000"/>
              </a:prstClr>
            </a:outerShdw>
          </a:effectLst>
        </p:spPr>
      </p:pic>
      <p:sp>
        <p:nvSpPr>
          <p:cNvPr id="5" name="Rectangle 4"/>
          <p:cNvSpPr/>
          <p:nvPr/>
        </p:nvSpPr>
        <p:spPr>
          <a:xfrm rot="256442">
            <a:off x="1542212" y="836053"/>
            <a:ext cx="6195204" cy="4627024"/>
          </a:xfrm>
          <a:prstGeom prst="rect">
            <a:avLst/>
          </a:prstGeom>
          <a:solidFill>
            <a:srgbClr val="34BEBF"/>
          </a:solidFill>
          <a:ln w="19050">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410247">
            <a:off x="4735354" y="2377981"/>
            <a:ext cx="2955110" cy="3241089"/>
          </a:xfrm>
          <a:prstGeom prst="rect">
            <a:avLst/>
          </a:prstGeom>
        </p:spPr>
      </p:pic>
      <p:sp>
        <p:nvSpPr>
          <p:cNvPr id="8" name="Rectangle 7"/>
          <p:cNvSpPr/>
          <p:nvPr/>
        </p:nvSpPr>
        <p:spPr>
          <a:xfrm rot="276450">
            <a:off x="1946159" y="870174"/>
            <a:ext cx="3111112" cy="1200329"/>
          </a:xfrm>
          <a:prstGeom prst="rect">
            <a:avLst/>
          </a:prstGeom>
        </p:spPr>
        <p:txBody>
          <a:bodyPr wrap="square">
            <a:spAutoFit/>
          </a:bodyPr>
          <a:lstStyle/>
          <a:p>
            <a:r>
              <a:rPr lang="en-US" sz="3600" b="1" dirty="0">
                <a:solidFill>
                  <a:schemeClr val="tx1"/>
                </a:solidFill>
                <a:latin typeface="Comic Sans MS" pitchFamily="66" charset="0"/>
              </a:rPr>
              <a:t>Remember…</a:t>
            </a:r>
            <a:endParaRPr lang="en-US" sz="3600" b="1" dirty="0">
              <a:latin typeface="Comic Sans MS" pitchFamily="66" charset="0"/>
            </a:endParaRPr>
          </a:p>
          <a:p>
            <a:endParaRPr lang="en-US" sz="3600" b="1" dirty="0">
              <a:latin typeface="Comic Sans MS" pitchFamily="66" charset="0"/>
            </a:endParaRPr>
          </a:p>
        </p:txBody>
      </p:sp>
      <p:sp>
        <p:nvSpPr>
          <p:cNvPr id="10" name="Rectangle 9"/>
          <p:cNvSpPr/>
          <p:nvPr/>
        </p:nvSpPr>
        <p:spPr>
          <a:xfrm rot="313710">
            <a:off x="1715848" y="1711483"/>
            <a:ext cx="5978309" cy="3662541"/>
          </a:xfrm>
          <a:prstGeom prst="rect">
            <a:avLst/>
          </a:prstGeom>
        </p:spPr>
        <p:txBody>
          <a:bodyPr wrap="square">
            <a:spAutoFit/>
          </a:bodyPr>
          <a:lstStyle/>
          <a:p>
            <a:pPr marL="342900" indent="-342900">
              <a:buFont typeface="Arial" pitchFamily="34" charset="0"/>
              <a:buChar char="•"/>
            </a:pPr>
            <a:r>
              <a:rPr lang="en-US" sz="2400" b="1" dirty="0">
                <a:latin typeface="Comic Sans MS" pitchFamily="66" charset="0"/>
              </a:rPr>
              <a:t>If a situation makes you feel uncomfortable, YOU have the RIGHT to say NO!</a:t>
            </a:r>
          </a:p>
          <a:p>
            <a:pPr marL="342900" indent="-342900">
              <a:buFont typeface="Arial" pitchFamily="34" charset="0"/>
              <a:buChar char="•"/>
            </a:pPr>
            <a:endParaRPr lang="en-US" sz="1200" b="1" dirty="0">
              <a:latin typeface="Comic Sans MS" pitchFamily="66" charset="0"/>
            </a:endParaRPr>
          </a:p>
          <a:p>
            <a:pPr marL="342900" indent="-342900">
              <a:buFont typeface="Arial" pitchFamily="34" charset="0"/>
              <a:buChar char="•"/>
            </a:pPr>
            <a:r>
              <a:rPr lang="en-US" sz="2400" b="1" dirty="0">
                <a:latin typeface="Comic Sans MS" pitchFamily="66" charset="0"/>
              </a:rPr>
              <a:t>If you are abused, YOU have the RIGHT to tell someone.</a:t>
            </a:r>
          </a:p>
          <a:p>
            <a:pPr marL="342900" indent="-342900">
              <a:buFont typeface="Arial" pitchFamily="34" charset="0"/>
              <a:buChar char="•"/>
            </a:pPr>
            <a:endParaRPr lang="en-US" sz="1200" b="1" dirty="0">
              <a:latin typeface="Comic Sans MS" pitchFamily="66" charset="0"/>
            </a:endParaRPr>
          </a:p>
          <a:p>
            <a:pPr marL="342900" indent="-342900">
              <a:buFont typeface="Arial" pitchFamily="34" charset="0"/>
              <a:buChar char="•"/>
            </a:pPr>
            <a:r>
              <a:rPr lang="en-US" sz="2400" b="1" dirty="0">
                <a:latin typeface="Comic Sans MS" pitchFamily="66" charset="0"/>
              </a:rPr>
              <a:t>If you are abused, it is NEVER YOUR FAULT!</a:t>
            </a:r>
          </a:p>
          <a:p>
            <a:pPr marL="342900" indent="-342900">
              <a:buFont typeface="Arial" pitchFamily="34" charset="0"/>
              <a:buChar char="•"/>
            </a:pPr>
            <a:endParaRPr lang="en-US" sz="1200" b="1" dirty="0">
              <a:latin typeface="Comic Sans MS" pitchFamily="66" charset="0"/>
            </a:endParaRPr>
          </a:p>
          <a:p>
            <a:pPr marL="342900" indent="-342900">
              <a:buFont typeface="Arial" pitchFamily="34" charset="0"/>
              <a:buChar char="•"/>
            </a:pPr>
            <a:r>
              <a:rPr lang="en-US" sz="2400" b="1" dirty="0">
                <a:latin typeface="Comic Sans MS" pitchFamily="66" charset="0"/>
              </a:rPr>
              <a:t>YOU ARE WORTH IT!</a:t>
            </a: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954215"/>
            <a:ext cx="2408889" cy="4443984"/>
          </a:xfrm>
          <a:prstGeom prst="rect">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2216546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8507 0.04537 L 0.6934 0.05648 " pathEditMode="relative" rAng="0" ptsTypes="AA">
                                      <p:cBhvr>
                                        <p:cTn id="6" dur="2000" fill="hold"/>
                                        <p:tgtEl>
                                          <p:spTgt spid="13"/>
                                        </p:tgtEl>
                                        <p:attrNameLst>
                                          <p:attrName>ppt_x</p:attrName>
                                          <p:attrName>ppt_y</p:attrName>
                                        </p:attrNameLst>
                                      </p:cBhvr>
                                      <p:rCtr x="30417" y="556"/>
                                    </p:animMotion>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childTnLst>
                                </p:cTn>
                              </p:par>
                              <p:par>
                                <p:cTn id="10" presetID="31" presetClass="entr" presetSubtype="0" fill="hold" grpId="0" nodeType="withEffect">
                                  <p:stCondLst>
                                    <p:cond delay="10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fltVal val="0"/>
                                          </p:val>
                                        </p:tav>
                                        <p:tav tm="100000">
                                          <p:val>
                                            <p:strVal val="#ppt_w"/>
                                          </p:val>
                                        </p:tav>
                                      </p:tavLst>
                                    </p:anim>
                                    <p:anim calcmode="lin" valueType="num">
                                      <p:cBhvr>
                                        <p:cTn id="13" dur="1000" fill="hold"/>
                                        <p:tgtEl>
                                          <p:spTgt spid="10"/>
                                        </p:tgtEl>
                                        <p:attrNameLst>
                                          <p:attrName>ppt_h</p:attrName>
                                        </p:attrNameLst>
                                      </p:cBhvr>
                                      <p:tavLst>
                                        <p:tav tm="0">
                                          <p:val>
                                            <p:fltVal val="0"/>
                                          </p:val>
                                        </p:tav>
                                        <p:tav tm="100000">
                                          <p:val>
                                            <p:strVal val="#ppt_h"/>
                                          </p:val>
                                        </p:tav>
                                      </p:tavLst>
                                    </p:anim>
                                    <p:anim calcmode="lin" valueType="num">
                                      <p:cBhvr>
                                        <p:cTn id="14" dur="1000" fill="hold"/>
                                        <p:tgtEl>
                                          <p:spTgt spid="10"/>
                                        </p:tgtEl>
                                        <p:attrNameLst>
                                          <p:attrName>style.rotation</p:attrName>
                                        </p:attrNameLst>
                                      </p:cBhvr>
                                      <p:tavLst>
                                        <p:tav tm="0">
                                          <p:val>
                                            <p:fltVal val="90"/>
                                          </p:val>
                                        </p:tav>
                                        <p:tav tm="100000">
                                          <p:val>
                                            <p:fltVal val="0"/>
                                          </p:val>
                                        </p:tav>
                                      </p:tavLst>
                                    </p:anim>
                                    <p:animEffect transition="in" filter="fade">
                                      <p:cBhvr>
                                        <p:cTn id="1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914</TotalTime>
  <Words>2296</Words>
  <Application>Microsoft Macintosh PowerPoint</Application>
  <PresentationFormat>On-screen Show (4:3)</PresentationFormat>
  <Paragraphs>195</Paragraphs>
  <Slides>15</Slides>
  <Notes>14</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Cambria</vt:lpstr>
      <vt:lpstr>Comic Sans MS</vt:lpstr>
      <vt:lpstr>Impact</vt:lpstr>
      <vt:lpstr>Letter Gothic Std</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dc:creator>
  <cp:lastModifiedBy>Elizabeth Passamonte</cp:lastModifiedBy>
  <cp:revision>64</cp:revision>
  <dcterms:created xsi:type="dcterms:W3CDTF">2013-07-26T16:39:58Z</dcterms:created>
  <dcterms:modified xsi:type="dcterms:W3CDTF">2023-09-22T22:49:57Z</dcterms:modified>
</cp:coreProperties>
</file>