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9042" r:id="rId1"/>
  </p:sldMasterIdLst>
  <p:notesMasterIdLst>
    <p:notesMasterId r:id="rId65"/>
  </p:notesMasterIdLst>
  <p:handoutMasterIdLst>
    <p:handoutMasterId r:id="rId66"/>
  </p:handoutMasterIdLst>
  <p:sldIdLst>
    <p:sldId id="552" r:id="rId2"/>
    <p:sldId id="369" r:id="rId3"/>
    <p:sldId id="491" r:id="rId4"/>
    <p:sldId id="257" r:id="rId5"/>
    <p:sldId id="492" r:id="rId6"/>
    <p:sldId id="493" r:id="rId7"/>
    <p:sldId id="494" r:id="rId8"/>
    <p:sldId id="495" r:id="rId9"/>
    <p:sldId id="496" r:id="rId10"/>
    <p:sldId id="497" r:id="rId11"/>
    <p:sldId id="498" r:id="rId12"/>
    <p:sldId id="499" r:id="rId13"/>
    <p:sldId id="500" r:id="rId14"/>
    <p:sldId id="501" r:id="rId15"/>
    <p:sldId id="502" r:id="rId16"/>
    <p:sldId id="503" r:id="rId17"/>
    <p:sldId id="504" r:id="rId18"/>
    <p:sldId id="505" r:id="rId19"/>
    <p:sldId id="506" r:id="rId20"/>
    <p:sldId id="507" r:id="rId21"/>
    <p:sldId id="508" r:id="rId22"/>
    <p:sldId id="509" r:id="rId23"/>
    <p:sldId id="510" r:id="rId24"/>
    <p:sldId id="511" r:id="rId25"/>
    <p:sldId id="512" r:id="rId26"/>
    <p:sldId id="513" r:id="rId27"/>
    <p:sldId id="514" r:id="rId28"/>
    <p:sldId id="515" r:id="rId29"/>
    <p:sldId id="516" r:id="rId30"/>
    <p:sldId id="517" r:id="rId31"/>
    <p:sldId id="518" r:id="rId32"/>
    <p:sldId id="519" r:id="rId33"/>
    <p:sldId id="520" r:id="rId34"/>
    <p:sldId id="521" r:id="rId35"/>
    <p:sldId id="522" r:id="rId36"/>
    <p:sldId id="523" r:id="rId37"/>
    <p:sldId id="524" r:id="rId38"/>
    <p:sldId id="525" r:id="rId39"/>
    <p:sldId id="526" r:id="rId40"/>
    <p:sldId id="527" r:id="rId41"/>
    <p:sldId id="528" r:id="rId42"/>
    <p:sldId id="529" r:id="rId43"/>
    <p:sldId id="530" r:id="rId44"/>
    <p:sldId id="531" r:id="rId45"/>
    <p:sldId id="532" r:id="rId46"/>
    <p:sldId id="533" r:id="rId47"/>
    <p:sldId id="534" r:id="rId48"/>
    <p:sldId id="535" r:id="rId49"/>
    <p:sldId id="536" r:id="rId50"/>
    <p:sldId id="537" r:id="rId51"/>
    <p:sldId id="538" r:id="rId52"/>
    <p:sldId id="539" r:id="rId53"/>
    <p:sldId id="540" r:id="rId54"/>
    <p:sldId id="541" r:id="rId55"/>
    <p:sldId id="542" r:id="rId56"/>
    <p:sldId id="543" r:id="rId57"/>
    <p:sldId id="544" r:id="rId58"/>
    <p:sldId id="545" r:id="rId59"/>
    <p:sldId id="546" r:id="rId60"/>
    <p:sldId id="547" r:id="rId61"/>
    <p:sldId id="548" r:id="rId62"/>
    <p:sldId id="549" r:id="rId63"/>
    <p:sldId id="550" r:id="rId64"/>
  </p:sldIdLst>
  <p:sldSz cx="9144000" cy="6858000" type="screen4x3"/>
  <p:notesSz cx="7302500" cy="95885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hlink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hlink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hlink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hlink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hlink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hlink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hlink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hlink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hlink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ny Lam" initials="KL" lastIdx="2" clrIdx="0">
    <p:extLst>
      <p:ext uri="{19B8F6BF-5375-455C-9EA6-DF929625EA0E}">
        <p15:presenceInfo xmlns:p15="http://schemas.microsoft.com/office/powerpoint/2012/main" userId="Kimny L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B67C"/>
    <a:srgbClr val="BE1E2D"/>
    <a:srgbClr val="FAA918"/>
    <a:srgbClr val="673966"/>
    <a:srgbClr val="BE3866"/>
    <a:srgbClr val="4483AD"/>
    <a:srgbClr val="00998C"/>
    <a:srgbClr val="F4806F"/>
    <a:srgbClr val="FF3300"/>
    <a:srgbClr val="75A9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4" autoAdjust="0"/>
    <p:restoredTop sz="95524" autoAdjust="0"/>
  </p:normalViewPr>
  <p:slideViewPr>
    <p:cSldViewPr>
      <p:cViewPr varScale="1">
        <p:scale>
          <a:sx n="109" d="100"/>
          <a:sy n="109" d="100"/>
        </p:scale>
        <p:origin x="176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302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515" tIns="48257" rIns="96515" bIns="48257" numCol="1" anchor="ctr" anchorCtr="0" compatLnSpc="1">
            <a:prstTxWarp prst="textNoShape">
              <a:avLst/>
            </a:prstTxWarp>
          </a:bodyPr>
          <a:lstStyle>
            <a:lvl1pPr algn="l" defTabSz="96520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38613" y="0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515" tIns="48257" rIns="96515" bIns="48257" numCol="1" anchor="ctr" anchorCtr="0" compatLnSpc="1">
            <a:prstTxWarp prst="textNoShape">
              <a:avLst/>
            </a:prstTxWarp>
          </a:bodyPr>
          <a:lstStyle>
            <a:lvl1pPr algn="r" defTabSz="96520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1604288-AF8A-407A-B36E-3E720B6EA712}" type="datetime1">
              <a:rPr lang="en-US"/>
              <a:pPr>
                <a:defRPr/>
              </a:pPr>
              <a:t>2/13/23</a:t>
            </a:fld>
            <a:endParaRPr lang="en-US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09075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515" tIns="48257" rIns="96515" bIns="48257" numCol="1" anchor="b" anchorCtr="0" compatLnSpc="1">
            <a:prstTxWarp prst="textNoShape">
              <a:avLst/>
            </a:prstTxWarp>
          </a:bodyPr>
          <a:lstStyle>
            <a:lvl1pPr algn="l" defTabSz="96520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38613" y="9109075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515" tIns="48257" rIns="96515" bIns="48257" numCol="1" anchor="b" anchorCtr="0" compatLnSpc="1">
            <a:prstTxWarp prst="textNoShape">
              <a:avLst/>
            </a:prstTxWarp>
          </a:bodyPr>
          <a:lstStyle>
            <a:lvl1pPr algn="r" defTabSz="96520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2D29C45-A65B-4D17-80F5-E4B033BC01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60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515" tIns="48257" rIns="96515" bIns="48257" numCol="1" anchor="ctr" anchorCtr="0" compatLnSpc="1">
            <a:prstTxWarp prst="textNoShape">
              <a:avLst/>
            </a:prstTxWarp>
          </a:bodyPr>
          <a:lstStyle>
            <a:lvl1pPr algn="l" defTabSz="96520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38613" y="0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515" tIns="48257" rIns="96515" bIns="48257" numCol="1" anchor="ctr" anchorCtr="0" compatLnSpc="1">
            <a:prstTxWarp prst="textNoShape">
              <a:avLst/>
            </a:prstTxWarp>
          </a:bodyPr>
          <a:lstStyle>
            <a:lvl1pPr algn="r" defTabSz="96520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BF54D3E-6D51-4814-AE9C-8C48FB31CE8A}" type="datetime1">
              <a:rPr lang="en-US"/>
              <a:pPr>
                <a:defRPr/>
              </a:pPr>
              <a:t>2/13/23</a:t>
            </a:fld>
            <a:endParaRPr lang="en-US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4125" y="719138"/>
            <a:ext cx="4794250" cy="3595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3138" y="4554538"/>
            <a:ext cx="5356225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515" tIns="48257" rIns="96515" bIns="4825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34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09075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515" tIns="48257" rIns="96515" bIns="48257" numCol="1" anchor="b" anchorCtr="0" compatLnSpc="1">
            <a:prstTxWarp prst="textNoShape">
              <a:avLst/>
            </a:prstTxWarp>
          </a:bodyPr>
          <a:lstStyle>
            <a:lvl1pPr algn="l" defTabSz="96520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4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38613" y="9109075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515" tIns="48257" rIns="96515" bIns="48257" numCol="1" anchor="b" anchorCtr="0" compatLnSpc="1">
            <a:prstTxWarp prst="textNoShape">
              <a:avLst/>
            </a:prstTxWarp>
          </a:bodyPr>
          <a:lstStyle>
            <a:lvl1pPr algn="r" defTabSz="96520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DE529FD-DEB6-4541-A3CF-4457455280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595028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03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  <p:sp>
        <p:nvSpPr>
          <p:cNvPr id="55300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Eleanor M. Savko</a:t>
            </a:r>
          </a:p>
        </p:txBody>
      </p:sp>
      <p:sp>
        <p:nvSpPr>
          <p:cNvPr id="55301" name="Date Placeholder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6A2EE2A3-C0A1-4987-8FBA-4C294AD29467}" type="datetime1">
              <a:rPr lang="en-US" smtClean="0"/>
              <a:pPr/>
              <a:t>2/13/23</a:t>
            </a:fld>
            <a:endParaRPr lang="en-US"/>
          </a:p>
        </p:txBody>
      </p:sp>
      <p:sp>
        <p:nvSpPr>
          <p:cNvPr id="55302" name="Slide Number Placeholder 5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F23BEC-B1EE-426A-8356-48F85BA8695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08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963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65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90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212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788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462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308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206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087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449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5254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5698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9226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9079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362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9837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573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3076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142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2813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8581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609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993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4995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6014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5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8381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5952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1612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0415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5019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8038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1000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6764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22871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7969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04956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9651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6505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7284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10773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71336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27709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269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97867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5256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08574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6894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4147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49824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5680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7269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477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33403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462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51352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8510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94495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4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6C44B1-7156-4569-A8A7-DBC4F838CA60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C5E735-21BC-4456-854B-69F604E037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953516"/>
      </p:ext>
    </p:extLst>
  </p:cSld>
  <p:clrMapOvr>
    <a:masterClrMapping/>
  </p:clrMapOvr>
  <p:transition>
    <p:cut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461E65-F9D1-4399-A211-82B96085C344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3AF3BE-2EBF-4C1C-8389-57702CA2922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585396"/>
      </p:ext>
    </p:extLst>
  </p:cSld>
  <p:clrMapOvr>
    <a:masterClrMapping/>
  </p:clrMapOvr>
  <p:transition>
    <p:cut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766482-AA8A-4347-9972-A6EADA351DED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106F4A-7683-4E74-B830-488FFF9615C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852043"/>
      </p:ext>
    </p:extLst>
  </p:cSld>
  <p:clrMapOvr>
    <a:masterClrMapping/>
  </p:clrMapOvr>
  <p:transition>
    <p:cut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D7A117-5529-4AE7-8797-90AF6D898FD7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FD3A6C-A380-499F-A1F3-0AD890C1DF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939351"/>
      </p:ext>
    </p:extLst>
  </p:cSld>
  <p:clrMapOvr>
    <a:masterClrMapping/>
  </p:clrMapOvr>
  <p:transition>
    <p:cut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541CC5-BC9A-4D26-BFD9-2D3746793626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7193BA-A804-4BE5-BE2E-20CF01C283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68473"/>
      </p:ext>
    </p:extLst>
  </p:cSld>
  <p:clrMapOvr>
    <a:masterClrMapping/>
  </p:clrMapOvr>
  <p:transition>
    <p:cut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1C9C4B-5C7A-4325-BCBA-9D7B7375E9A8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2417A8-6148-4DF0-90DA-685E105D8A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27560"/>
      </p:ext>
    </p:extLst>
  </p:cSld>
  <p:clrMapOvr>
    <a:masterClrMapping/>
  </p:clrMapOvr>
  <p:transition>
    <p:cut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52400" y="6527914"/>
            <a:ext cx="17448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Session 6.8.2 Think Fast!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920327" y="6523158"/>
            <a:ext cx="20712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2013, 2023 Healthy Futures</a:t>
            </a:r>
          </a:p>
        </p:txBody>
      </p:sp>
    </p:spTree>
    <p:extLst>
      <p:ext uri="{BB962C8B-B14F-4D97-AF65-F5344CB8AC3E}">
        <p14:creationId xmlns:p14="http://schemas.microsoft.com/office/powerpoint/2010/main" val="3396332080"/>
      </p:ext>
    </p:extLst>
  </p:cSld>
  <p:clrMapOvr>
    <a:masterClrMapping/>
  </p:clrMapOvr>
  <p:transition>
    <p:cut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72E6D7-7791-4E48-BFAA-8A6762934FF0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F96CB-E65F-4F66-8703-9E947CD229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270487"/>
      </p:ext>
    </p:extLst>
  </p:cSld>
  <p:clrMapOvr>
    <a:masterClrMapping/>
  </p:clrMapOvr>
  <p:transition>
    <p:cut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A1651C-B08F-4229-A3CF-30B581D4123C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F878D7-AE9E-4A4B-945F-32D28C5B55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287908"/>
      </p:ext>
    </p:extLst>
  </p:cSld>
  <p:clrMapOvr>
    <a:masterClrMapping/>
  </p:clrMapOvr>
  <p:transition>
    <p:cut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F0918C-EA69-47D1-A50F-1F2D3CA0886D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76365A-C28F-40E6-BFA7-834921CF05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62806"/>
      </p:ext>
    </p:extLst>
  </p:cSld>
  <p:clrMapOvr>
    <a:masterClrMapping/>
  </p:clrMapOvr>
  <p:transition>
    <p:cut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ED7DA8-BCAD-4B58-8F41-D4AFD756D75F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ABF6D5-3E10-45A1-8323-1B2BE6BD116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906522"/>
      </p:ext>
    </p:extLst>
  </p:cSld>
  <p:clrMapOvr>
    <a:masterClrMapping/>
  </p:clrMapOvr>
  <p:transition>
    <p:cut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83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9670F15-7F56-4203-865A-FFAFA87A58FB}" type="datetime1">
              <a:rPr lang="en-US" smtClean="0"/>
              <a:pPr>
                <a:defRPr/>
              </a:pPr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02758C0-D429-4D15-B410-1C4A402059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56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043" r:id="rId1"/>
    <p:sldLayoutId id="2147489044" r:id="rId2"/>
    <p:sldLayoutId id="2147489045" r:id="rId3"/>
    <p:sldLayoutId id="2147489046" r:id="rId4"/>
    <p:sldLayoutId id="2147489047" r:id="rId5"/>
    <p:sldLayoutId id="2147489048" r:id="rId6"/>
    <p:sldLayoutId id="2147489049" r:id="rId7"/>
    <p:sldLayoutId id="2147489050" r:id="rId8"/>
    <p:sldLayoutId id="2147489051" r:id="rId9"/>
    <p:sldLayoutId id="2147489052" r:id="rId10"/>
    <p:sldLayoutId id="2147489053" r:id="rId11"/>
  </p:sldLayoutIdLst>
  <p:transition>
    <p:cut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2.png"/><Relationship Id="rId5" Type="http://schemas.openxmlformats.org/officeDocument/2006/relationships/image" Target="../media/image1.emf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slide" Target="slide20.xml"/><Relationship Id="rId18" Type="http://schemas.openxmlformats.org/officeDocument/2006/relationships/slide" Target="slide15.xml"/><Relationship Id="rId26" Type="http://schemas.openxmlformats.org/officeDocument/2006/relationships/slide" Target="slide13.xml"/><Relationship Id="rId39" Type="http://schemas.openxmlformats.org/officeDocument/2006/relationships/slide" Target="slide44.xml"/><Relationship Id="rId21" Type="http://schemas.openxmlformats.org/officeDocument/2006/relationships/slide" Target="slide18.xml"/><Relationship Id="rId34" Type="http://schemas.openxmlformats.org/officeDocument/2006/relationships/slide" Target="slide54.xml"/><Relationship Id="rId42" Type="http://schemas.openxmlformats.org/officeDocument/2006/relationships/slide" Target="slide50.xml"/><Relationship Id="rId47" Type="http://schemas.openxmlformats.org/officeDocument/2006/relationships/slide" Target="slide42.xml"/><Relationship Id="rId7" Type="http://schemas.openxmlformats.org/officeDocument/2006/relationships/slide" Target="slide34.xml"/><Relationship Id="rId2" Type="http://schemas.openxmlformats.org/officeDocument/2006/relationships/notesSlide" Target="../notesSlides/notesSlide2.xml"/><Relationship Id="rId16" Type="http://schemas.openxmlformats.org/officeDocument/2006/relationships/slide" Target="slide23.xml"/><Relationship Id="rId29" Type="http://schemas.openxmlformats.org/officeDocument/2006/relationships/slide" Target="slide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3.xml"/><Relationship Id="rId11" Type="http://schemas.openxmlformats.org/officeDocument/2006/relationships/slide" Target="slide28.xml"/><Relationship Id="rId24" Type="http://schemas.openxmlformats.org/officeDocument/2006/relationships/slide" Target="slide11.xml"/><Relationship Id="rId32" Type="http://schemas.openxmlformats.org/officeDocument/2006/relationships/slide" Target="slide9.xml"/><Relationship Id="rId37" Type="http://schemas.openxmlformats.org/officeDocument/2006/relationships/slide" Target="slide60.xml"/><Relationship Id="rId40" Type="http://schemas.openxmlformats.org/officeDocument/2006/relationships/slide" Target="slide46.xml"/><Relationship Id="rId45" Type="http://schemas.openxmlformats.org/officeDocument/2006/relationships/slide" Target="slide38.xml"/><Relationship Id="rId5" Type="http://schemas.openxmlformats.org/officeDocument/2006/relationships/slide" Target="slide32.xml"/><Relationship Id="rId15" Type="http://schemas.openxmlformats.org/officeDocument/2006/relationships/slide" Target="slide22.xml"/><Relationship Id="rId23" Type="http://schemas.openxmlformats.org/officeDocument/2006/relationships/slide" Target="slide10.xml"/><Relationship Id="rId28" Type="http://schemas.openxmlformats.org/officeDocument/2006/relationships/slide" Target="slide4.xml"/><Relationship Id="rId36" Type="http://schemas.openxmlformats.org/officeDocument/2006/relationships/slide" Target="slide58.xml"/><Relationship Id="rId10" Type="http://schemas.openxmlformats.org/officeDocument/2006/relationships/slide" Target="slide27.xml"/><Relationship Id="rId19" Type="http://schemas.openxmlformats.org/officeDocument/2006/relationships/slide" Target="slide16.xml"/><Relationship Id="rId31" Type="http://schemas.openxmlformats.org/officeDocument/2006/relationships/slide" Target="slide8.xml"/><Relationship Id="rId44" Type="http://schemas.openxmlformats.org/officeDocument/2006/relationships/slide" Target="slide36.xml"/><Relationship Id="rId4" Type="http://schemas.openxmlformats.org/officeDocument/2006/relationships/slide" Target="slide31.xml"/><Relationship Id="rId9" Type="http://schemas.openxmlformats.org/officeDocument/2006/relationships/slide" Target="slide26.xml"/><Relationship Id="rId14" Type="http://schemas.openxmlformats.org/officeDocument/2006/relationships/slide" Target="slide21.xml"/><Relationship Id="rId22" Type="http://schemas.openxmlformats.org/officeDocument/2006/relationships/slide" Target="slide19.xml"/><Relationship Id="rId27" Type="http://schemas.openxmlformats.org/officeDocument/2006/relationships/slide" Target="slide14.xml"/><Relationship Id="rId30" Type="http://schemas.openxmlformats.org/officeDocument/2006/relationships/slide" Target="slide7.xml"/><Relationship Id="rId35" Type="http://schemas.openxmlformats.org/officeDocument/2006/relationships/slide" Target="slide56.xml"/><Relationship Id="rId43" Type="http://schemas.openxmlformats.org/officeDocument/2006/relationships/slide" Target="slide52.xml"/><Relationship Id="rId8" Type="http://schemas.openxmlformats.org/officeDocument/2006/relationships/slide" Target="slide25.xml"/><Relationship Id="rId3" Type="http://schemas.openxmlformats.org/officeDocument/2006/relationships/slide" Target="slide30.xml"/><Relationship Id="rId12" Type="http://schemas.openxmlformats.org/officeDocument/2006/relationships/slide" Target="slide29.xml"/><Relationship Id="rId17" Type="http://schemas.openxmlformats.org/officeDocument/2006/relationships/slide" Target="slide24.xml"/><Relationship Id="rId25" Type="http://schemas.openxmlformats.org/officeDocument/2006/relationships/slide" Target="slide12.xml"/><Relationship Id="rId33" Type="http://schemas.openxmlformats.org/officeDocument/2006/relationships/image" Target="../media/image8.png"/><Relationship Id="rId38" Type="http://schemas.openxmlformats.org/officeDocument/2006/relationships/slide" Target="slide62.xml"/><Relationship Id="rId46" Type="http://schemas.openxmlformats.org/officeDocument/2006/relationships/slide" Target="slide40.xml"/><Relationship Id="rId20" Type="http://schemas.openxmlformats.org/officeDocument/2006/relationships/slide" Target="slide17.xml"/><Relationship Id="rId41" Type="http://schemas.openxmlformats.org/officeDocument/2006/relationships/slide" Target="slide4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362200" y="1143000"/>
            <a:ext cx="6224451" cy="5301373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50360" y="1219200"/>
            <a:ext cx="4822089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u="sng" dirty="0">
                <a:solidFill>
                  <a:schemeClr val="tx1"/>
                </a:solidFill>
                <a:latin typeface="Cambria" panose="02040503050406030204" pitchFamily="18" charset="0"/>
              </a:rPr>
              <a:t>To play slide show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: </a:t>
            </a:r>
          </a:p>
          <a:p>
            <a:pPr algn="l"/>
            <a:endParaRPr lang="en-US" sz="7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274320" indent="-274320" algn="l"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Select the “Slideshow” tab. </a:t>
            </a:r>
          </a:p>
          <a:p>
            <a:pPr algn="l"/>
            <a:endParaRPr lang="en-US" sz="7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l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2. Click the “From Beginning” command.</a:t>
            </a:r>
          </a:p>
          <a:p>
            <a:pPr algn="l"/>
            <a:endParaRPr lang="en-US" sz="7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3. 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Use right arrow key on your computer’s </a:t>
            </a:r>
          </a:p>
          <a:p>
            <a:pPr algn="l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     keyboard for </a:t>
            </a:r>
            <a:r>
              <a:rPr lang="en-US" sz="1600" u="sng" dirty="0">
                <a:solidFill>
                  <a:schemeClr val="tx1"/>
                </a:solidFill>
                <a:latin typeface="Cambria" panose="02040503050406030204" pitchFamily="18" charset="0"/>
              </a:rPr>
              <a:t>slides 1-4 ONLY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.</a:t>
            </a:r>
          </a:p>
          <a:p>
            <a:pPr algn="l"/>
            <a:endParaRPr lang="en-US" sz="7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4. 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On Slide 4 (Categories), have students pick a </a:t>
            </a:r>
          </a:p>
          <a:p>
            <a:pPr algn="l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     category and number to reveal question slide.</a:t>
            </a:r>
          </a:p>
          <a:p>
            <a:pPr algn="l"/>
            <a:endParaRPr lang="en-US" sz="7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l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5. For slides 5-64, use the following buttons:</a:t>
            </a:r>
          </a:p>
        </p:txBody>
      </p:sp>
      <p:sp>
        <p:nvSpPr>
          <p:cNvPr id="3" name="Action Button: Forward or Next 25">
            <a:hlinkClick r:id="" action="ppaction://noaction" highlightClick="1">
              <a:snd r:embed="rId2" name="Buzzer2.wav"/>
            </a:hlinkClick>
          </p:cNvPr>
          <p:cNvSpPr/>
          <p:nvPr/>
        </p:nvSpPr>
        <p:spPr>
          <a:xfrm>
            <a:off x="4109840" y="4040076"/>
            <a:ext cx="469237" cy="351928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01476" y="3903054"/>
            <a:ext cx="2398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Press red button for incorrect buzzer.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37749" y="4520241"/>
            <a:ext cx="2505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Press green button for   </a:t>
            </a:r>
          </a:p>
          <a:p>
            <a:pPr algn="l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correct buzzer and advance to answer slide.</a:t>
            </a:r>
          </a:p>
        </p:txBody>
      </p:sp>
      <p:sp>
        <p:nvSpPr>
          <p:cNvPr id="6" name="AutoShape 8">
            <a:hlinkClick r:id="" action="ppaction://noaction" highlightClick="1">
              <a:snd r:embed="rId3" name="DING.WAV"/>
            </a:hlinkClick>
          </p:cNvPr>
          <p:cNvSpPr>
            <a:spLocks noChangeArrowheads="1"/>
          </p:cNvSpPr>
          <p:nvPr/>
        </p:nvSpPr>
        <p:spPr bwMode="auto">
          <a:xfrm>
            <a:off x="4109840" y="4657263"/>
            <a:ext cx="469237" cy="351928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7" name="Action Button: Forward or Next 50">
            <a:hlinkClick r:id="" action="ppaction://noaction" highlightClick="1"/>
          </p:cNvPr>
          <p:cNvSpPr/>
          <p:nvPr/>
        </p:nvSpPr>
        <p:spPr>
          <a:xfrm>
            <a:off x="4129434" y="5486400"/>
            <a:ext cx="469237" cy="361375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621070" y="5358825"/>
            <a:ext cx="2779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Press yellow button to return to Categories board.</a:t>
            </a:r>
          </a:p>
        </p:txBody>
      </p:sp>
      <p:pic>
        <p:nvPicPr>
          <p:cNvPr id="9" name="Picture 8" descr="HF Heart - Inverted.eps"/>
          <p:cNvPicPr>
            <a:picLocks noChangeAspect="1"/>
          </p:cNvPicPr>
          <p:nvPr/>
        </p:nvPicPr>
        <p:blipFill>
          <a:blip r:embed="rId4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679" y="2254124"/>
            <a:ext cx="3820521" cy="41902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02433"/>
            <a:ext cx="1837944" cy="209100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09800" y="76200"/>
            <a:ext cx="6477001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</a:rPr>
              <a:t>Think Fast!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76143" y="6019800"/>
            <a:ext cx="5858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Cambria" panose="02040503050406030204" pitchFamily="18" charset="0"/>
              </a:rPr>
              <a:t>*Please make sure your audio has been turned on.</a:t>
            </a:r>
          </a:p>
        </p:txBody>
      </p:sp>
    </p:spTree>
    <p:extLst>
      <p:ext uri="{BB962C8B-B14F-4D97-AF65-F5344CB8AC3E}">
        <p14:creationId xmlns:p14="http://schemas.microsoft.com/office/powerpoint/2010/main" val="3118834572"/>
      </p:ext>
    </p:extLst>
  </p:cSld>
  <p:clrMapOvr>
    <a:masterClrMapping/>
  </p:clrMapOvr>
  <p:transition>
    <p:cut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5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112" name="TextBox 111"/>
          <p:cNvSpPr txBox="1"/>
          <p:nvPr/>
        </p:nvSpPr>
        <p:spPr>
          <a:xfrm>
            <a:off x="2057399" y="152400"/>
            <a:ext cx="6477001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</a:rPr>
              <a:t>Think Fast!</a:t>
            </a:r>
          </a:p>
        </p:txBody>
      </p:sp>
      <p:pic>
        <p:nvPicPr>
          <p:cNvPr id="2" name="HF Jeopardy son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9997" y="1371600"/>
            <a:ext cx="1992203" cy="1992203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820044" y="1219200"/>
            <a:ext cx="7116002" cy="5181600"/>
            <a:chOff x="1820044" y="1219200"/>
            <a:chExt cx="7116002" cy="51816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3200" y="1219200"/>
              <a:ext cx="2382846" cy="511149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800" y="1233579"/>
              <a:ext cx="1876768" cy="5093208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1374993"/>
              <a:ext cx="2280241" cy="4949607"/>
            </a:xfrm>
            <a:prstGeom prst="rect">
              <a:avLst/>
            </a:prstGeom>
          </p:spPr>
        </p:pic>
        <p:sp>
          <p:nvSpPr>
            <p:cNvPr id="11" name="Snip Same Side Corner Rectangle 10"/>
            <p:cNvSpPr/>
            <p:nvPr/>
          </p:nvSpPr>
          <p:spPr>
            <a:xfrm>
              <a:off x="3221359" y="3620834"/>
              <a:ext cx="1656510" cy="2627566"/>
            </a:xfrm>
            <a:prstGeom prst="snip2SameRect">
              <a:avLst/>
            </a:prstGeom>
            <a:solidFill>
              <a:srgbClr val="BE1E2D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Snip Same Side Corner Rectangle 14"/>
            <p:cNvSpPr/>
            <p:nvPr/>
          </p:nvSpPr>
          <p:spPr>
            <a:xfrm>
              <a:off x="5012097" y="3620834"/>
              <a:ext cx="1656510" cy="2627566"/>
            </a:xfrm>
            <a:prstGeom prst="snip2SameRect">
              <a:avLst/>
            </a:prstGeom>
            <a:solidFill>
              <a:srgbClr val="BE1E2D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Snip Same Side Corner Rectangle 15"/>
            <p:cNvSpPr/>
            <p:nvPr/>
          </p:nvSpPr>
          <p:spPr>
            <a:xfrm>
              <a:off x="6835338" y="3620833"/>
              <a:ext cx="1656510" cy="2627566"/>
            </a:xfrm>
            <a:prstGeom prst="snip2SameRect">
              <a:avLst/>
            </a:prstGeom>
            <a:solidFill>
              <a:srgbClr val="BE1E2D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Snip Same Side Corner Rectangle 16"/>
            <p:cNvSpPr/>
            <p:nvPr/>
          </p:nvSpPr>
          <p:spPr>
            <a:xfrm>
              <a:off x="3332218" y="3793474"/>
              <a:ext cx="1434793" cy="2282283"/>
            </a:xfrm>
            <a:prstGeom prst="snip2SameRect">
              <a:avLst/>
            </a:prstGeom>
            <a:solidFill>
              <a:srgbClr val="BE1E2D"/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Snip Same Side Corner Rectangle 17"/>
            <p:cNvSpPr/>
            <p:nvPr/>
          </p:nvSpPr>
          <p:spPr>
            <a:xfrm>
              <a:off x="5122955" y="3793474"/>
              <a:ext cx="1434793" cy="2282283"/>
            </a:xfrm>
            <a:prstGeom prst="snip2SameRect">
              <a:avLst/>
            </a:prstGeom>
            <a:solidFill>
              <a:srgbClr val="BE1E2D"/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Snip Same Side Corner Rectangle 18"/>
            <p:cNvSpPr/>
            <p:nvPr/>
          </p:nvSpPr>
          <p:spPr>
            <a:xfrm>
              <a:off x="6946196" y="3793475"/>
              <a:ext cx="1434793" cy="2282283"/>
            </a:xfrm>
            <a:prstGeom prst="snip2SameRect">
              <a:avLst/>
            </a:prstGeom>
            <a:solidFill>
              <a:srgbClr val="BE1E2D"/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 rot="20820923">
              <a:off x="6663636" y="4628598"/>
              <a:ext cx="19198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Alex</a:t>
              </a:r>
              <a:endParaRPr lang="en-US" sz="2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rot="20820923">
              <a:off x="3056592" y="4737963"/>
              <a:ext cx="19198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Lana</a:t>
              </a:r>
              <a:endParaRPr lang="en-US" sz="18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rot="20820923">
              <a:off x="4875814" y="4738750"/>
              <a:ext cx="19198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Damian</a:t>
              </a:r>
              <a:endPara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3586437" y="3881735"/>
              <a:ext cx="927273" cy="4616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  <a:latin typeface="Trebuchet MS" pitchFamily="34" charset="0"/>
                </a:rPr>
                <a:t>2500</a:t>
              </a:r>
              <a:endParaRPr lang="en-US" sz="2800" dirty="0">
                <a:solidFill>
                  <a:schemeClr val="tx1"/>
                </a:solidFill>
                <a:latin typeface="Trebuchet MS" pitchFamily="34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378541" y="3881735"/>
              <a:ext cx="927273" cy="4616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  <a:latin typeface="Trebuchet MS" pitchFamily="34" charset="0"/>
                </a:rPr>
                <a:t>1000</a:t>
              </a:r>
              <a:endParaRPr lang="en-US" sz="2800" dirty="0">
                <a:solidFill>
                  <a:schemeClr val="tx1"/>
                </a:solidFill>
                <a:latin typeface="Trebuchet MS" pitchFamily="34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7217406" y="3886200"/>
              <a:ext cx="927273" cy="4616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  <a:latin typeface="Trebuchet MS" pitchFamily="34" charset="0"/>
                </a:rPr>
                <a:t>500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044" y="1316736"/>
              <a:ext cx="1760879" cy="5084064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02433"/>
            <a:ext cx="1837944" cy="20910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27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3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30" tmFilter="0, 0; 0.125,0.2665; 0.25,0.4; 0.375,0.465; 0.5,0.5;  0.625,0.535; 0.75,0.6; 0.875,0.7335; 1,1">
                                          <p:stCondLst>
                                            <p:cond delay="83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15" tmFilter="0, 0; 0.125,0.2665; 0.25,0.4; 0.375,0.465; 0.5,0.5;  0.625,0.535; 0.75,0.6; 0.875,0.7335; 1,1">
                                          <p:stCondLst>
                                            <p:cond delay="1655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5" tmFilter="0, 0; 0.125,0.2665; 0.25,0.4; 0.375,0.465; 0.5,0.5;  0.625,0.535; 0.75,0.6; 0.875,0.7335; 1,1">
                                          <p:stCondLst>
                                            <p:cond delay="207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33">
                                          <p:stCondLst>
                                            <p:cond delay="813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208" decel="50000">
                                          <p:stCondLst>
                                            <p:cond delay="845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33">
                                          <p:stCondLst>
                                            <p:cond delay="164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208" decel="50000">
                                          <p:stCondLst>
                                            <p:cond delay="1673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33">
                                          <p:stCondLst>
                                            <p:cond delay="2052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208" decel="50000">
                                          <p:stCondLst>
                                            <p:cond delay="2085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33">
                                          <p:stCondLst>
                                            <p:cond delay="226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208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39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6020" y="814388"/>
            <a:ext cx="8834364" cy="5504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58"/>
          <p:cNvSpPr>
            <a:spLocks noChangeArrowheads="1"/>
          </p:cNvSpPr>
          <p:nvPr/>
        </p:nvSpPr>
        <p:spPr bwMode="auto">
          <a:xfrm>
            <a:off x="1621499" y="828104"/>
            <a:ext cx="1472184" cy="914400"/>
          </a:xfrm>
          <a:prstGeom prst="rect">
            <a:avLst/>
          </a:prstGeom>
          <a:noFill/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>
              <a:defRPr/>
            </a:pPr>
            <a:endParaRPr lang="th-TH" sz="1600" b="0">
              <a:solidFill>
                <a:schemeClr val="bg1"/>
              </a:solidFill>
              <a:latin typeface="HelveticaInserat LT" pitchFamily="34" charset="0"/>
            </a:endParaRPr>
          </a:p>
        </p:txBody>
      </p:sp>
      <p:sp>
        <p:nvSpPr>
          <p:cNvPr id="122" name="Rectangle 58"/>
          <p:cNvSpPr>
            <a:spLocks noChangeArrowheads="1"/>
          </p:cNvSpPr>
          <p:nvPr/>
        </p:nvSpPr>
        <p:spPr bwMode="auto">
          <a:xfrm>
            <a:off x="154047" y="828104"/>
            <a:ext cx="1472468" cy="914400"/>
          </a:xfrm>
          <a:prstGeom prst="rect">
            <a:avLst/>
          </a:prstGeom>
          <a:noFill/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>
              <a:defRPr/>
            </a:pPr>
            <a:endParaRPr lang="th-TH" sz="1600" b="0">
              <a:solidFill>
                <a:schemeClr val="bg1"/>
              </a:solidFill>
              <a:latin typeface="HelveticaInserat LT" pitchFamily="34" charset="0"/>
            </a:endParaRPr>
          </a:p>
        </p:txBody>
      </p:sp>
      <p:sp>
        <p:nvSpPr>
          <p:cNvPr id="127" name="Rectangle 126"/>
          <p:cNvSpPr>
            <a:spLocks noChangeArrowheads="1"/>
          </p:cNvSpPr>
          <p:nvPr/>
        </p:nvSpPr>
        <p:spPr bwMode="auto">
          <a:xfrm>
            <a:off x="3098699" y="828104"/>
            <a:ext cx="1472184" cy="914400"/>
          </a:xfrm>
          <a:prstGeom prst="rect">
            <a:avLst/>
          </a:prstGeom>
          <a:noFill/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>
              <a:defRPr/>
            </a:pPr>
            <a:endParaRPr lang="th-TH" sz="1600" b="0">
              <a:solidFill>
                <a:schemeClr val="bg1"/>
              </a:solidFill>
              <a:latin typeface="HelveticaInserat LT" pitchFamily="34" charset="0"/>
            </a:endParaRPr>
          </a:p>
        </p:txBody>
      </p:sp>
      <p:sp>
        <p:nvSpPr>
          <p:cNvPr id="130" name="Rectangle 129"/>
          <p:cNvSpPr>
            <a:spLocks noChangeArrowheads="1"/>
          </p:cNvSpPr>
          <p:nvPr/>
        </p:nvSpPr>
        <p:spPr bwMode="auto">
          <a:xfrm>
            <a:off x="4570883" y="828104"/>
            <a:ext cx="1472184" cy="914400"/>
          </a:xfrm>
          <a:prstGeom prst="rect">
            <a:avLst/>
          </a:prstGeom>
          <a:noFill/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>
              <a:defRPr/>
            </a:pPr>
            <a:endParaRPr lang="th-TH" sz="1600" b="0">
              <a:solidFill>
                <a:schemeClr val="bg1"/>
              </a:solidFill>
              <a:latin typeface="HelveticaInserat LT" pitchFamily="34" charset="0"/>
            </a:endParaRPr>
          </a:p>
        </p:txBody>
      </p:sp>
      <p:sp>
        <p:nvSpPr>
          <p:cNvPr id="133" name="Rectangle 132"/>
          <p:cNvSpPr>
            <a:spLocks noChangeArrowheads="1"/>
          </p:cNvSpPr>
          <p:nvPr/>
        </p:nvSpPr>
        <p:spPr bwMode="auto">
          <a:xfrm>
            <a:off x="6044043" y="828104"/>
            <a:ext cx="1472184" cy="914400"/>
          </a:xfrm>
          <a:prstGeom prst="rect">
            <a:avLst/>
          </a:prstGeom>
          <a:noFill/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>
              <a:defRPr/>
            </a:pPr>
            <a:endParaRPr lang="th-TH" sz="1600" b="0">
              <a:solidFill>
                <a:schemeClr val="bg1"/>
              </a:solidFill>
              <a:latin typeface="HelveticaInserat LT" pitchFamily="34" charset="0"/>
            </a:endParaRPr>
          </a:p>
        </p:txBody>
      </p:sp>
      <p:sp>
        <p:nvSpPr>
          <p:cNvPr id="136" name="Rectangle 135"/>
          <p:cNvSpPr>
            <a:spLocks noChangeArrowheads="1"/>
          </p:cNvSpPr>
          <p:nvPr/>
        </p:nvSpPr>
        <p:spPr bwMode="auto">
          <a:xfrm>
            <a:off x="7516227" y="828104"/>
            <a:ext cx="1472184" cy="914400"/>
          </a:xfrm>
          <a:prstGeom prst="rect">
            <a:avLst/>
          </a:prstGeom>
          <a:noFill/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>
              <a:defRPr/>
            </a:pPr>
            <a:endParaRPr lang="th-TH" sz="1600" b="0">
              <a:solidFill>
                <a:schemeClr val="bg1"/>
              </a:solidFill>
              <a:latin typeface="HelveticaInserat LT" pitchFamily="34" charset="0"/>
            </a:endParaRPr>
          </a:p>
        </p:txBody>
      </p:sp>
      <p:sp>
        <p:nvSpPr>
          <p:cNvPr id="140" name="AutoShape 12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1747387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41" name="AutoShape 122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26609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42" name="AutoShape 123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35753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43" name="AutoShape 124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44897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44" name="AutoShape 125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54041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45" name="AutoShape 116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17465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46" name="AutoShape 117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26609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47" name="AutoShape 118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35753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48" name="AutoShape 119">
            <a:hlinkClick r:id="rId1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44897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49" name="AutoShape 120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54041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0" name="AutoShape 111">
            <a:hlinkClick r:id="rId1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17465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1" name="AutoShape 112">
            <a:hlinkClick r:id="rId1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26609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2" name="AutoShape 113">
            <a:hlinkClick r:id="rId1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35753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3" name="AutoShape 114">
            <a:hlinkClick r:id="rId1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44897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4" name="AutoShape 115">
            <a:hlinkClick r:id="rId1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54041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5" name="AutoShape 106">
            <a:hlinkClick r:id="rId1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17465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6" name="AutoShape 107">
            <a:hlinkClick r:id="rId1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26609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7" name="AutoShape 108">
            <a:hlinkClick r:id="rId2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35753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8" name="AutoShape 109">
            <a:hlinkClick r:id="rId2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44897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9" name="AutoShape 110">
            <a:hlinkClick r:id="rId2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54041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60" name="AutoShape 101">
            <a:hlinkClick r:id="rId2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17425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61" name="AutoShape 102">
            <a:hlinkClick r:id="rId2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26609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  <a:hlinkClick r:id="rId24" action="ppaction://hlinksldjump"/>
            </a:endParaRPr>
          </a:p>
        </p:txBody>
      </p:sp>
      <p:sp>
        <p:nvSpPr>
          <p:cNvPr id="162" name="AutoShape 103">
            <a:hlinkClick r:id="rId2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35753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63" name="AutoShape 104">
            <a:hlinkClick r:id="rId2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44897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64" name="AutoShape 105">
            <a:hlinkClick r:id="rId2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54041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65" name="AutoShape 40">
            <a:hlinkClick r:id="rId2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7425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66" name="AutoShape 89">
            <a:hlinkClick r:id="rId2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4048" y="2656904"/>
            <a:ext cx="1472183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67" name="AutoShape 90">
            <a:hlinkClick r:id="rId3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5696" y="3566446"/>
            <a:ext cx="1470819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  <a:hlinkClick r:id="rId30" action="ppaction://hlinksldjump"/>
            </a:endParaRPr>
          </a:p>
        </p:txBody>
      </p:sp>
      <p:sp>
        <p:nvSpPr>
          <p:cNvPr id="168" name="AutoShape 91">
            <a:hlinkClick r:id="rId3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4048" y="4480846"/>
            <a:ext cx="1472467" cy="923258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  <a:hlinkClick r:id="rId31" action="ppaction://hlinksldjump"/>
            </a:endParaRPr>
          </a:p>
        </p:txBody>
      </p:sp>
      <p:sp>
        <p:nvSpPr>
          <p:cNvPr id="169" name="AutoShape 92">
            <a:hlinkClick r:id="rId3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4047" y="5404104"/>
            <a:ext cx="1472468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chemeClr val="bg1"/>
                </a:solidFill>
                <a:prstDash val="solid"/>
                <a:bevel/>
              </a:ln>
              <a:solidFill>
                <a:schemeClr val="bg1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407" y="76200"/>
            <a:ext cx="195029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tx1"/>
                </a:solidFill>
                <a:latin typeface="Cambria" pitchFamily="18" charset="0"/>
              </a:rPr>
              <a:t>*use right arrow key on keyboard to make the board appear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9" y="1345677"/>
            <a:ext cx="4294641" cy="4885954"/>
          </a:xfrm>
          <a:prstGeom prst="rect">
            <a:avLst/>
          </a:prstGeom>
        </p:spPr>
      </p:pic>
      <p:sp>
        <p:nvSpPr>
          <p:cNvPr id="138" name="Rectangle 97"/>
          <p:cNvSpPr>
            <a:spLocks noChangeArrowheads="1"/>
          </p:cNvSpPr>
          <p:nvPr/>
        </p:nvSpPr>
        <p:spPr bwMode="auto">
          <a:xfrm>
            <a:off x="7515251" y="834801"/>
            <a:ext cx="1472184" cy="914400"/>
          </a:xfrm>
          <a:prstGeom prst="rect">
            <a:avLst/>
          </a:prstGeom>
          <a:solidFill>
            <a:srgbClr val="FAA918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>
            <a:norm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Abuse/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Conflicts</a:t>
            </a:r>
            <a:endParaRPr lang="th-TH" sz="20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35" name="Rectangle 97"/>
          <p:cNvSpPr>
            <a:spLocks noChangeArrowheads="1"/>
          </p:cNvSpPr>
          <p:nvPr/>
        </p:nvSpPr>
        <p:spPr bwMode="auto">
          <a:xfrm>
            <a:off x="6043067" y="834801"/>
            <a:ext cx="1472184" cy="914400"/>
          </a:xfrm>
          <a:prstGeom prst="rect">
            <a:avLst/>
          </a:prstGeom>
          <a:solidFill>
            <a:srgbClr val="FAA918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>
            <a:norm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Love</a:t>
            </a:r>
            <a:endParaRPr lang="th-TH" sz="2000" b="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32" name="Rectangle 97"/>
          <p:cNvSpPr>
            <a:spLocks noChangeArrowheads="1"/>
          </p:cNvSpPr>
          <p:nvPr/>
        </p:nvSpPr>
        <p:spPr bwMode="auto">
          <a:xfrm>
            <a:off x="4570883" y="834801"/>
            <a:ext cx="1472184" cy="914400"/>
          </a:xfrm>
          <a:prstGeom prst="rect">
            <a:avLst/>
          </a:prstGeom>
          <a:solidFill>
            <a:srgbClr val="FAA918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>
            <a:norm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Healthy/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Unhealthy</a:t>
            </a:r>
            <a:endParaRPr lang="th-TH" sz="2000" b="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29" name="Rectangle 97"/>
          <p:cNvSpPr>
            <a:spLocks noChangeArrowheads="1"/>
          </p:cNvSpPr>
          <p:nvPr/>
        </p:nvSpPr>
        <p:spPr bwMode="auto">
          <a:xfrm>
            <a:off x="3098699" y="834801"/>
            <a:ext cx="1472184" cy="914400"/>
          </a:xfrm>
          <a:prstGeom prst="rect">
            <a:avLst/>
          </a:prstGeom>
          <a:solidFill>
            <a:srgbClr val="FAA918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>
            <a:norm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Puberty/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Anatomy</a:t>
            </a:r>
          </a:p>
        </p:txBody>
      </p:sp>
      <p:sp>
        <p:nvSpPr>
          <p:cNvPr id="126" name="Rectangle 97"/>
          <p:cNvSpPr>
            <a:spLocks noChangeArrowheads="1"/>
          </p:cNvSpPr>
          <p:nvPr/>
        </p:nvSpPr>
        <p:spPr bwMode="auto">
          <a:xfrm>
            <a:off x="1626515" y="834801"/>
            <a:ext cx="1472184" cy="914400"/>
          </a:xfrm>
          <a:prstGeom prst="rect">
            <a:avLst/>
          </a:prstGeom>
          <a:solidFill>
            <a:srgbClr val="FAA918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>
            <a:norm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Decision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Making</a:t>
            </a:r>
            <a:endParaRPr lang="th-TH" sz="20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25" name="Rectangle 58"/>
          <p:cNvSpPr>
            <a:spLocks noChangeArrowheads="1"/>
          </p:cNvSpPr>
          <p:nvPr/>
        </p:nvSpPr>
        <p:spPr bwMode="auto">
          <a:xfrm>
            <a:off x="154331" y="834801"/>
            <a:ext cx="1472184" cy="914400"/>
          </a:xfrm>
          <a:prstGeom prst="rect">
            <a:avLst/>
          </a:prstGeom>
          <a:solidFill>
            <a:srgbClr val="FAA918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>
            <a:norm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Friendship</a:t>
            </a:r>
            <a:endParaRPr lang="th-TH" sz="2000" b="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90" name="AutoShape 121">
            <a:hlinkClick r:id="rId3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17492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100</a:t>
            </a:r>
          </a:p>
        </p:txBody>
      </p:sp>
      <p:sp>
        <p:nvSpPr>
          <p:cNvPr id="191" name="AutoShape 122">
            <a:hlinkClick r:id="rId3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26636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200</a:t>
            </a:r>
          </a:p>
        </p:txBody>
      </p:sp>
      <p:sp>
        <p:nvSpPr>
          <p:cNvPr id="192" name="AutoShape 123">
            <a:hlinkClick r:id="rId3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35780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300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29" action="ppaction://hlinksldjump"/>
            </a:endParaRPr>
          </a:p>
        </p:txBody>
      </p:sp>
      <p:sp>
        <p:nvSpPr>
          <p:cNvPr id="193" name="AutoShape 124">
            <a:hlinkClick r:id="rId3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44924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400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30" action="ppaction://hlinksldjump"/>
            </a:endParaRPr>
          </a:p>
        </p:txBody>
      </p:sp>
      <p:sp>
        <p:nvSpPr>
          <p:cNvPr id="194" name="AutoShape 125">
            <a:hlinkClick r:id="rId3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54068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chemeClr val="bg1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500</a:t>
            </a:r>
          </a:p>
        </p:txBody>
      </p:sp>
      <p:sp>
        <p:nvSpPr>
          <p:cNvPr id="185" name="AutoShape 116">
            <a:hlinkClick r:id="rId3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17492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100</a:t>
            </a:r>
          </a:p>
        </p:txBody>
      </p:sp>
      <p:sp>
        <p:nvSpPr>
          <p:cNvPr id="186" name="AutoShape 117">
            <a:hlinkClick r:id="rId4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26636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200</a:t>
            </a:r>
          </a:p>
        </p:txBody>
      </p:sp>
      <p:sp>
        <p:nvSpPr>
          <p:cNvPr id="187" name="AutoShape 118">
            <a:hlinkClick r:id="rId4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35780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300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29" action="ppaction://hlinksldjump"/>
            </a:endParaRPr>
          </a:p>
        </p:txBody>
      </p:sp>
      <p:sp>
        <p:nvSpPr>
          <p:cNvPr id="188" name="AutoShape 119">
            <a:hlinkClick r:id="rId4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44924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400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30" action="ppaction://hlinksldjump"/>
            </a:endParaRPr>
          </a:p>
        </p:txBody>
      </p:sp>
      <p:sp>
        <p:nvSpPr>
          <p:cNvPr id="189" name="AutoShape 120">
            <a:hlinkClick r:id="rId4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54068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chemeClr val="bg1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500</a:t>
            </a:r>
          </a:p>
        </p:txBody>
      </p:sp>
      <p:sp>
        <p:nvSpPr>
          <p:cNvPr id="180" name="AutoShape 111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17492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100</a:t>
            </a:r>
          </a:p>
        </p:txBody>
      </p:sp>
      <p:sp>
        <p:nvSpPr>
          <p:cNvPr id="181" name="AutoShape 112">
            <a:hlinkClick r:id="rId4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26636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200</a:t>
            </a:r>
          </a:p>
        </p:txBody>
      </p:sp>
      <p:sp>
        <p:nvSpPr>
          <p:cNvPr id="182" name="AutoShape 113">
            <a:hlinkClick r:id="rId4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35780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300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29" action="ppaction://hlinksldjump"/>
            </a:endParaRPr>
          </a:p>
        </p:txBody>
      </p:sp>
      <p:sp>
        <p:nvSpPr>
          <p:cNvPr id="183" name="AutoShape 114">
            <a:hlinkClick r:id="rId4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44924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400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30" action="ppaction://hlinksldjump"/>
            </a:endParaRPr>
          </a:p>
        </p:txBody>
      </p:sp>
      <p:sp>
        <p:nvSpPr>
          <p:cNvPr id="184" name="AutoShape 115">
            <a:hlinkClick r:id="rId4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54068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chemeClr val="bg1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500</a:t>
            </a:r>
          </a:p>
        </p:txBody>
      </p:sp>
      <p:sp>
        <p:nvSpPr>
          <p:cNvPr id="175" name="AutoShape 106">
            <a:hlinkClick r:id="rId1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17492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100</a:t>
            </a:r>
          </a:p>
        </p:txBody>
      </p:sp>
      <p:sp>
        <p:nvSpPr>
          <p:cNvPr id="176" name="AutoShape 107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26636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200</a:t>
            </a:r>
          </a:p>
        </p:txBody>
      </p:sp>
      <p:sp>
        <p:nvSpPr>
          <p:cNvPr id="177" name="AutoShape 108">
            <a:hlinkClick r:id="rId1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35780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300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29" action="ppaction://hlinksldjump"/>
            </a:endParaRPr>
          </a:p>
        </p:txBody>
      </p:sp>
      <p:sp>
        <p:nvSpPr>
          <p:cNvPr id="178" name="AutoShape 109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44924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400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30" action="ppaction://hlinksldjump"/>
            </a:endParaRPr>
          </a:p>
        </p:txBody>
      </p:sp>
      <p:sp>
        <p:nvSpPr>
          <p:cNvPr id="179" name="AutoShape 110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54068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chemeClr val="bg1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500</a:t>
            </a:r>
          </a:p>
        </p:txBody>
      </p:sp>
      <p:sp>
        <p:nvSpPr>
          <p:cNvPr id="170" name="AutoShape 101">
            <a:hlinkClick r:id="rId2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17492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100</a:t>
            </a:r>
          </a:p>
        </p:txBody>
      </p:sp>
      <p:sp>
        <p:nvSpPr>
          <p:cNvPr id="171" name="AutoShape 102">
            <a:hlinkClick r:id="rId1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26636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200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24" action="ppaction://hlinksldjump"/>
            </a:endParaRPr>
          </a:p>
        </p:txBody>
      </p:sp>
      <p:sp>
        <p:nvSpPr>
          <p:cNvPr id="172" name="AutoShape 103">
            <a:hlinkClick r:id="rId2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35780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300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29" action="ppaction://hlinksldjump"/>
            </a:endParaRPr>
          </a:p>
        </p:txBody>
      </p:sp>
      <p:sp>
        <p:nvSpPr>
          <p:cNvPr id="173" name="AutoShape 104">
            <a:hlinkClick r:id="rId1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44924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400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30" action="ppaction://hlinksldjump"/>
            </a:endParaRPr>
          </a:p>
        </p:txBody>
      </p:sp>
      <p:sp>
        <p:nvSpPr>
          <p:cNvPr id="174" name="AutoShape 105">
            <a:hlinkClick r:id="rId1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54068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chemeClr val="bg1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500</a:t>
            </a:r>
          </a:p>
        </p:txBody>
      </p:sp>
      <p:sp>
        <p:nvSpPr>
          <p:cNvPr id="195" name="AutoShape 40">
            <a:hlinkClick r:id="rId2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4331" y="17492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chemeClr val="bg1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100</a:t>
            </a:r>
          </a:p>
        </p:txBody>
      </p:sp>
      <p:sp>
        <p:nvSpPr>
          <p:cNvPr id="196" name="AutoShape 89">
            <a:hlinkClick r:id="rId2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4331" y="26636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chemeClr val="bg1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200</a:t>
            </a:r>
          </a:p>
        </p:txBody>
      </p:sp>
      <p:sp>
        <p:nvSpPr>
          <p:cNvPr id="197" name="AutoShape 90">
            <a:hlinkClick r:id="rId3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4331" y="35780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chemeClr val="bg1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300</a:t>
            </a:r>
            <a:endParaRPr lang="en-US" sz="4800" spc="200" dirty="0">
              <a:ln w="12700" cap="sq" cmpd="thickThin">
                <a:solidFill>
                  <a:schemeClr val="bg1"/>
                </a:solidFill>
                <a:prstDash val="solid"/>
                <a:beve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29" action="ppaction://hlinksldjump"/>
            </a:endParaRPr>
          </a:p>
        </p:txBody>
      </p:sp>
      <p:sp>
        <p:nvSpPr>
          <p:cNvPr id="198" name="AutoShape 91">
            <a:hlinkClick r:id="rId2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4331" y="44924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chemeClr val="bg1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400</a:t>
            </a:r>
            <a:endParaRPr lang="en-US" sz="4800" spc="200" dirty="0">
              <a:ln w="12700" cap="sq" cmpd="thickThin">
                <a:solidFill>
                  <a:schemeClr val="bg1"/>
                </a:solidFill>
                <a:prstDash val="solid"/>
                <a:beve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30" action="ppaction://hlinksldjump"/>
            </a:endParaRPr>
          </a:p>
        </p:txBody>
      </p:sp>
      <p:sp>
        <p:nvSpPr>
          <p:cNvPr id="199" name="AutoShape 92">
            <a:hlinkClick r:id="rId2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4331" y="54068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500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5143" y="-76200"/>
            <a:ext cx="434285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rebuchet MS" pitchFamily="34" charset="0"/>
              </a:rPr>
              <a:t>Categories</a:t>
            </a:r>
          </a:p>
        </p:txBody>
      </p:sp>
    </p:spTree>
    <p:extLst>
      <p:ext uri="{BB962C8B-B14F-4D97-AF65-F5344CB8AC3E}">
        <p14:creationId xmlns:p14="http://schemas.microsoft.com/office/powerpoint/2010/main" val="3126155766"/>
      </p:ext>
    </p:extLst>
  </p:cSld>
  <p:clrMapOvr>
    <a:masterClrMapping/>
  </p:clrMapOvr>
  <p:transition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500"/>
                            </p:stCondLst>
                            <p:childTnLst>
                              <p:par>
                                <p:cTn id="8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6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7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8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9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1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"/>
                  </p:tgtEl>
                </p:cond>
              </p:nextCondLst>
            </p:seq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>
                      <p:stCondLst>
                        <p:cond delay="0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0"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1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2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3"/>
                  </p:tgtEl>
                </p:cond>
              </p:nextCondLst>
            </p:seq>
            <p:seq concurrent="1" nextAc="seek">
              <p:cTn id="196" restart="whenNotActive" fill="hold" evtFilter="cancelBubble" nodeType="interactiveSeq">
                <p:stCondLst>
                  <p:cond evt="onClick" delay="0">
                    <p:tgtEl>
                      <p:spTgt spid="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7" fill="hold">
                      <p:stCondLst>
                        <p:cond delay="0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"/>
                  </p:tgtEl>
                </p:cond>
              </p:nextCondLst>
            </p:seq>
            <p:seq concurrent="1" nextAc="seek">
              <p:cTn id="201" restart="whenNotActive" fill="hold" evtFilter="cancelBubble" nodeType="interactiveSeq">
                <p:stCondLst>
                  <p:cond evt="onClick" delay="0">
                    <p:tgtEl>
                      <p:spTgt spid="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2" fill="hold">
                      <p:stCondLst>
                        <p:cond delay="0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5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1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6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1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7"/>
                  </p:tgtEl>
                </p:cond>
              </p:nextCondLst>
            </p:seq>
            <p:seq concurrent="1" nextAc="seek">
              <p:cTn id="216" restart="whenNotActive" fill="hold" evtFilter="cancelBubble" nodeType="interactiveSeq">
                <p:stCondLst>
                  <p:cond evt="onClick" delay="0">
                    <p:tgtEl>
                      <p:spTgt spid="1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7" fill="hold">
                      <p:stCondLst>
                        <p:cond delay="0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8"/>
                  </p:tgtEl>
                </p:cond>
              </p:nextCondLst>
            </p:seq>
            <p:seq concurrent="1" nextAc="seek">
              <p:cTn id="221" restart="whenNotActive" fill="hold" evtFilter="cancelBubble" nodeType="interactiveSeq">
                <p:stCondLst>
                  <p:cond evt="onClick" delay="0">
                    <p:tgtEl>
                      <p:spTgt spid="1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2" fill="hold">
                      <p:stCondLst>
                        <p:cond delay="0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9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1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"/>
                  </p:tgtEl>
                </p:cond>
              </p:nextCondLst>
            </p:seq>
            <p:seq concurrent="1" nextAc="seek">
              <p:cTn id="231" restart="whenNotActive" fill="hold" evtFilter="cancelBubble" nodeType="interactiveSeq">
                <p:stCondLst>
                  <p:cond evt="onClick" delay="0">
                    <p:tgtEl>
                      <p:spTgt spid="1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2" fill="hold">
                      <p:stCondLst>
                        <p:cond delay="0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1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1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2"/>
                  </p:tgtEl>
                </p:cond>
              </p:nextCondLst>
            </p:seq>
            <p:seq concurrent="1" nextAc="seek">
              <p:cTn id="241" restart="whenNotActive" fill="hold" evtFilter="cancelBubble" nodeType="interactiveSeq">
                <p:stCondLst>
                  <p:cond evt="onClick" delay="0">
                    <p:tgtEl>
                      <p:spTgt spid="1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2" fill="hold">
                      <p:stCondLst>
                        <p:cond delay="0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3"/>
                  </p:tgtEl>
                </p:cond>
              </p:nextCondLst>
            </p:seq>
            <p:seq concurrent="1" nextAc="seek">
              <p:cTn id="246" restart="whenNotActive" fill="hold" evtFilter="cancelBubble" nodeType="interactiveSeq">
                <p:stCondLst>
                  <p:cond evt="onClick" delay="0">
                    <p:tgtEl>
                      <p:spTgt spid="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7" fill="hold">
                      <p:stCondLst>
                        <p:cond delay="0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"/>
                  </p:tgtEl>
                </p:cond>
              </p:nextCondLst>
            </p:seq>
            <p:seq concurrent="1" nextAc="seek">
              <p:cTn id="251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" fill="hold">
                      <p:stCondLst>
                        <p:cond delay="0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256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7" fill="hold">
                      <p:stCondLst>
                        <p:cond delay="0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261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2" fill="hold">
                      <p:stCondLst>
                        <p:cond delay="0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271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2" fill="hold">
                      <p:stCondLst>
                        <p:cond delay="0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276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7" fill="hold">
                      <p:stCondLst>
                        <p:cond delay="0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</p:childTnLst>
        </p:cTn>
      </p:par>
    </p:tnLst>
    <p:bldLst>
      <p:bldP spid="138" grpId="0" animBg="1"/>
      <p:bldP spid="138" grpId="1" animBg="1"/>
      <p:bldP spid="138" grpId="2" animBg="1"/>
      <p:bldP spid="135" grpId="0" animBg="1"/>
      <p:bldP spid="135" grpId="1" animBg="1"/>
      <p:bldP spid="135" grpId="2" animBg="1"/>
      <p:bldP spid="132" grpId="0" animBg="1"/>
      <p:bldP spid="132" grpId="1" animBg="1"/>
      <p:bldP spid="132" grpId="2" animBg="1"/>
      <p:bldP spid="129" grpId="0" animBg="1"/>
      <p:bldP spid="129" grpId="1" animBg="1"/>
      <p:bldP spid="129" grpId="2" animBg="1"/>
      <p:bldP spid="126" grpId="0" animBg="1"/>
      <p:bldP spid="126" grpId="1" animBg="1"/>
      <p:bldP spid="126" grpId="2" animBg="1"/>
      <p:bldP spid="125" grpId="0" animBg="1"/>
      <p:bldP spid="125" grpId="1" animBg="1"/>
      <p:bldP spid="125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2743200" y="336551"/>
            <a:ext cx="6172200" cy="2863849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28" name="Rectangle 4"/>
          <p:cNvSpPr txBox="1">
            <a:spLocks noChangeArrowheads="1"/>
          </p:cNvSpPr>
          <p:nvPr/>
        </p:nvSpPr>
        <p:spPr>
          <a:xfrm>
            <a:off x="2819400" y="488950"/>
            <a:ext cx="6096000" cy="2940050"/>
          </a:xfrm>
          <a:prstGeom prst="rect">
            <a:avLst/>
          </a:prstGeom>
          <a:ln w="19050">
            <a:noFill/>
            <a:prstDash val="solid"/>
          </a:ln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000" b="1" dirty="0">
                <a:solidFill>
                  <a:schemeClr val="tx1"/>
                </a:solidFill>
                <a:latin typeface="Cambria" pitchFamily="18" charset="0"/>
              </a:rPr>
              <a:t>One friend is sad because </a:t>
            </a:r>
          </a:p>
          <a:p>
            <a:pPr algn="ctr">
              <a:defRPr/>
            </a:pPr>
            <a:r>
              <a:rPr lang="en-US" sz="3000" b="1" dirty="0">
                <a:solidFill>
                  <a:schemeClr val="tx1"/>
                </a:solidFill>
                <a:latin typeface="Cambria" pitchFamily="18" charset="0"/>
              </a:rPr>
              <a:t>their team lost a game.  </a:t>
            </a:r>
          </a:p>
          <a:p>
            <a:pPr algn="ctr">
              <a:defRPr/>
            </a:pPr>
            <a:r>
              <a:rPr lang="en-US" sz="3000" b="1" dirty="0">
                <a:solidFill>
                  <a:schemeClr val="tx1"/>
                </a:solidFill>
                <a:latin typeface="Cambria" pitchFamily="18" charset="0"/>
              </a:rPr>
              <a:t>The other friend tries to cheer </a:t>
            </a:r>
          </a:p>
          <a:p>
            <a:pPr algn="ctr">
              <a:defRPr/>
            </a:pPr>
            <a:r>
              <a:rPr lang="en-US" sz="3000" b="1" dirty="0">
                <a:solidFill>
                  <a:schemeClr val="tx1"/>
                </a:solidFill>
                <a:latin typeface="Cambria" pitchFamily="18" charset="0"/>
              </a:rPr>
              <a:t>his/her friend up by offering to go </a:t>
            </a:r>
          </a:p>
          <a:p>
            <a:pPr algn="ctr">
              <a:defRPr/>
            </a:pPr>
            <a:r>
              <a:rPr lang="en-US" sz="3000" b="1" dirty="0">
                <a:solidFill>
                  <a:schemeClr val="tx1"/>
                </a:solidFill>
                <a:latin typeface="Cambria" pitchFamily="18" charset="0"/>
              </a:rPr>
              <a:t>out for ice cream.</a:t>
            </a:r>
          </a:p>
        </p:txBody>
      </p:sp>
      <p:pic>
        <p:nvPicPr>
          <p:cNvPr id="97" name="Picture 9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26" name="Action Button: Forward or Next 25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grpSp>
        <p:nvGrpSpPr>
          <p:cNvPr id="30" name="Group 29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3" name="Group 32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5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7" name="Snip Same Side Corner Rectangle 36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Snip Same Side Corner Rectangle 39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Snip Same Side Corner Rectangle 40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Snip Same Side Corner Rectangle 41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2759850" y="1354836"/>
            <a:ext cx="6175502" cy="702564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000" b="1" dirty="0">
                <a:solidFill>
                  <a:schemeClr val="tx1"/>
                </a:solidFill>
                <a:latin typeface="Cambria" pitchFamily="18" charset="0"/>
              </a:rPr>
              <a:t>  A healthy friendship.</a:t>
            </a: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51" name="Action Button: Forward or Next 50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5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54" name="Snip Same Side Corner Rectangle 5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Snip Same Side Corner Rectangle 5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Snip Same Side Corner Rectangle 5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32" name="TextBox 31"/>
          <p:cNvSpPr txBox="1"/>
          <p:nvPr/>
        </p:nvSpPr>
        <p:spPr>
          <a:xfrm>
            <a:off x="7010400" y="2822359"/>
            <a:ext cx="186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Friendship: 100</a:t>
            </a:r>
          </a:p>
        </p:txBody>
      </p:sp>
    </p:spTree>
    <p:extLst>
      <p:ext uri="{BB962C8B-B14F-4D97-AF65-F5344CB8AC3E}">
        <p14:creationId xmlns:p14="http://schemas.microsoft.com/office/powerpoint/2010/main" val="10559177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374732" y="338328"/>
            <a:ext cx="6099048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76200" y="1143000"/>
            <a:ext cx="6839974" cy="16002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One friend is controlling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and yells at his friend.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28" name="Action Button: Forward or Next 2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E1E2D"/>
              </a:solidFill>
            </a:endParaRPr>
          </a:p>
        </p:txBody>
      </p:sp>
      <p:sp>
        <p:nvSpPr>
          <p:cNvPr id="2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" name="Group 2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15364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" name="Group 1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52" name="TextBox 51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39937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3600000" sx="102000" sy="102000" algn="tl" rotWithShape="0">
                    <a:prstClr val="black"/>
                  </a:outerShdw>
                </a:effectLst>
                <a:latin typeface="Enchanted" pitchFamily="18" charset="0"/>
              </a:rPr>
              <a:t> 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-653796" y="1295400"/>
            <a:ext cx="8229600" cy="6858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An unhealthy</a:t>
            </a:r>
            <a:r>
              <a:rPr lang="en-US" sz="3000" dirty="0">
                <a:latin typeface="Cambria" pitchFamily="18" charset="0"/>
              </a:rPr>
              <a:t> </a:t>
            </a:r>
            <a:r>
              <a:rPr lang="en-US" sz="3000" b="1" dirty="0">
                <a:latin typeface="Cambria" pitchFamily="18" charset="0"/>
              </a:rPr>
              <a:t>friendship. </a:t>
            </a:r>
          </a:p>
        </p:txBody>
      </p:sp>
      <p:pic>
        <p:nvPicPr>
          <p:cNvPr id="6" name="Picture 5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9" name="Action Button: Forward or Next 88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29" name="Group 28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1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Group 31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6" name="Picture 35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7" name="Snip Same Side Corner Rectangle 36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Snip Same Side Corner Rectangle 37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TextBox 42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3" name="TextBox 32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360118" y="2794167"/>
            <a:ext cx="186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Friendship: 200</a:t>
            </a:r>
          </a:p>
        </p:txBody>
      </p:sp>
    </p:spTree>
    <p:extLst>
      <p:ext uri="{BB962C8B-B14F-4D97-AF65-F5344CB8AC3E}">
        <p14:creationId xmlns:p14="http://schemas.microsoft.com/office/powerpoint/2010/main" val="14685636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1600200" y="1143000"/>
            <a:ext cx="8458200" cy="16002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Name 2 reasons why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we want friends.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5" name="Action Button: Forward or Next 64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30908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65" grpId="0" animBg="1"/>
      <p:bldP spid="6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981200" y="994372"/>
            <a:ext cx="7620000" cy="1295400"/>
          </a:xfrm>
          <a:prstGeom prst="rect">
            <a:avLst/>
          </a:prstGeom>
          <a:ln w="19050">
            <a:noFill/>
          </a:ln>
        </p:spPr>
        <p:txBody>
          <a:bodyPr lIns="0" rIns="0">
            <a:normAutofit/>
          </a:bodyPr>
          <a:lstStyle>
            <a:lvl1pPr marL="3429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  <a:defRPr/>
            </a:pPr>
            <a:endParaRPr lang="en-US" sz="3000" b="1" dirty="0">
              <a:latin typeface="Cambria" pitchFamily="18" charset="0"/>
            </a:endParaRPr>
          </a:p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en-US" sz="3000" b="1" dirty="0">
                <a:latin typeface="Cambria" pitchFamily="18" charset="0"/>
              </a:rPr>
              <a:t>_________ and _________</a:t>
            </a: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6" name="Action Button: Forward or Next 65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7010400" y="2822359"/>
            <a:ext cx="186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Friendship: 300</a:t>
            </a:r>
          </a:p>
        </p:txBody>
      </p:sp>
    </p:spTree>
    <p:extLst>
      <p:ext uri="{BB962C8B-B14F-4D97-AF65-F5344CB8AC3E}">
        <p14:creationId xmlns:p14="http://schemas.microsoft.com/office/powerpoint/2010/main" val="9944042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-768096" y="914400"/>
            <a:ext cx="8458200" cy="13716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>
                <a:latin typeface="Cambria" pitchFamily="18" charset="0"/>
              </a:rPr>
              <a:t>Name 3 problems </a:t>
            </a:r>
          </a:p>
          <a:p>
            <a:pPr>
              <a:defRPr/>
            </a:pPr>
            <a:r>
              <a:rPr lang="en-US" sz="3000" dirty="0">
                <a:latin typeface="Cambria" pitchFamily="18" charset="0"/>
              </a:rPr>
              <a:t>that can make </a:t>
            </a:r>
          </a:p>
          <a:p>
            <a:pPr>
              <a:defRPr/>
            </a:pPr>
            <a:r>
              <a:rPr lang="en-US" sz="3000" dirty="0">
                <a:latin typeface="Cambria" pitchFamily="18" charset="0"/>
              </a:rPr>
              <a:t>friendship hard.</a:t>
            </a:r>
            <a:endParaRPr lang="en-US" sz="3000" b="1" dirty="0">
              <a:latin typeface="Cambria" pitchFamily="18" charset="0"/>
            </a:endParaRPr>
          </a:p>
        </p:txBody>
      </p:sp>
      <p:pic>
        <p:nvPicPr>
          <p:cNvPr id="66" name="Picture 65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6" name="Action Button: Forward or Next 35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40" name="Picture 39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Snip Same Side Corner Rectangle 45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77000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6" grpId="0" animBg="1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-838200" y="1371600"/>
            <a:ext cx="8153400" cy="990600"/>
          </a:xfrm>
          <a:prstGeom prst="rect">
            <a:avLst/>
          </a:prstGeom>
          <a:ln w="19050">
            <a:noFill/>
          </a:ln>
        </p:spPr>
        <p:txBody>
          <a:bodyPr lIns="0" rIns="0">
            <a:noAutofit/>
          </a:bodyPr>
          <a:lstStyle>
            <a:lvl1pPr marL="3429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en-US" sz="3000" dirty="0">
                <a:latin typeface="Cambria" pitchFamily="18" charset="0"/>
              </a:rPr>
              <a:t> ________, ________and _________</a:t>
            </a:r>
            <a:endParaRPr lang="en-US" sz="3000" b="1" dirty="0">
              <a:latin typeface="Cambria" pitchFamily="18" charset="0"/>
            </a:endParaRPr>
          </a:p>
        </p:txBody>
      </p:sp>
      <p:pic>
        <p:nvPicPr>
          <p:cNvPr id="30" name="Picture 29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108" name="Action Button: Forward or Next 107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9" name="TextBox 48"/>
          <p:cNvSpPr txBox="1"/>
          <p:nvPr/>
        </p:nvSpPr>
        <p:spPr>
          <a:xfrm>
            <a:off x="360118" y="2794167"/>
            <a:ext cx="186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Friendship: 400</a:t>
            </a:r>
          </a:p>
        </p:txBody>
      </p:sp>
    </p:spTree>
    <p:extLst>
      <p:ext uri="{BB962C8B-B14F-4D97-AF65-F5344CB8AC3E}">
        <p14:creationId xmlns:p14="http://schemas.microsoft.com/office/powerpoint/2010/main" val="35429060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1752600" y="1143000"/>
            <a:ext cx="8458200" cy="13716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>
                <a:latin typeface="Cambria" pitchFamily="18" charset="0"/>
              </a:rPr>
              <a:t>Name 5 of 10 qualities </a:t>
            </a:r>
          </a:p>
          <a:p>
            <a:pPr>
              <a:defRPr/>
            </a:pPr>
            <a:r>
              <a:rPr lang="en-US" sz="3000" dirty="0">
                <a:latin typeface="Cambria" pitchFamily="18" charset="0"/>
              </a:rPr>
              <a:t>of a good friend.</a:t>
            </a:r>
          </a:p>
        </p:txBody>
      </p:sp>
      <p:pic>
        <p:nvPicPr>
          <p:cNvPr id="66" name="Picture 65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54680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683651" y="457200"/>
            <a:ext cx="6079349" cy="2286000"/>
          </a:xfrm>
          <a:prstGeom prst="rect">
            <a:avLst/>
          </a:prstGeom>
          <a:ln w="19050">
            <a:noFill/>
          </a:ln>
        </p:spPr>
        <p:txBody>
          <a:bodyPr lIns="0" rIns="0" numCol="2" anchor="ctr">
            <a:noAutofit/>
          </a:bodyPr>
          <a:lstStyle>
            <a:lvl1pPr marL="3429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buFontTx/>
              <a:buNone/>
              <a:defRPr/>
            </a:pPr>
            <a:endParaRPr lang="en-US" sz="2200" dirty="0">
              <a:latin typeface="Cambria" pitchFamily="18" charset="0"/>
            </a:endParaRP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1. Respectful</a:t>
            </a: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2. Fun</a:t>
            </a: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3. Kind</a:t>
            </a: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4. Loyal</a:t>
            </a: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5. Helpful</a:t>
            </a:r>
          </a:p>
          <a:p>
            <a:pPr marL="68580" indent="0" algn="ctr">
              <a:lnSpc>
                <a:spcPct val="80000"/>
              </a:lnSpc>
              <a:buNone/>
              <a:defRPr/>
            </a:pPr>
            <a:endParaRPr lang="en-US" sz="2200" dirty="0">
              <a:latin typeface="Cambria" pitchFamily="18" charset="0"/>
            </a:endParaRPr>
          </a:p>
          <a:p>
            <a:pPr marL="68580" indent="0" algn="ctr">
              <a:lnSpc>
                <a:spcPct val="80000"/>
              </a:lnSpc>
              <a:buNone/>
              <a:defRPr/>
            </a:pPr>
            <a:endParaRPr lang="en-US" sz="2200" dirty="0">
              <a:latin typeface="Cambria" pitchFamily="18" charset="0"/>
            </a:endParaRP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6. Trustworthy</a:t>
            </a: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7. Honest</a:t>
            </a: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8. Responsible</a:t>
            </a: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9. Good listener</a:t>
            </a: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10. Good role-model</a:t>
            </a:r>
          </a:p>
        </p:txBody>
      </p:sp>
      <p:pic>
        <p:nvPicPr>
          <p:cNvPr id="29" name="Picture 2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72" name="Action Button: Forward or Next 71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7010400" y="2822359"/>
            <a:ext cx="186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Friendship: 500</a:t>
            </a:r>
          </a:p>
        </p:txBody>
      </p:sp>
    </p:spTree>
    <p:extLst>
      <p:ext uri="{BB962C8B-B14F-4D97-AF65-F5344CB8AC3E}">
        <p14:creationId xmlns:p14="http://schemas.microsoft.com/office/powerpoint/2010/main" val="5950364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6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-838200" y="1143000"/>
            <a:ext cx="8458200" cy="13716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>
                <a:latin typeface="Cambria" pitchFamily="18" charset="0"/>
              </a:rPr>
              <a:t>______ means to choose </a:t>
            </a:r>
            <a:br>
              <a:rPr lang="en-US" sz="3000" dirty="0">
                <a:latin typeface="Cambria" pitchFamily="18" charset="0"/>
              </a:rPr>
            </a:br>
            <a:r>
              <a:rPr lang="en-US" sz="3000" dirty="0">
                <a:latin typeface="Cambria" pitchFamily="18" charset="0"/>
              </a:rPr>
              <a:t>not to do something.</a:t>
            </a:r>
          </a:p>
        </p:txBody>
      </p:sp>
      <p:pic>
        <p:nvPicPr>
          <p:cNvPr id="38" name="Picture 37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9" name="Action Button: Forward or Next 38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42" name="Picture 41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Snip Same Side Corner Rectangle 45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" name="Snip Same Side Corner Rectangle 46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Snip Same Side Corner Rectangle 47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71747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9" grpId="0" animBg="1"/>
      <p:bldP spid="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28600" y="1219200"/>
            <a:ext cx="6324600" cy="838200"/>
          </a:xfrm>
          <a:prstGeom prst="rect">
            <a:avLst/>
          </a:prstGeom>
          <a:ln w="19050">
            <a:noFill/>
          </a:ln>
        </p:spPr>
        <p:txBody>
          <a:bodyPr lIns="0" rIns="0">
            <a:noAutofit/>
          </a:bodyPr>
          <a:lstStyle>
            <a:lvl1pPr marL="3429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en-US" sz="3000" u="sng" dirty="0">
                <a:latin typeface="Cambria" pitchFamily="18" charset="0"/>
              </a:rPr>
              <a:t>Abstain</a:t>
            </a:r>
            <a:r>
              <a:rPr lang="en-US" sz="3000" dirty="0">
                <a:latin typeface="Cambria" pitchFamily="18" charset="0"/>
              </a:rPr>
              <a:t> means to choose </a:t>
            </a:r>
          </a:p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en-US" sz="3000" dirty="0">
                <a:latin typeface="Cambria" pitchFamily="18" charset="0"/>
              </a:rPr>
              <a:t>not to do something.</a:t>
            </a:r>
          </a:p>
        </p:txBody>
      </p:sp>
      <p:pic>
        <p:nvPicPr>
          <p:cNvPr id="8" name="Picture 7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7" name="Action Button: Forward or Next 86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3" name="Group 32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7" name="Picture 36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8" name="Snip Same Side Corner Rectangle 37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4" name="TextBox 33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7" name="TextBox 46"/>
          <p:cNvSpPr txBox="1"/>
          <p:nvPr/>
        </p:nvSpPr>
        <p:spPr>
          <a:xfrm>
            <a:off x="358469" y="2794167"/>
            <a:ext cx="2460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Decision Making: 100</a:t>
            </a:r>
          </a:p>
        </p:txBody>
      </p:sp>
    </p:spTree>
    <p:extLst>
      <p:ext uri="{BB962C8B-B14F-4D97-AF65-F5344CB8AC3E}">
        <p14:creationId xmlns:p14="http://schemas.microsoft.com/office/powerpoint/2010/main" val="16258968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1676400" y="929678"/>
            <a:ext cx="8458200" cy="1661122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>
                <a:latin typeface="Cambria" pitchFamily="18" charset="0"/>
              </a:rPr>
              <a:t>The choices you </a:t>
            </a:r>
          </a:p>
          <a:p>
            <a:pPr>
              <a:defRPr/>
            </a:pPr>
            <a:r>
              <a:rPr lang="en-US" sz="3000" dirty="0">
                <a:latin typeface="Cambria" pitchFamily="18" charset="0"/>
              </a:rPr>
              <a:t>make _______will affect</a:t>
            </a:r>
          </a:p>
          <a:p>
            <a:pPr>
              <a:defRPr/>
            </a:pPr>
            <a:r>
              <a:rPr lang="en-US" sz="3000" dirty="0">
                <a:latin typeface="Cambria" pitchFamily="18" charset="0"/>
              </a:rPr>
              <a:t> you__________!</a:t>
            </a:r>
          </a:p>
        </p:txBody>
      </p:sp>
      <p:pic>
        <p:nvPicPr>
          <p:cNvPr id="68" name="Picture 67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45" name="Action Button: Forward or Next 44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Snip Same Side Corner Rectangle 39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07129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45" grpId="0" animBg="1"/>
      <p:bldP spid="4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8" name="Picture 27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1676400" y="929678"/>
            <a:ext cx="8458200" cy="1661122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>
                <a:latin typeface="Cambria" pitchFamily="18" charset="0"/>
              </a:rPr>
              <a:t>The choices you </a:t>
            </a:r>
          </a:p>
          <a:p>
            <a:pPr>
              <a:defRPr/>
            </a:pPr>
            <a:r>
              <a:rPr lang="en-US" sz="3000" dirty="0">
                <a:latin typeface="Cambria" pitchFamily="18" charset="0"/>
              </a:rPr>
              <a:t>make </a:t>
            </a:r>
            <a:r>
              <a:rPr lang="en-US" sz="3000" u="sng" dirty="0">
                <a:latin typeface="Cambria" pitchFamily="18" charset="0"/>
              </a:rPr>
              <a:t>now</a:t>
            </a:r>
            <a:r>
              <a:rPr lang="en-US" sz="3000" dirty="0">
                <a:latin typeface="Cambria" pitchFamily="18" charset="0"/>
              </a:rPr>
              <a:t> will affect</a:t>
            </a:r>
          </a:p>
          <a:p>
            <a:pPr>
              <a:defRPr/>
            </a:pPr>
            <a:r>
              <a:rPr lang="en-US" sz="3000" dirty="0">
                <a:latin typeface="Cambria" pitchFamily="18" charset="0"/>
              </a:rPr>
              <a:t> you </a:t>
            </a:r>
            <a:r>
              <a:rPr lang="en-US" sz="3000" u="sng" dirty="0">
                <a:latin typeface="Cambria" pitchFamily="18" charset="0"/>
              </a:rPr>
              <a:t>later</a:t>
            </a:r>
            <a:r>
              <a:rPr lang="en-US" sz="3000" dirty="0">
                <a:latin typeface="Cambria" pitchFamily="18" charset="0"/>
              </a:rPr>
              <a:t>!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5" name="Snip Same Side Corner Rectangle 34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Snip Same Side Corner Rectangle 39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7" name="TextBox 46"/>
          <p:cNvSpPr txBox="1"/>
          <p:nvPr/>
        </p:nvSpPr>
        <p:spPr>
          <a:xfrm>
            <a:off x="6400800" y="2794167"/>
            <a:ext cx="2460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Decision Making: 200</a:t>
            </a:r>
          </a:p>
        </p:txBody>
      </p:sp>
    </p:spTree>
    <p:extLst>
      <p:ext uri="{BB962C8B-B14F-4D97-AF65-F5344CB8AC3E}">
        <p14:creationId xmlns:p14="http://schemas.microsoft.com/office/powerpoint/2010/main" val="8474796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-762000" y="1371600"/>
            <a:ext cx="8458200" cy="9144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>
                <a:latin typeface="Cambria" pitchFamily="18" charset="0"/>
              </a:rPr>
              <a:t>Stop, Think and Decide</a:t>
            </a:r>
          </a:p>
        </p:txBody>
      </p:sp>
      <p:pic>
        <p:nvPicPr>
          <p:cNvPr id="37" name="Picture 3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8" name="Action Button: Forward or Next 3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42" name="Picture 41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Snip Same Side Corner Rectangle 45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" name="Snip Same Side Corner Rectangle 46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Snip Same Side Corner Rectangle 47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47868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8" grpId="0" animBg="1"/>
      <p:bldP spid="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-609600" y="1219200"/>
            <a:ext cx="8153400" cy="1066800"/>
          </a:xfrm>
          <a:prstGeom prst="rect">
            <a:avLst/>
          </a:prstGeom>
          <a:ln w="19050">
            <a:noFill/>
          </a:ln>
        </p:spPr>
        <p:txBody>
          <a:bodyPr lIns="0" rIns="0">
            <a:noAutofit/>
          </a:bodyPr>
          <a:lstStyle>
            <a:lvl1pPr marL="3429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en-US" sz="3000" dirty="0">
                <a:latin typeface="Cambria" pitchFamily="18" charset="0"/>
              </a:rPr>
              <a:t>The 3 step process for </a:t>
            </a:r>
          </a:p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en-US" sz="3000" dirty="0">
                <a:latin typeface="Cambria" pitchFamily="18" charset="0"/>
              </a:rPr>
              <a:t>making good decisions.</a:t>
            </a:r>
          </a:p>
        </p:txBody>
      </p:sp>
      <p:pic>
        <p:nvPicPr>
          <p:cNvPr id="28" name="Picture 27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8" name="Action Button: Forward or Next 87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358469" y="2794167"/>
            <a:ext cx="2460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Decision Making: 300</a:t>
            </a:r>
          </a:p>
        </p:txBody>
      </p:sp>
    </p:spTree>
    <p:extLst>
      <p:ext uri="{BB962C8B-B14F-4D97-AF65-F5344CB8AC3E}">
        <p14:creationId xmlns:p14="http://schemas.microsoft.com/office/powerpoint/2010/main" val="35520564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1981200" y="457200"/>
            <a:ext cx="7772400" cy="32766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>
                <a:latin typeface="Cambria" pitchFamily="18" charset="0"/>
              </a:rPr>
              <a:t>______means to choose to </a:t>
            </a:r>
          </a:p>
          <a:p>
            <a:pPr>
              <a:defRPr/>
            </a:pPr>
            <a:r>
              <a:rPr lang="en-US" sz="2800" b="1" dirty="0">
                <a:latin typeface="Cambria" pitchFamily="18" charset="0"/>
              </a:rPr>
              <a:t>wait and not be involved </a:t>
            </a:r>
            <a:br>
              <a:rPr lang="en-US" sz="2800" b="1" dirty="0">
                <a:latin typeface="Cambria" pitchFamily="18" charset="0"/>
              </a:rPr>
            </a:br>
            <a:r>
              <a:rPr lang="en-US" sz="2800" b="1" dirty="0">
                <a:latin typeface="Cambria" pitchFamily="18" charset="0"/>
              </a:rPr>
              <a:t>in any sexual activity </a:t>
            </a:r>
          </a:p>
          <a:p>
            <a:pPr>
              <a:defRPr/>
            </a:pPr>
            <a:r>
              <a:rPr lang="en-US" sz="2800" b="1" dirty="0">
                <a:latin typeface="Cambria" pitchFamily="18" charset="0"/>
              </a:rPr>
              <a:t>until you are in a faithful</a:t>
            </a:r>
          </a:p>
          <a:p>
            <a:pPr>
              <a:defRPr/>
            </a:pPr>
            <a:r>
              <a:rPr lang="en-US" sz="2800" b="1" dirty="0">
                <a:latin typeface="Cambria" pitchFamily="18" charset="0"/>
              </a:rPr>
              <a:t> lifelong relationship.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78983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8" grpId="0" animBg="1"/>
      <p:bldP spid="6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1981200" y="457200"/>
            <a:ext cx="7772400" cy="32766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u="sng" dirty="0">
                <a:latin typeface="Cambria" pitchFamily="18" charset="0"/>
              </a:rPr>
              <a:t>Abstinence</a:t>
            </a:r>
            <a:r>
              <a:rPr lang="en-US" sz="2800" b="1" dirty="0">
                <a:latin typeface="Cambria" pitchFamily="18" charset="0"/>
              </a:rPr>
              <a:t> means to choose to </a:t>
            </a:r>
          </a:p>
          <a:p>
            <a:pPr>
              <a:defRPr/>
            </a:pPr>
            <a:r>
              <a:rPr lang="en-US" sz="2800" b="1" dirty="0">
                <a:latin typeface="Cambria" pitchFamily="18" charset="0"/>
              </a:rPr>
              <a:t>wait and not be involved </a:t>
            </a:r>
            <a:br>
              <a:rPr lang="en-US" sz="2800" b="1" dirty="0">
                <a:latin typeface="Cambria" pitchFamily="18" charset="0"/>
              </a:rPr>
            </a:br>
            <a:r>
              <a:rPr lang="en-US" sz="2800" b="1" dirty="0">
                <a:latin typeface="Cambria" pitchFamily="18" charset="0"/>
              </a:rPr>
              <a:t>in any sexual activity </a:t>
            </a:r>
          </a:p>
          <a:p>
            <a:pPr>
              <a:defRPr/>
            </a:pPr>
            <a:r>
              <a:rPr lang="en-US" sz="2800" b="1" dirty="0">
                <a:latin typeface="Cambria" pitchFamily="18" charset="0"/>
              </a:rPr>
              <a:t>until you are in a faithful</a:t>
            </a:r>
          </a:p>
          <a:p>
            <a:pPr>
              <a:defRPr/>
            </a:pPr>
            <a:r>
              <a:rPr lang="en-US" sz="2800" b="1" dirty="0">
                <a:latin typeface="Cambria" pitchFamily="18" charset="0"/>
              </a:rPr>
              <a:t> lifelong relationship.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5" name="Snip Same Side Corner Rectangle 34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Snip Same Side Corner Rectangle 39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7" name="TextBox 46"/>
          <p:cNvSpPr txBox="1"/>
          <p:nvPr/>
        </p:nvSpPr>
        <p:spPr>
          <a:xfrm>
            <a:off x="6400800" y="2794167"/>
            <a:ext cx="2460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Decision Making: 400</a:t>
            </a:r>
          </a:p>
        </p:txBody>
      </p:sp>
    </p:spTree>
    <p:extLst>
      <p:ext uri="{BB962C8B-B14F-4D97-AF65-F5344CB8AC3E}">
        <p14:creationId xmlns:p14="http://schemas.microsoft.com/office/powerpoint/2010/main" val="6835776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-457200" y="569519"/>
            <a:ext cx="7924800" cy="2097481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Name 3 risks and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dangers of sexual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activity before a faithful,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lifelong relationship.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41" name="Picture 4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Snip Same Side Corner Rectangle 45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Snip Same Side Corner Rectangle 46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45188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10" name="Rectangle 8"/>
          <p:cNvSpPr txBox="1">
            <a:spLocks noChangeArrowheads="1"/>
          </p:cNvSpPr>
          <p:nvPr/>
        </p:nvSpPr>
        <p:spPr>
          <a:xfrm>
            <a:off x="-533400" y="1143000"/>
            <a:ext cx="8077200" cy="1066800"/>
          </a:xfrm>
          <a:prstGeom prst="rect">
            <a:avLst/>
          </a:prstGeom>
          <a:ln w="19050">
            <a:noFill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38200" indent="-838200">
              <a:defRPr/>
            </a:pPr>
            <a:r>
              <a:rPr lang="en-US" sz="3000" dirty="0">
                <a:latin typeface="Cambria" pitchFamily="18" charset="0"/>
              </a:rPr>
              <a:t>P</a:t>
            </a:r>
            <a:r>
              <a:rPr lang="en-US" sz="3000" b="1" dirty="0">
                <a:latin typeface="Cambria" pitchFamily="18" charset="0"/>
              </a:rPr>
              <a:t>regnancy/father</a:t>
            </a:r>
            <a:r>
              <a:rPr lang="en-US" sz="3000" dirty="0">
                <a:latin typeface="Cambria" pitchFamily="18" charset="0"/>
              </a:rPr>
              <a:t> </a:t>
            </a:r>
            <a:r>
              <a:rPr lang="en-US" sz="3000" b="1" dirty="0">
                <a:latin typeface="Cambria" pitchFamily="18" charset="0"/>
              </a:rPr>
              <a:t>a child, </a:t>
            </a:r>
          </a:p>
          <a:p>
            <a:pPr marL="838200" indent="-838200">
              <a:defRPr/>
            </a:pPr>
            <a:r>
              <a:rPr lang="en-US" sz="3000" b="1" dirty="0">
                <a:latin typeface="Cambria" pitchFamily="18" charset="0"/>
              </a:rPr>
              <a:t>STDs and emotional </a:t>
            </a:r>
            <a:r>
              <a:rPr lang="en-US" sz="3000" dirty="0">
                <a:latin typeface="Cambria" pitchFamily="18" charset="0"/>
              </a:rPr>
              <a:t>h</a:t>
            </a:r>
            <a:r>
              <a:rPr lang="en-US" sz="3000" b="1" dirty="0">
                <a:latin typeface="Cambria" pitchFamily="18" charset="0"/>
              </a:rPr>
              <a:t>eartache.</a:t>
            </a:r>
            <a:endParaRPr lang="en-US" sz="3000" dirty="0">
              <a:latin typeface="Cambria" pitchFamily="18" charset="0"/>
            </a:endParaRPr>
          </a:p>
        </p:txBody>
      </p:sp>
      <p:pic>
        <p:nvPicPr>
          <p:cNvPr id="29" name="Picture 2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8" name="Action Button: Forward or Next 87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358469" y="2794167"/>
            <a:ext cx="2460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Decision Making: 500</a:t>
            </a:r>
          </a:p>
        </p:txBody>
      </p:sp>
    </p:spTree>
    <p:extLst>
      <p:ext uri="{BB962C8B-B14F-4D97-AF65-F5344CB8AC3E}">
        <p14:creationId xmlns:p14="http://schemas.microsoft.com/office/powerpoint/2010/main" val="16256712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1981200" y="870076"/>
            <a:ext cx="7772400" cy="1644524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_______ is the process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of changing from a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 child to an adult.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43" name="Action Button: Forward or Next 42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Snip Same Side Corner Rectangle 39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63524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3" grpId="0" animBg="1"/>
      <p:bldP spid="4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6" name="Action Button: Forward or Next 65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1981200" y="870076"/>
            <a:ext cx="7772400" cy="1644524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u="sng" dirty="0">
                <a:latin typeface="Cambria" pitchFamily="18" charset="0"/>
              </a:rPr>
              <a:t>Puberty</a:t>
            </a:r>
            <a:r>
              <a:rPr lang="en-US" sz="3000" b="1" dirty="0">
                <a:latin typeface="Cambria" pitchFamily="18" charset="0"/>
              </a:rPr>
              <a:t> is the process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of changing from a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 child to an adult.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5" name="Snip Same Side Corner Rectangle 34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Snip Same Side Corner Rectangle 39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7" name="TextBox 46"/>
          <p:cNvSpPr txBox="1"/>
          <p:nvPr/>
        </p:nvSpPr>
        <p:spPr>
          <a:xfrm>
            <a:off x="6248400" y="2794167"/>
            <a:ext cx="262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Puberty/Anatomy: 100</a:t>
            </a:r>
          </a:p>
        </p:txBody>
      </p:sp>
    </p:spTree>
    <p:extLst>
      <p:ext uri="{BB962C8B-B14F-4D97-AF65-F5344CB8AC3E}">
        <p14:creationId xmlns:p14="http://schemas.microsoft.com/office/powerpoint/2010/main" val="19915202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460420" y="533400"/>
            <a:ext cx="5940380" cy="1752599"/>
          </a:xfrm>
          <a:prstGeom prst="rect">
            <a:avLst/>
          </a:prstGeom>
          <a:ln w="19050">
            <a:noFill/>
          </a:ln>
        </p:spPr>
        <p:txBody>
          <a:bodyPr lIns="0" rIns="0" anchor="b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 M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 M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 M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 MT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3000" b="1" cap="none" dirty="0">
                <a:latin typeface="Cambria" pitchFamily="18" charset="0"/>
              </a:rPr>
              <a:t>These produce sperm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3000" b="1" cap="none" dirty="0">
                <a:latin typeface="Cambria" pitchFamily="18" charset="0"/>
              </a:rPr>
              <a:t>and testosterone and are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3000" b="1" cap="none" dirty="0">
                <a:latin typeface="Cambria" pitchFamily="18" charset="0"/>
              </a:rPr>
              <a:t>located inside the scrotum.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41" name="Picture 4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Snip Same Side Corner Rectangle 45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Snip Same Side Corner Rectangle 46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40068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474398" y="1371600"/>
            <a:ext cx="5850202" cy="648589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>
                <a:latin typeface="Cambria" pitchFamily="18" charset="0"/>
              </a:rPr>
              <a:t>Testes</a:t>
            </a:r>
            <a:endParaRPr lang="en-US" sz="3000" b="1" dirty="0">
              <a:latin typeface="Cambria" pitchFamily="18" charset="0"/>
            </a:endParaRPr>
          </a:p>
        </p:txBody>
      </p:sp>
      <p:pic>
        <p:nvPicPr>
          <p:cNvPr id="28" name="Picture 27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8" name="Action Button: Forward or Next 87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349799" y="2794167"/>
            <a:ext cx="262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Puberty/Anatomy: 200</a:t>
            </a:r>
          </a:p>
        </p:txBody>
      </p:sp>
    </p:spTree>
    <p:extLst>
      <p:ext uri="{BB962C8B-B14F-4D97-AF65-F5344CB8AC3E}">
        <p14:creationId xmlns:p14="http://schemas.microsoft.com/office/powerpoint/2010/main" val="3353758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6"/>
          <p:cNvSpPr txBox="1">
            <a:spLocks noChangeArrowheads="1"/>
          </p:cNvSpPr>
          <p:nvPr/>
        </p:nvSpPr>
        <p:spPr>
          <a:xfrm>
            <a:off x="1981200" y="685800"/>
            <a:ext cx="7772400" cy="21336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These are located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in the female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reproductive system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and contains eggs.</a:t>
            </a:r>
          </a:p>
        </p:txBody>
      </p:sp>
      <p:pic>
        <p:nvPicPr>
          <p:cNvPr id="89" name="Picture 8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90" name="Action Button: Forward or Next 89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56500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90" grpId="0" animBg="1"/>
      <p:bldP spid="9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1905000" y="1431036"/>
            <a:ext cx="7772400" cy="626364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Ovaries</a:t>
            </a: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6" name="Action Button: Forward or Next 65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6248400" y="2794167"/>
            <a:ext cx="262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Puberty/Anatomy: 300</a:t>
            </a:r>
          </a:p>
        </p:txBody>
      </p:sp>
    </p:spTree>
    <p:extLst>
      <p:ext uri="{BB962C8B-B14F-4D97-AF65-F5344CB8AC3E}">
        <p14:creationId xmlns:p14="http://schemas.microsoft.com/office/powerpoint/2010/main" val="19499384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383280" y="645719"/>
            <a:ext cx="6246120" cy="2097481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This is a stretchy muscle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where the baby will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grow and stay for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about 9 months.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41" name="Picture 4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Snip Same Side Corner Rectangle 45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Snip Same Side Corner Rectangle 46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90855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533400" y="1371600"/>
            <a:ext cx="5760351" cy="550164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>
                <a:latin typeface="Cambria" pitchFamily="18" charset="0"/>
              </a:rPr>
              <a:t>U</a:t>
            </a:r>
            <a:r>
              <a:rPr lang="en-US" sz="3000" b="1" dirty="0">
                <a:latin typeface="Cambria" pitchFamily="18" charset="0"/>
              </a:rPr>
              <a:t>terus</a:t>
            </a:r>
          </a:p>
        </p:txBody>
      </p:sp>
      <p:pic>
        <p:nvPicPr>
          <p:cNvPr id="51" name="Picture 50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9" name="Action Button: Forward or Next 88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349799" y="2794167"/>
            <a:ext cx="262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Puberty/Anatomy: 400</a:t>
            </a:r>
          </a:p>
        </p:txBody>
      </p:sp>
    </p:spTree>
    <p:extLst>
      <p:ext uri="{BB962C8B-B14F-4D97-AF65-F5344CB8AC3E}">
        <p14:creationId xmlns:p14="http://schemas.microsoft.com/office/powerpoint/2010/main" val="20456314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2057400" y="914400"/>
            <a:ext cx="7772400" cy="163517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Name 4 of the changes 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that happen to both 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boys and girls.</a:t>
            </a:r>
          </a:p>
        </p:txBody>
      </p:sp>
      <p:pic>
        <p:nvPicPr>
          <p:cNvPr id="89" name="Picture 8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90" name="Action Button: Forward or Next 89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71399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90" grpId="0" animBg="1"/>
      <p:bldP spid="9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590800" y="338328"/>
            <a:ext cx="63246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667000" y="609600"/>
            <a:ext cx="6096000" cy="44935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1.Growth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2. Clumsiness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3. Oily skin/pimples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4. Aching muscles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5. Emotional changes</a:t>
            </a:r>
          </a:p>
          <a:p>
            <a:pPr algn="ctr" eaLnBrk="1" hangingPunct="1">
              <a:spcBef>
                <a:spcPts val="0"/>
              </a:spcBef>
              <a:defRPr/>
            </a:pPr>
            <a:endParaRPr lang="en-US" sz="2200" b="1" dirty="0">
              <a:latin typeface="Cambria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sz="2200" dirty="0">
              <a:latin typeface="Cambria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sz="2200" b="1" dirty="0">
              <a:latin typeface="Cambria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sz="2200" dirty="0">
              <a:latin typeface="Cambria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sz="2200" b="1" dirty="0">
              <a:latin typeface="Cambria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sz="2200" b="1" dirty="0">
              <a:latin typeface="Cambria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sz="2200" b="1" dirty="0">
              <a:latin typeface="Cambria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sz="2200" b="1" dirty="0">
              <a:latin typeface="Cambria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6. Hair growth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7. Ability to Reproduce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8. Breast growth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9. Voice changes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10. Body odor</a:t>
            </a:r>
          </a:p>
        </p:txBody>
      </p:sp>
      <p:sp>
        <p:nvSpPr>
          <p:cNvPr id="69" name="Action Button: Forward or Next 68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6248400" y="2794167"/>
            <a:ext cx="262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Puberty/Anatomy: 500</a:t>
            </a:r>
          </a:p>
        </p:txBody>
      </p:sp>
    </p:spTree>
    <p:extLst>
      <p:ext uri="{BB962C8B-B14F-4D97-AF65-F5344CB8AC3E}">
        <p14:creationId xmlns:p14="http://schemas.microsoft.com/office/powerpoint/2010/main" val="8804260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-457200" y="653841"/>
            <a:ext cx="7772400" cy="2013159"/>
          </a:xfrm>
          <a:prstGeom prst="rect">
            <a:avLst/>
          </a:prstGeom>
          <a:ln w="19050">
            <a:noFill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______ means unsuitable,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improper – anything that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makes the other person feel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uncomfortable or unwanted.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41" name="Picture 4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Snip Same Side Corner Rectangle 45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Snip Same Side Corner Rectangle 46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27862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8" name="Picture 27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8" name="Action Button: Forward or Next 87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4"/>
          <p:cNvSpPr txBox="1">
            <a:spLocks noChangeArrowheads="1"/>
          </p:cNvSpPr>
          <p:nvPr/>
        </p:nvSpPr>
        <p:spPr>
          <a:xfrm>
            <a:off x="-457200" y="653841"/>
            <a:ext cx="7772400" cy="2013159"/>
          </a:xfrm>
          <a:prstGeom prst="rect">
            <a:avLst/>
          </a:prstGeom>
          <a:ln w="19050">
            <a:noFill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u="sng" dirty="0">
                <a:latin typeface="Cambria" pitchFamily="18" charset="0"/>
              </a:rPr>
              <a:t>Inappropriate</a:t>
            </a:r>
            <a:r>
              <a:rPr lang="en-US" sz="3000" b="1" dirty="0">
                <a:latin typeface="Cambria" pitchFamily="18" charset="0"/>
              </a:rPr>
              <a:t> means unsuitable,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improper – anything that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makes the other person feel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uncomfortable or unwanted.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2" name="Group 31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4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5" name="Group 34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9" name="Picture 38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6" name="TextBox 35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9" name="TextBox 48"/>
          <p:cNvSpPr txBox="1"/>
          <p:nvPr/>
        </p:nvSpPr>
        <p:spPr>
          <a:xfrm>
            <a:off x="392555" y="2794167"/>
            <a:ext cx="2731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Healthy/Unhealthy: 100</a:t>
            </a:r>
          </a:p>
        </p:txBody>
      </p:sp>
    </p:spTree>
    <p:extLst>
      <p:ext uri="{BB962C8B-B14F-4D97-AF65-F5344CB8AC3E}">
        <p14:creationId xmlns:p14="http://schemas.microsoft.com/office/powerpoint/2010/main" val="27119540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2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6"/>
          <p:cNvSpPr txBox="1">
            <a:spLocks noChangeArrowheads="1"/>
          </p:cNvSpPr>
          <p:nvPr/>
        </p:nvSpPr>
        <p:spPr>
          <a:xfrm>
            <a:off x="1981200" y="686759"/>
            <a:ext cx="7772400" cy="2132641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______ is the ability to set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limits and keep to them. It’s 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letting others know you 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mean what you say.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90236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8" grpId="0" animBg="1"/>
      <p:bldP spid="6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50" name="Picture 49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7" name="Action Button: Forward or Next 66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6"/>
          <p:cNvSpPr txBox="1">
            <a:spLocks noChangeArrowheads="1"/>
          </p:cNvSpPr>
          <p:nvPr/>
        </p:nvSpPr>
        <p:spPr>
          <a:xfrm>
            <a:off x="1981200" y="609600"/>
            <a:ext cx="7772400" cy="2132641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u="sng" dirty="0">
                <a:latin typeface="Cambria" pitchFamily="18" charset="0"/>
              </a:rPr>
              <a:t>Assertiveness</a:t>
            </a:r>
            <a:r>
              <a:rPr lang="en-US" sz="3000" b="1" dirty="0">
                <a:latin typeface="Cambria" pitchFamily="18" charset="0"/>
              </a:rPr>
              <a:t> is the ability to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set limits and keep to them.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It’s letting others know you 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mean what you say.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51" name="Picture 50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52" name="Snip Same Side Corner Rectangle 51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Snip Same Side Corner Rectangle 52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34" name="TextBox 33"/>
          <p:cNvSpPr txBox="1"/>
          <p:nvPr/>
        </p:nvSpPr>
        <p:spPr>
          <a:xfrm>
            <a:off x="6172200" y="2794167"/>
            <a:ext cx="273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Healthy/Unhealthy: 200</a:t>
            </a:r>
          </a:p>
        </p:txBody>
      </p:sp>
    </p:spTree>
    <p:extLst>
      <p:ext uri="{BB962C8B-B14F-4D97-AF65-F5344CB8AC3E}">
        <p14:creationId xmlns:p14="http://schemas.microsoft.com/office/powerpoint/2010/main" val="13466399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2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-533400" y="838200"/>
            <a:ext cx="7924800" cy="18288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The most appropriate 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way to show affection 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without being physical.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41" name="Picture 4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Snip Same Side Corner Rectangle 45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Snip Same Side Corner Rectangle 46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99046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842902" y="1371600"/>
            <a:ext cx="5481698" cy="6096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>
                <a:latin typeface="Cambria" pitchFamily="18" charset="0"/>
              </a:rPr>
              <a:t>B</a:t>
            </a:r>
            <a:r>
              <a:rPr lang="en-US" sz="3000" b="1" dirty="0">
                <a:latin typeface="Cambria" pitchFamily="18" charset="0"/>
              </a:rPr>
              <a:t>eing a good friend.</a:t>
            </a:r>
          </a:p>
        </p:txBody>
      </p:sp>
      <p:pic>
        <p:nvPicPr>
          <p:cNvPr id="73" name="Picture 72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9" name="Action Button: Forward or Next 88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3" name="Group 32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7" name="Picture 36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8" name="Snip Same Side Corner Rectangle 37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4" name="TextBox 33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7" name="TextBox 46"/>
          <p:cNvSpPr txBox="1"/>
          <p:nvPr/>
        </p:nvSpPr>
        <p:spPr>
          <a:xfrm>
            <a:off x="392554" y="2794167"/>
            <a:ext cx="273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Healthy/Unhealthy: 300</a:t>
            </a:r>
          </a:p>
        </p:txBody>
      </p:sp>
    </p:spTree>
    <p:extLst>
      <p:ext uri="{BB962C8B-B14F-4D97-AF65-F5344CB8AC3E}">
        <p14:creationId xmlns:p14="http://schemas.microsoft.com/office/powerpoint/2010/main" val="11661059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2057400" y="697672"/>
            <a:ext cx="7924800" cy="2197928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Name 3 ways to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show respect and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responsibility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to parents/adults.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15481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8" grpId="0" animBg="1"/>
      <p:bldP spid="6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819400" y="1274802"/>
            <a:ext cx="6019800" cy="55399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3000" b="1" dirty="0">
                <a:latin typeface="Cambria" pitchFamily="18" charset="0"/>
              </a:rPr>
              <a:t>________, ________ and_________</a:t>
            </a: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6" name="Action Button: Forward or Next 65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6183754" y="2794167"/>
            <a:ext cx="273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Healthy/Unhealthy: 400</a:t>
            </a:r>
          </a:p>
        </p:txBody>
      </p:sp>
    </p:spTree>
    <p:extLst>
      <p:ext uri="{BB962C8B-B14F-4D97-AF65-F5344CB8AC3E}">
        <p14:creationId xmlns:p14="http://schemas.microsoft.com/office/powerpoint/2010/main" val="31897845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-76200" y="1066800"/>
            <a:ext cx="7162800" cy="12954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Name 4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emotional needs.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41" name="Picture 4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Snip Same Side Corner Rectangle 45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Snip Same Side Corner Rectangle 46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9593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9" name="Picture 2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301924" y="152400"/>
            <a:ext cx="6098876" cy="2438400"/>
          </a:xfrm>
          <a:prstGeom prst="rect">
            <a:avLst/>
          </a:prstGeom>
          <a:ln w="19050">
            <a:noFill/>
          </a:ln>
        </p:spPr>
        <p:txBody>
          <a:bodyPr numCol="2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br>
              <a:rPr lang="en-US" sz="2200" b="1" dirty="0">
                <a:latin typeface="Cambria" pitchFamily="18" charset="0"/>
              </a:rPr>
            </a:br>
            <a:br>
              <a:rPr lang="en-US" sz="2200" b="1" dirty="0">
                <a:latin typeface="Cambria" pitchFamily="18" charset="0"/>
              </a:rPr>
            </a:br>
            <a:r>
              <a:rPr lang="en-US" sz="2200" b="1" dirty="0">
                <a:latin typeface="Cambria" pitchFamily="18" charset="0"/>
              </a:rPr>
              <a:t>1. Affirmation</a:t>
            </a:r>
            <a:br>
              <a:rPr lang="en-US" sz="2200" b="1" dirty="0">
                <a:latin typeface="Cambria" pitchFamily="18" charset="0"/>
              </a:rPr>
            </a:br>
            <a:r>
              <a:rPr lang="en-US" sz="2200" b="1" dirty="0">
                <a:latin typeface="Cambria" pitchFamily="18" charset="0"/>
              </a:rPr>
              <a:t>2. Belonging</a:t>
            </a:r>
            <a:br>
              <a:rPr lang="en-US" sz="2200" b="1" dirty="0">
                <a:latin typeface="Cambria" pitchFamily="18" charset="0"/>
              </a:rPr>
            </a:br>
            <a:r>
              <a:rPr lang="en-US" sz="2200" b="1" dirty="0">
                <a:latin typeface="Cambria" pitchFamily="18" charset="0"/>
              </a:rPr>
              <a:t>3. Guidance</a:t>
            </a:r>
            <a:br>
              <a:rPr lang="en-US" sz="2200" b="1" dirty="0">
                <a:latin typeface="Cambria" pitchFamily="18" charset="0"/>
              </a:rPr>
            </a:br>
            <a:r>
              <a:rPr lang="en-US" sz="2200" b="1" dirty="0">
                <a:latin typeface="Cambria" pitchFamily="18" charset="0"/>
              </a:rPr>
              <a:t>4. Recognition</a:t>
            </a:r>
          </a:p>
          <a:p>
            <a:pPr>
              <a:defRPr/>
            </a:pPr>
            <a:endParaRPr lang="en-US" sz="2200" b="1" dirty="0">
              <a:latin typeface="Cambria" pitchFamily="18" charset="0"/>
            </a:endParaRPr>
          </a:p>
          <a:p>
            <a:pPr>
              <a:defRPr/>
            </a:pPr>
            <a:endParaRPr lang="en-US" sz="2200" b="1" dirty="0">
              <a:latin typeface="Cambria" pitchFamily="18" charset="0"/>
            </a:endParaRPr>
          </a:p>
          <a:p>
            <a:pPr>
              <a:defRPr/>
            </a:pPr>
            <a:endParaRPr lang="en-US" sz="2200" dirty="0">
              <a:latin typeface="Cambria" pitchFamily="18" charset="0"/>
            </a:endParaRPr>
          </a:p>
          <a:p>
            <a:pPr>
              <a:defRPr/>
            </a:pPr>
            <a:r>
              <a:rPr lang="en-US" sz="2200" b="1" dirty="0">
                <a:latin typeface="Cambria" pitchFamily="18" charset="0"/>
              </a:rPr>
              <a:t>5. Respect</a:t>
            </a:r>
            <a:endParaRPr lang="en-US" sz="2200" dirty="0">
              <a:latin typeface="Cambria" pitchFamily="18" charset="0"/>
            </a:endParaRPr>
          </a:p>
          <a:p>
            <a:pPr>
              <a:defRPr/>
            </a:pPr>
            <a:r>
              <a:rPr lang="en-US" sz="2200" b="1" dirty="0">
                <a:latin typeface="Cambria" pitchFamily="18" charset="0"/>
              </a:rPr>
              <a:t>6. Safety</a:t>
            </a:r>
            <a:br>
              <a:rPr lang="en-US" sz="2200" b="1" dirty="0">
                <a:latin typeface="Cambria" pitchFamily="18" charset="0"/>
              </a:rPr>
            </a:br>
            <a:r>
              <a:rPr lang="en-US" sz="2200" b="1" dirty="0">
                <a:latin typeface="Cambria" pitchFamily="18" charset="0"/>
              </a:rPr>
              <a:t>7. Support</a:t>
            </a:r>
            <a:br>
              <a:rPr lang="en-US" sz="2200" b="1" dirty="0">
                <a:latin typeface="Cambria" pitchFamily="18" charset="0"/>
              </a:rPr>
            </a:br>
            <a:r>
              <a:rPr lang="en-US" sz="2200" b="1" dirty="0">
                <a:latin typeface="Cambria" pitchFamily="18" charset="0"/>
              </a:rPr>
              <a:t>8. Unconditional love</a:t>
            </a:r>
          </a:p>
        </p:txBody>
      </p:sp>
      <p:sp>
        <p:nvSpPr>
          <p:cNvPr id="91" name="Action Button: Forward or Next 90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392554" y="2794167"/>
            <a:ext cx="273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Healthy/Unhealthy: 500</a:t>
            </a:r>
          </a:p>
        </p:txBody>
      </p:sp>
    </p:spTree>
    <p:extLst>
      <p:ext uri="{BB962C8B-B14F-4D97-AF65-F5344CB8AC3E}">
        <p14:creationId xmlns:p14="http://schemas.microsoft.com/office/powerpoint/2010/main" val="38807330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1981200" y="895350"/>
            <a:ext cx="7924800" cy="177165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Name 2 ways to show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someone you like them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without being physical.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Snip Same Side Corner Rectangle 39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53957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8" grpId="0" animBg="1"/>
      <p:bldP spid="6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1828800" y="1295400"/>
            <a:ext cx="8077200" cy="958724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__________ and __________</a:t>
            </a: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6" name="Action Button: Forward or Next 65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7696200" y="2794167"/>
            <a:ext cx="1199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Love: 100</a:t>
            </a:r>
          </a:p>
        </p:txBody>
      </p:sp>
    </p:spTree>
    <p:extLst>
      <p:ext uri="{BB962C8B-B14F-4D97-AF65-F5344CB8AC3E}">
        <p14:creationId xmlns:p14="http://schemas.microsoft.com/office/powerpoint/2010/main" val="40736721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300700" y="920496"/>
            <a:ext cx="6328700" cy="1670304"/>
          </a:xfrm>
          <a:prstGeom prst="rect">
            <a:avLst/>
          </a:prstGeom>
          <a:ln w="19050">
            <a:noFill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100" b="1" dirty="0">
                <a:latin typeface="Cambria" pitchFamily="18" charset="0"/>
              </a:rPr>
              <a:t>Every time </a:t>
            </a:r>
            <a:r>
              <a:rPr lang="en-US" sz="3100" dirty="0">
                <a:latin typeface="Cambria" pitchFamily="18" charset="0"/>
              </a:rPr>
              <a:t>S</a:t>
            </a:r>
            <a:r>
              <a:rPr lang="en-US" sz="3100" b="1" dirty="0">
                <a:latin typeface="Cambria" pitchFamily="18" charset="0"/>
              </a:rPr>
              <a:t>ara sees Alex, </a:t>
            </a:r>
          </a:p>
          <a:p>
            <a:pPr>
              <a:defRPr/>
            </a:pPr>
            <a:r>
              <a:rPr lang="en-US" sz="3100" b="1" dirty="0">
                <a:latin typeface="Cambria" pitchFamily="18" charset="0"/>
              </a:rPr>
              <a:t>she gets butterflies </a:t>
            </a:r>
          </a:p>
          <a:p>
            <a:pPr>
              <a:defRPr/>
            </a:pPr>
            <a:r>
              <a:rPr lang="en-US" sz="3100" b="1" dirty="0">
                <a:latin typeface="Cambria" pitchFamily="18" charset="0"/>
              </a:rPr>
              <a:t>in her stomach.</a:t>
            </a:r>
          </a:p>
        </p:txBody>
      </p:sp>
      <p:pic>
        <p:nvPicPr>
          <p:cNvPr id="69" name="Picture 6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6" name="Action Button: Forward or Next 35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3" name="Group 32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9" name="Picture 38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4" name="TextBox 33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06998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6" grpId="0" animBg="1"/>
      <p:bldP spid="3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-609600" y="1354836"/>
            <a:ext cx="8077200" cy="702564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Crush/Puppy love</a:t>
            </a:r>
          </a:p>
        </p:txBody>
      </p:sp>
      <p:pic>
        <p:nvPicPr>
          <p:cNvPr id="29" name="Picture 2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8" name="Action Button: Forward or Next 87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381000" y="2794167"/>
            <a:ext cx="1199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Love: 200</a:t>
            </a:r>
          </a:p>
        </p:txBody>
      </p:sp>
    </p:spTree>
    <p:extLst>
      <p:ext uri="{BB962C8B-B14F-4D97-AF65-F5344CB8AC3E}">
        <p14:creationId xmlns:p14="http://schemas.microsoft.com/office/powerpoint/2010/main" val="731218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3143827" y="590550"/>
            <a:ext cx="5542973" cy="245745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Damian thinks </a:t>
            </a:r>
            <a:r>
              <a:rPr lang="en-US" sz="3000" dirty="0" err="1">
                <a:latin typeface="Cambria" pitchFamily="18" charset="0"/>
              </a:rPr>
              <a:t>L</a:t>
            </a:r>
            <a:r>
              <a:rPr lang="en-US" sz="3000" b="1" dirty="0" err="1">
                <a:latin typeface="Cambria" pitchFamily="18" charset="0"/>
              </a:rPr>
              <a:t>ebron</a:t>
            </a:r>
            <a:r>
              <a:rPr lang="en-US" sz="3000" b="1" dirty="0">
                <a:latin typeface="Cambria" pitchFamily="18" charset="0"/>
              </a:rPr>
              <a:t> </a:t>
            </a:r>
            <a:r>
              <a:rPr lang="en-US" sz="3000" dirty="0">
                <a:latin typeface="Cambria" pitchFamily="18" charset="0"/>
              </a:rPr>
              <a:t>J</a:t>
            </a:r>
            <a:r>
              <a:rPr lang="en-US" sz="3000" b="1" dirty="0">
                <a:latin typeface="Cambria" pitchFamily="18" charset="0"/>
              </a:rPr>
              <a:t>ames is a great basketball player and practices everyday so he can be like him one day.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7667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8" grpId="0" animBg="1"/>
      <p:bldP spid="6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2764463" y="1371600"/>
            <a:ext cx="6303337" cy="6858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Love of Admiration</a:t>
            </a: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6" name="Action Button: Forward or Next 65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7696200" y="2794167"/>
            <a:ext cx="1199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Love: 300</a:t>
            </a:r>
          </a:p>
        </p:txBody>
      </p:sp>
    </p:spTree>
    <p:extLst>
      <p:ext uri="{BB962C8B-B14F-4D97-AF65-F5344CB8AC3E}">
        <p14:creationId xmlns:p14="http://schemas.microsoft.com/office/powerpoint/2010/main" val="42663703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-152400" y="615696"/>
            <a:ext cx="7239000" cy="2051304"/>
          </a:xfrm>
          <a:prstGeom prst="rect">
            <a:avLst/>
          </a:prstGeom>
          <a:ln w="19050">
            <a:noFill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>
                <a:latin typeface="Cambria" pitchFamily="18" charset="0"/>
              </a:rPr>
              <a:t>John took </a:t>
            </a:r>
            <a:r>
              <a:rPr lang="en-US" sz="2400" dirty="0">
                <a:latin typeface="Cambria" pitchFamily="18" charset="0"/>
              </a:rPr>
              <a:t>E</a:t>
            </a:r>
            <a:r>
              <a:rPr lang="en-US" sz="2400" b="1" dirty="0">
                <a:latin typeface="Cambria" pitchFamily="18" charset="0"/>
              </a:rPr>
              <a:t>mily out for a candle </a:t>
            </a:r>
          </a:p>
          <a:p>
            <a:pPr>
              <a:defRPr/>
            </a:pPr>
            <a:r>
              <a:rPr lang="en-US" sz="2400" b="1" dirty="0">
                <a:latin typeface="Cambria" pitchFamily="18" charset="0"/>
              </a:rPr>
              <a:t>light dinner, bought her a single rose, </a:t>
            </a:r>
          </a:p>
          <a:p>
            <a:pPr>
              <a:defRPr/>
            </a:pPr>
            <a:r>
              <a:rPr lang="en-US" sz="2400" b="1" dirty="0">
                <a:latin typeface="Cambria" pitchFamily="18" charset="0"/>
              </a:rPr>
              <a:t>got on one knee and proposed </a:t>
            </a:r>
          </a:p>
          <a:p>
            <a:pPr>
              <a:defRPr/>
            </a:pPr>
            <a:r>
              <a:rPr lang="en-US" sz="2400" b="1" dirty="0">
                <a:latin typeface="Cambria" pitchFamily="18" charset="0"/>
              </a:rPr>
              <a:t>to her and said “Honey, I want to spend </a:t>
            </a:r>
          </a:p>
          <a:p>
            <a:pPr>
              <a:defRPr/>
            </a:pPr>
            <a:r>
              <a:rPr lang="en-US" sz="2400" b="1" dirty="0">
                <a:latin typeface="Cambria" pitchFamily="18" charset="0"/>
              </a:rPr>
              <a:t>the rest of my life with you”.</a:t>
            </a:r>
          </a:p>
        </p:txBody>
      </p:sp>
      <p:pic>
        <p:nvPicPr>
          <p:cNvPr id="69" name="Picture 6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56" name="Picture 55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57" name="Snip Same Side Corner Rectangle 56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Snip Same Side Corner Rectangle 57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Snip Same Side Corner Rectangle 58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Snip Same Side Corner Rectangle 59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1" name="Snip Same Side Corner Rectangle 60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Snip Same Side Corner Rectangle 61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3161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464180" y="1371600"/>
            <a:ext cx="5928119" cy="7620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True </a:t>
            </a:r>
            <a:r>
              <a:rPr lang="en-US" sz="3000" dirty="0">
                <a:latin typeface="Cambria" pitchFamily="18" charset="0"/>
              </a:rPr>
              <a:t>L</a:t>
            </a:r>
            <a:r>
              <a:rPr lang="en-US" sz="3000" b="1" dirty="0">
                <a:latin typeface="Cambria" pitchFamily="18" charset="0"/>
              </a:rPr>
              <a:t>ove</a:t>
            </a:r>
          </a:p>
        </p:txBody>
      </p:sp>
      <p:pic>
        <p:nvPicPr>
          <p:cNvPr id="29" name="Picture 2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381000" y="2794167"/>
            <a:ext cx="1199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Love: 400</a:t>
            </a:r>
          </a:p>
        </p:txBody>
      </p:sp>
    </p:spTree>
    <p:extLst>
      <p:ext uri="{BB962C8B-B14F-4D97-AF65-F5344CB8AC3E}">
        <p14:creationId xmlns:p14="http://schemas.microsoft.com/office/powerpoint/2010/main" val="21047868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3581400" y="1066800"/>
            <a:ext cx="4711449" cy="11430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Name the 5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types of love.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78364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8" grpId="0" animBg="1"/>
      <p:bldP spid="6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3414116" y="685800"/>
            <a:ext cx="4967884" cy="2063126"/>
          </a:xfrm>
          <a:prstGeom prst="rect">
            <a:avLst/>
          </a:prstGeom>
          <a:ln w="19050">
            <a:noFill/>
          </a:ln>
        </p:spPr>
        <p:txBody>
          <a:bodyPr numCol="1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>
                <a:latin typeface="Cambria" pitchFamily="18" charset="0"/>
              </a:rPr>
              <a:t>1. Love of Enjoyment</a:t>
            </a:r>
            <a:br>
              <a:rPr lang="en-US" sz="2400" b="1" dirty="0">
                <a:latin typeface="Cambria" pitchFamily="18" charset="0"/>
              </a:rPr>
            </a:br>
            <a:r>
              <a:rPr lang="en-US" sz="2400" b="1" dirty="0">
                <a:latin typeface="Cambria" pitchFamily="18" charset="0"/>
              </a:rPr>
              <a:t>2. Love of Admiration </a:t>
            </a:r>
          </a:p>
          <a:p>
            <a:pPr>
              <a:defRPr/>
            </a:pPr>
            <a:r>
              <a:rPr lang="en-US" sz="2400" b="1" dirty="0">
                <a:latin typeface="Cambria" pitchFamily="18" charset="0"/>
              </a:rPr>
              <a:t>3. Family/Friendship Love </a:t>
            </a:r>
          </a:p>
          <a:p>
            <a:pPr>
              <a:defRPr/>
            </a:pPr>
            <a:r>
              <a:rPr lang="en-US" sz="2400" b="1" dirty="0">
                <a:latin typeface="Cambria" pitchFamily="18" charset="0"/>
              </a:rPr>
              <a:t>4. </a:t>
            </a:r>
            <a:r>
              <a:rPr lang="en-US" sz="2400" dirty="0">
                <a:latin typeface="Cambria" pitchFamily="18" charset="0"/>
              </a:rPr>
              <a:t>P</a:t>
            </a:r>
            <a:r>
              <a:rPr lang="en-US" sz="2400" b="1" dirty="0">
                <a:latin typeface="Cambria" pitchFamily="18" charset="0"/>
              </a:rPr>
              <a:t>uppy/Crush Love</a:t>
            </a:r>
            <a:br>
              <a:rPr lang="en-US" sz="2400" b="1" dirty="0">
                <a:latin typeface="Cambria" pitchFamily="18" charset="0"/>
              </a:rPr>
            </a:br>
            <a:r>
              <a:rPr lang="en-US" sz="2400" b="1" dirty="0">
                <a:latin typeface="Cambria" pitchFamily="18" charset="0"/>
              </a:rPr>
              <a:t>5. True Love</a:t>
            </a: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6" name="Action Button: Forward or Next 65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7696200" y="2794167"/>
            <a:ext cx="1199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Love: 500</a:t>
            </a:r>
          </a:p>
        </p:txBody>
      </p:sp>
    </p:spTree>
    <p:extLst>
      <p:ext uri="{BB962C8B-B14F-4D97-AF65-F5344CB8AC3E}">
        <p14:creationId xmlns:p14="http://schemas.microsoft.com/office/powerpoint/2010/main" val="20864559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183974" y="569519"/>
            <a:ext cx="6335604" cy="2021281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______ is when a person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forces sexual activity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 on another person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without permission.</a:t>
            </a:r>
          </a:p>
        </p:txBody>
      </p:sp>
      <p:pic>
        <p:nvPicPr>
          <p:cNvPr id="69" name="Picture 6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56" name="Picture 55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57" name="Snip Same Side Corner Rectangle 56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Snip Same Side Corner Rectangle 57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Snip Same Side Corner Rectangle 58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Snip Same Side Corner Rectangle 59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1" name="Snip Same Side Corner Rectangle 60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Snip Same Side Corner Rectangle 61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65666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9" name="Picture 2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4"/>
          <p:cNvSpPr txBox="1">
            <a:spLocks noChangeArrowheads="1"/>
          </p:cNvSpPr>
          <p:nvPr/>
        </p:nvSpPr>
        <p:spPr>
          <a:xfrm>
            <a:off x="217596" y="645719"/>
            <a:ext cx="6335604" cy="2021281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u="sng" dirty="0">
                <a:latin typeface="Cambria" pitchFamily="18" charset="0"/>
              </a:rPr>
              <a:t>Sexual abuse</a:t>
            </a:r>
            <a:r>
              <a:rPr lang="en-US" sz="3000" b="1" dirty="0">
                <a:latin typeface="Cambria" pitchFamily="18" charset="0"/>
              </a:rPr>
              <a:t> is when a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person forces sexual activity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 on another person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without permission.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2" name="Group 31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4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5" name="Group 34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9" name="Picture 38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6" name="TextBox 35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422654" y="2794167"/>
            <a:ext cx="239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Abuse/Conflicts: 100</a:t>
            </a:r>
          </a:p>
        </p:txBody>
      </p:sp>
    </p:spTree>
    <p:extLst>
      <p:ext uri="{BB962C8B-B14F-4D97-AF65-F5344CB8AC3E}">
        <p14:creationId xmlns:p14="http://schemas.microsoft.com/office/powerpoint/2010/main" val="3615107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2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2619988" y="1066800"/>
            <a:ext cx="6524012" cy="11430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_____is the best method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for resolving conflict.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07767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8" grpId="0" animBg="1"/>
      <p:bldP spid="6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6" name="Action Button: Forward or Next 65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2619988" y="1066800"/>
            <a:ext cx="6524012" cy="11430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u="sng" dirty="0">
                <a:latin typeface="Cambria" pitchFamily="18" charset="0"/>
              </a:rPr>
              <a:t>Negotiation</a:t>
            </a:r>
            <a:r>
              <a:rPr lang="en-US" sz="3000" b="1" dirty="0">
                <a:latin typeface="Cambria" pitchFamily="18" charset="0"/>
              </a:rPr>
              <a:t> is the best method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for resolving conflict.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5" name="Snip Same Side Corner Rectangle 34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Snip Same Side Corner Rectangle 39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7" name="TextBox 46"/>
          <p:cNvSpPr txBox="1"/>
          <p:nvPr/>
        </p:nvSpPr>
        <p:spPr>
          <a:xfrm>
            <a:off x="6518654" y="2794167"/>
            <a:ext cx="239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Abuse/Conflicts: 200</a:t>
            </a:r>
          </a:p>
        </p:txBody>
      </p:sp>
    </p:spTree>
    <p:extLst>
      <p:ext uri="{BB962C8B-B14F-4D97-AF65-F5344CB8AC3E}">
        <p14:creationId xmlns:p14="http://schemas.microsoft.com/office/powerpoint/2010/main" val="33998925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2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336427" y="838200"/>
            <a:ext cx="6292973" cy="16002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To prevent cyber assault,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never disclose ________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information on-line.</a:t>
            </a:r>
          </a:p>
        </p:txBody>
      </p:sp>
      <p:pic>
        <p:nvPicPr>
          <p:cNvPr id="69" name="Picture 6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56" name="Picture 55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57" name="Snip Same Side Corner Rectangle 56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Snip Same Side Corner Rectangle 57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Snip Same Side Corner Rectangle 58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Snip Same Side Corner Rectangle 59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1" name="Snip Same Side Corner Rectangle 60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Snip Same Side Corner Rectangle 61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51666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9" name="Picture 2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4"/>
          <p:cNvSpPr txBox="1">
            <a:spLocks noChangeArrowheads="1"/>
          </p:cNvSpPr>
          <p:nvPr/>
        </p:nvSpPr>
        <p:spPr>
          <a:xfrm>
            <a:off x="336427" y="838200"/>
            <a:ext cx="6292973" cy="16002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To prevent cyber assault,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never disclose </a:t>
            </a:r>
            <a:r>
              <a:rPr lang="en-US" sz="3000" b="1" u="sng" dirty="0">
                <a:latin typeface="Cambria" pitchFamily="18" charset="0"/>
              </a:rPr>
              <a:t>personal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information on-line.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2" name="Group 31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4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5" name="Group 34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9" name="Picture 38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6" name="TextBox 35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422654" y="2794167"/>
            <a:ext cx="239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Abuse/Conflicts: 300</a:t>
            </a:r>
          </a:p>
        </p:txBody>
      </p:sp>
    </p:spTree>
    <p:extLst>
      <p:ext uri="{BB962C8B-B14F-4D97-AF65-F5344CB8AC3E}">
        <p14:creationId xmlns:p14="http://schemas.microsoft.com/office/powerpoint/2010/main" val="19656437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2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3351429" y="838200"/>
            <a:ext cx="5259171" cy="16002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Name 3 things to </a:t>
            </a:r>
          </a:p>
          <a:p>
            <a:pPr>
              <a:defRPr/>
            </a:pPr>
            <a:r>
              <a:rPr lang="en-US" sz="3000" dirty="0">
                <a:latin typeface="Cambria" pitchFamily="18" charset="0"/>
              </a:rPr>
              <a:t>r</a:t>
            </a:r>
            <a:r>
              <a:rPr lang="en-US" sz="3000" b="1" dirty="0">
                <a:latin typeface="Cambria" pitchFamily="18" charset="0"/>
              </a:rPr>
              <a:t>emember</a:t>
            </a:r>
            <a:r>
              <a:rPr lang="en-US" sz="3000" dirty="0">
                <a:latin typeface="Cambria" pitchFamily="18" charset="0"/>
              </a:rPr>
              <a:t> </a:t>
            </a:r>
            <a:r>
              <a:rPr lang="en-US" sz="3000" b="1" dirty="0">
                <a:latin typeface="Cambria" pitchFamily="18" charset="0"/>
              </a:rPr>
              <a:t>if abuse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happens to you.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80212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8" grpId="0" animBg="1"/>
      <p:bldP spid="6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3505200" y="685800"/>
            <a:ext cx="4826021" cy="2084204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1200" b="1" dirty="0">
              <a:latin typeface="Cambria" pitchFamily="18" charset="0"/>
            </a:endParaRP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1. </a:t>
            </a:r>
            <a:r>
              <a:rPr lang="en-US" sz="3000" dirty="0">
                <a:latin typeface="Cambria" pitchFamily="18" charset="0"/>
              </a:rPr>
              <a:t>D</a:t>
            </a:r>
            <a:r>
              <a:rPr lang="en-US" sz="3000" b="1" dirty="0">
                <a:latin typeface="Cambria" pitchFamily="18" charset="0"/>
              </a:rPr>
              <a:t>on’t blame yourself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2. Get help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3. Be believed</a:t>
            </a: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6" name="Action Button: Forward or Next 65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6518654" y="2794167"/>
            <a:ext cx="239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Abuse/Conflicts: 400</a:t>
            </a:r>
          </a:p>
        </p:txBody>
      </p:sp>
    </p:spTree>
    <p:extLst>
      <p:ext uri="{BB962C8B-B14F-4D97-AF65-F5344CB8AC3E}">
        <p14:creationId xmlns:p14="http://schemas.microsoft.com/office/powerpoint/2010/main" val="19752990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355487" y="838200"/>
            <a:ext cx="6211034" cy="16002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Name 3 reasons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teens don’t report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sexual abuse.</a:t>
            </a:r>
          </a:p>
        </p:txBody>
      </p:sp>
      <p:pic>
        <p:nvPicPr>
          <p:cNvPr id="69" name="Picture 6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56" name="Picture 55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57" name="Snip Same Side Corner Rectangle 56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Snip Same Side Corner Rectangle 57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Snip Same Side Corner Rectangle 58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Snip Same Side Corner Rectangle 59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1" name="Snip Same Side Corner Rectangle 60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Snip Same Side Corner Rectangle 61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39094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9" name="Picture 2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1867921" y="304800"/>
            <a:ext cx="5904479" cy="2254250"/>
          </a:xfrm>
          <a:prstGeom prst="rect">
            <a:avLst/>
          </a:prstGeom>
          <a:ln w="19050">
            <a:noFill/>
          </a:ln>
        </p:spPr>
        <p:txBody>
          <a:bodyPr numCol="2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br>
              <a:rPr lang="en-US" sz="2000" b="1" dirty="0">
                <a:latin typeface="Cambria" pitchFamily="18" charset="0"/>
              </a:rPr>
            </a:br>
            <a:endParaRPr lang="en-US" sz="200" b="1" dirty="0">
              <a:latin typeface="Cambria" pitchFamily="18" charset="0"/>
            </a:endParaRPr>
          </a:p>
          <a:p>
            <a:pPr>
              <a:defRPr/>
            </a:pPr>
            <a:r>
              <a:rPr lang="en-US" sz="2200" b="1" dirty="0">
                <a:latin typeface="Cambria" pitchFamily="18" charset="0"/>
              </a:rPr>
              <a:t>1. </a:t>
            </a:r>
            <a:r>
              <a:rPr lang="en-US" sz="2200" dirty="0">
                <a:latin typeface="Cambria" pitchFamily="18" charset="0"/>
              </a:rPr>
              <a:t>E</a:t>
            </a:r>
            <a:r>
              <a:rPr lang="en-US" sz="2200" b="1" dirty="0">
                <a:latin typeface="Cambria" pitchFamily="18" charset="0"/>
              </a:rPr>
              <a:t>mbarrassment</a:t>
            </a:r>
            <a:endParaRPr lang="en-US" sz="2200" dirty="0">
              <a:latin typeface="Cambria" pitchFamily="18" charset="0"/>
            </a:endParaRPr>
          </a:p>
          <a:p>
            <a:pPr>
              <a:defRPr/>
            </a:pPr>
            <a:r>
              <a:rPr lang="en-US" sz="2200" b="1" dirty="0">
                <a:latin typeface="Cambria" pitchFamily="18" charset="0"/>
              </a:rPr>
              <a:t>2. Guilt</a:t>
            </a:r>
            <a:br>
              <a:rPr lang="en-US" sz="2200" b="1" dirty="0">
                <a:latin typeface="Cambria" pitchFamily="18" charset="0"/>
              </a:rPr>
            </a:br>
            <a:r>
              <a:rPr lang="en-US" sz="2200" b="1" dirty="0">
                <a:latin typeface="Cambria" pitchFamily="18" charset="0"/>
              </a:rPr>
              <a:t>3. Fear</a:t>
            </a:r>
          </a:p>
          <a:p>
            <a:pPr>
              <a:defRPr/>
            </a:pPr>
            <a:r>
              <a:rPr lang="en-US" sz="2200" b="1" dirty="0">
                <a:latin typeface="Cambria" pitchFamily="18" charset="0"/>
              </a:rPr>
              <a:t>4. Lack of knowledge</a:t>
            </a:r>
          </a:p>
          <a:p>
            <a:pPr>
              <a:defRPr/>
            </a:pPr>
            <a:r>
              <a:rPr lang="en-US" sz="2200" b="1" dirty="0">
                <a:latin typeface="Cambria" pitchFamily="18" charset="0"/>
              </a:rPr>
              <a:t>5. Knowing the abuser</a:t>
            </a:r>
          </a:p>
        </p:txBody>
      </p:sp>
      <p:sp>
        <p:nvSpPr>
          <p:cNvPr id="71" name="Action Button: Forward or Next 70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422654" y="2794167"/>
            <a:ext cx="239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Abuse/Conflicts: 500</a:t>
            </a:r>
          </a:p>
        </p:txBody>
      </p:sp>
    </p:spTree>
    <p:extLst>
      <p:ext uri="{BB962C8B-B14F-4D97-AF65-F5344CB8AC3E}">
        <p14:creationId xmlns:p14="http://schemas.microsoft.com/office/powerpoint/2010/main" val="32925947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17304</TotalTime>
  <Words>1827</Words>
  <Application>Microsoft Macintosh PowerPoint</Application>
  <PresentationFormat>On-screen Show (4:3)</PresentationFormat>
  <Paragraphs>820</Paragraphs>
  <Slides>63</Slides>
  <Notes>62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4" baseType="lpstr">
      <vt:lpstr>Arial</vt:lpstr>
      <vt:lpstr>Calibri</vt:lpstr>
      <vt:lpstr>Cambria</vt:lpstr>
      <vt:lpstr>Comic Sans MS</vt:lpstr>
      <vt:lpstr>Enchanted</vt:lpstr>
      <vt:lpstr>HelveticaInserat LT</vt:lpstr>
      <vt:lpstr>Swiss911 XCm BT</vt:lpstr>
      <vt:lpstr>Times New Roman</vt:lpstr>
      <vt:lpstr>Trebuchet MS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6th Grade Jeopardy Review Game</dc:title>
  <dc:creator>Anna Chou-Lam</dc:creator>
  <cp:lastModifiedBy>Elizabeth Passamonte</cp:lastModifiedBy>
  <cp:revision>1067</cp:revision>
  <dcterms:created xsi:type="dcterms:W3CDTF">1998-08-19T17:45:48Z</dcterms:created>
  <dcterms:modified xsi:type="dcterms:W3CDTF">2023-02-13T17:39:41Z</dcterms:modified>
</cp:coreProperties>
</file>