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7" r:id="rId2"/>
    <p:sldId id="259" r:id="rId3"/>
    <p:sldId id="261" r:id="rId4"/>
    <p:sldId id="262" r:id="rId5"/>
    <p:sldId id="263" r:id="rId6"/>
    <p:sldId id="264"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CD34"/>
    <a:srgbClr val="D3D868"/>
    <a:srgbClr val="00594B"/>
    <a:srgbClr val="14355C"/>
    <a:srgbClr val="727E89"/>
    <a:srgbClr val="336699"/>
    <a:srgbClr val="CC9900"/>
    <a:srgbClr val="666699"/>
    <a:srgbClr val="993366"/>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646"/>
    <p:restoredTop sz="50164" autoAdjust="0"/>
  </p:normalViewPr>
  <p:slideViewPr>
    <p:cSldViewPr>
      <p:cViewPr varScale="1">
        <p:scale>
          <a:sx n="49" d="100"/>
          <a:sy n="49" d="100"/>
        </p:scale>
        <p:origin x="1128"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CA722F-485D-4202-9B0E-13281B33C3F1}" type="datetimeFigureOut">
              <a:rPr lang="en-US" smtClean="0"/>
              <a:t>9/25/23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E3B295-8CB7-4234-AD80-440C3A42E6D3}" type="slidenum">
              <a:rPr lang="en-US" smtClean="0"/>
              <a:t>‹#›</a:t>
            </a:fld>
            <a:endParaRPr lang="en-US"/>
          </a:p>
        </p:txBody>
      </p:sp>
    </p:spTree>
    <p:extLst>
      <p:ext uri="{BB962C8B-B14F-4D97-AF65-F5344CB8AC3E}">
        <p14:creationId xmlns:p14="http://schemas.microsoft.com/office/powerpoint/2010/main" val="49832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E3B295-8CB7-4234-AD80-440C3A42E6D3}" type="slidenum">
              <a:rPr lang="en-US" smtClean="0"/>
              <a:t>1</a:t>
            </a:fld>
            <a:endParaRPr lang="en-US"/>
          </a:p>
        </p:txBody>
      </p:sp>
    </p:spTree>
    <p:extLst>
      <p:ext uri="{BB962C8B-B14F-4D97-AF65-F5344CB8AC3E}">
        <p14:creationId xmlns:p14="http://schemas.microsoft.com/office/powerpoint/2010/main" val="3744144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Please take out a piece of paper and write down the top five things that cause you stress. Then evaluate how you would normally handle or react to stress. List the emotions you feel when you are stressed and describe how you express those emotions.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Ask for individuals to share their responses to the questions and engage the class in discussion.</a:t>
            </a:r>
            <a:r>
              <a:rPr lang="en-US" sz="18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A4E3B295-8CB7-4234-AD80-440C3A42E6D3}" type="slidenum">
              <a:rPr lang="en-US" smtClean="0"/>
              <a:t>2</a:t>
            </a:fld>
            <a:endParaRPr lang="en-US"/>
          </a:p>
        </p:txBody>
      </p:sp>
    </p:spTree>
    <p:extLst>
      <p:ext uri="{BB962C8B-B14F-4D97-AF65-F5344CB8AC3E}">
        <p14:creationId xmlns:p14="http://schemas.microsoft.com/office/powerpoint/2010/main" val="4148218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 girl in the video had several big stressors in her life. What stressors do you think she is experiencing?</a:t>
            </a:r>
          </a:p>
          <a:p>
            <a:pPr marL="0" marR="0">
              <a:spcBef>
                <a:spcPts val="0"/>
              </a:spcBef>
              <a:spcAft>
                <a:spcPts val="0"/>
              </a:spcAft>
            </a:pPr>
            <a:endParaRPr lang="en-US" sz="12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rPr>
              <a:t>[</a:t>
            </a:r>
            <a:r>
              <a:rPr lang="en-US" sz="12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Allow time for participants to respond. Potential answers include fighting with her boyfriend, depression.</a:t>
            </a:r>
            <a:r>
              <a:rPr lang="en-US" sz="12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Now, thinking about these stressors, tell me how they may be affecting her.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rPr>
              <a:t>[</a:t>
            </a:r>
            <a:r>
              <a:rPr lang="en-US" sz="12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Allow time for participants to respond.</a:t>
            </a:r>
            <a:r>
              <a:rPr lang="en-US" sz="12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effectLst/>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4E3B295-8CB7-4234-AD80-440C3A42E6D3}" type="slidenum">
              <a:rPr lang="en-US" smtClean="0"/>
              <a:t>3</a:t>
            </a:fld>
            <a:endParaRPr lang="en-US"/>
          </a:p>
        </p:txBody>
      </p:sp>
    </p:spTree>
    <p:extLst>
      <p:ext uri="{BB962C8B-B14F-4D97-AF65-F5344CB8AC3E}">
        <p14:creationId xmlns:p14="http://schemas.microsoft.com/office/powerpoint/2010/main" val="4148218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Ok, now, let’s brainstorm a list of healthy ways to handle stress.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Allow time for participants to respond. List may include: hobbies, exercising, spending time outdoors, spending time alone to clear your head, spending time with friends, managing time wisely to meet deadlines, setting boundaries in your life and dividing up priories (e.g., family, school, work, friends, extracurricular activities, etc.), taking care of your body, and identifying the stress relievers that work best for you.</a:t>
            </a:r>
            <a:r>
              <a:rPr lang="en-US" sz="18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 character in the video had several big stressors in her life. We also learned that these stressors detracted from her physical and emotional needs being fulfilled. She wanted to give up. However, we have talked about several healthy alternatives to coping with stress in a positive way. It is important for you to find what works best for you since everyone is different. Remember, there are a lot of healthy ways to manage stress and trusted adults to turn to. Hurting yourself should never be the solution.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b="1"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Educator highlight:</a:t>
            </a:r>
            <a:r>
              <a:rPr lang="en-US" sz="1800" b="1"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 topic of depression and suicide may come up in discussion. It is important to offer help to anyone who may be struggling with these issues. Provide the number to a local hotline for teens wrestling with suicidal thoughts. In order to avoid anyone feeling singled out or uncomfortable, request that everyone in the class take down the phone number.)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you or someone you know is struggling with depression and/or suicidal thoughts, please seek out help. Here is the number of a hotline that will be able to talk things out with you: 1-877-968-8454. I am going to ask that everyone pull out a piece of paper and pen/pencil and write this number down regardless of whether or not you feel you need to use it. You may not need it, but you may be able to provide it to someone who does.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4E3B295-8CB7-4234-AD80-440C3A42E6D3}" type="slidenum">
              <a:rPr lang="en-US" smtClean="0"/>
              <a:t>4</a:t>
            </a:fld>
            <a:endParaRPr lang="en-US"/>
          </a:p>
        </p:txBody>
      </p:sp>
    </p:spTree>
    <p:extLst>
      <p:ext uri="{BB962C8B-B14F-4D97-AF65-F5344CB8AC3E}">
        <p14:creationId xmlns:p14="http://schemas.microsoft.com/office/powerpoint/2010/main" val="4148218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Stress is part of life. We can’t always avoid stressors but we can work on developing our positive personal character traits and avoiding unnecessary stressors. By focusing on your positive traits you will find yourself better able to avoid drama or handle it when you are faced with it.</a:t>
            </a: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we always keep our word, we will avoid the stress of strained relationships with people who are upset that we did not follow through with our actions.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we avoid gossip, then we will not have to worry about hurting our friends or family members by spreading hurtful things, or tearing others down.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we always try to do our best, then we will not feel unnecessary stress or pressure to perform better because we know we put forward 100%.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we avoid risky behaviors then we do not need to worry about our actions or the potential negative consequences.</a:t>
            </a: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Play Teen Interviews on Stress video.</a:t>
            </a:r>
            <a:r>
              <a:rPr lang="en-US" sz="18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4E3B295-8CB7-4234-AD80-440C3A42E6D3}" type="slidenum">
              <a:rPr lang="en-US" smtClean="0"/>
              <a:t>5</a:t>
            </a:fld>
            <a:endParaRPr lang="en-US"/>
          </a:p>
        </p:txBody>
      </p:sp>
    </p:spTree>
    <p:extLst>
      <p:ext uri="{BB962C8B-B14F-4D97-AF65-F5344CB8AC3E}">
        <p14:creationId xmlns:p14="http://schemas.microsoft.com/office/powerpoint/2010/main" val="4148218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E3B295-8CB7-4234-AD80-440C3A42E6D3}" type="slidenum">
              <a:rPr lang="en-US" smtClean="0"/>
              <a:t>6</a:t>
            </a:fld>
            <a:endParaRPr lang="en-US"/>
          </a:p>
        </p:txBody>
      </p:sp>
    </p:spTree>
    <p:extLst>
      <p:ext uri="{BB962C8B-B14F-4D97-AF65-F5344CB8AC3E}">
        <p14:creationId xmlns:p14="http://schemas.microsoft.com/office/powerpoint/2010/main" val="4148218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1851905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2966256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3377195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9/25/23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2590001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9/25/23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1251607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9/25/23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800235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9/25/23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814264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9/25/23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2882479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9/25/23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2098880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2266896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3885379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355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p:nvPr userDrawn="1"/>
        </p:nvSpPr>
        <p:spPr>
          <a:xfrm>
            <a:off x="7010400" y="6523158"/>
            <a:ext cx="2071273" cy="276999"/>
          </a:xfrm>
          <a:prstGeom prst="rect">
            <a:avLst/>
          </a:prstGeom>
        </p:spPr>
        <p:txBody>
          <a:bodyPr wrap="none">
            <a:spAutoFit/>
          </a:bodyPr>
          <a:lstStyle/>
          <a:p>
            <a:r>
              <a:rPr lang="en-US" sz="1200" kern="1200" dirty="0">
                <a:solidFill>
                  <a:schemeClr val="bg1"/>
                </a:solidFill>
                <a:effectLst/>
                <a:latin typeface="+mn-lt"/>
                <a:ea typeface="+mn-ea"/>
                <a:cs typeface="+mn-cs"/>
              </a:rPr>
              <a:t>© 2013, 2023 Healthy Futures</a:t>
            </a:r>
          </a:p>
        </p:txBody>
      </p:sp>
      <p:sp>
        <p:nvSpPr>
          <p:cNvPr id="7" name="Rectangle 6"/>
          <p:cNvSpPr/>
          <p:nvPr userDrawn="1"/>
        </p:nvSpPr>
        <p:spPr>
          <a:xfrm>
            <a:off x="113640" y="6527914"/>
            <a:ext cx="5278048" cy="276999"/>
          </a:xfrm>
          <a:prstGeom prst="rect">
            <a:avLst/>
          </a:prstGeom>
        </p:spPr>
        <p:txBody>
          <a:bodyPr wrap="none">
            <a:spAutoFit/>
          </a:bodyPr>
          <a:lstStyle/>
          <a:p>
            <a:r>
              <a:rPr lang="en-US" sz="1200" kern="1200" dirty="0">
                <a:solidFill>
                  <a:schemeClr val="bg1"/>
                </a:solidFill>
                <a:effectLst/>
                <a:latin typeface="+mn-lt"/>
                <a:ea typeface="+mn-ea"/>
                <a:cs typeface="+mn-cs"/>
              </a:rPr>
              <a:t>Session 7.4.5</a:t>
            </a:r>
            <a:r>
              <a:rPr lang="en-US" sz="1200" kern="1200" baseline="0" dirty="0">
                <a:solidFill>
                  <a:schemeClr val="bg1"/>
                </a:solidFill>
                <a:effectLst/>
                <a:latin typeface="+mn-lt"/>
                <a:ea typeface="+mn-ea"/>
                <a:cs typeface="+mn-cs"/>
              </a:rPr>
              <a:t> &amp; 7.4.6</a:t>
            </a:r>
            <a:r>
              <a:rPr lang="en-US" sz="1200" kern="1200" dirty="0">
                <a:solidFill>
                  <a:schemeClr val="bg1"/>
                </a:solidFill>
                <a:effectLst/>
                <a:latin typeface="+mn-lt"/>
                <a:ea typeface="+mn-ea"/>
                <a:cs typeface="+mn-cs"/>
              </a:rPr>
              <a:t> Stress, Emotional Needs &amp;</a:t>
            </a:r>
            <a:r>
              <a:rPr lang="en-US" sz="1200" kern="1200" baseline="0" dirty="0">
                <a:solidFill>
                  <a:schemeClr val="bg1"/>
                </a:solidFill>
                <a:effectLst/>
                <a:latin typeface="+mn-lt"/>
                <a:ea typeface="+mn-ea"/>
                <a:cs typeface="+mn-cs"/>
              </a:rPr>
              <a:t> Positive Personal Character Traits</a:t>
            </a:r>
            <a:endParaRPr lang="en-US" sz="1200" kern="1200" dirty="0">
              <a:solidFill>
                <a:schemeClr val="bg1"/>
              </a:solidFill>
              <a:effectLst/>
              <a:latin typeface="+mn-lt"/>
              <a:ea typeface="+mn-ea"/>
              <a:cs typeface="+mn-cs"/>
            </a:endParaRPr>
          </a:p>
        </p:txBody>
      </p:sp>
    </p:spTree>
    <p:extLst>
      <p:ext uri="{BB962C8B-B14F-4D97-AF65-F5344CB8AC3E}">
        <p14:creationId xmlns:p14="http://schemas.microsoft.com/office/powerpoint/2010/main" val="17131334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9508" y="-27441"/>
            <a:ext cx="7126238" cy="4218441"/>
          </a:xfrm>
          <a:prstGeom prst="rect">
            <a:avLst/>
          </a:prstGeom>
          <a:effectLst>
            <a:outerShdw blurRad="63500" sx="102000" sy="102000" algn="ctr" rotWithShape="0">
              <a:prstClr val="black">
                <a:alpha val="40000"/>
              </a:prstClr>
            </a:outerShdw>
          </a:effectLst>
        </p:spPr>
      </p:pic>
      <p:pic>
        <p:nvPicPr>
          <p:cNvPr id="33" name="Picture 32"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157721">
            <a:off x="220681" y="915613"/>
            <a:ext cx="3635612" cy="3987447"/>
          </a:xfrm>
          <a:prstGeom prst="rect">
            <a:avLst/>
          </a:prstGeom>
        </p:spPr>
      </p:pic>
      <p:sp>
        <p:nvSpPr>
          <p:cNvPr id="8" name="TextBox 7"/>
          <p:cNvSpPr txBox="1"/>
          <p:nvPr/>
        </p:nvSpPr>
        <p:spPr>
          <a:xfrm>
            <a:off x="2610758" y="616824"/>
            <a:ext cx="2953437" cy="584775"/>
          </a:xfrm>
          <a:prstGeom prst="rect">
            <a:avLst/>
          </a:prstGeom>
          <a:noFill/>
        </p:spPr>
        <p:txBody>
          <a:bodyPr wrap="none" rtlCol="0">
            <a:spAutoFit/>
          </a:bodyPr>
          <a:lstStyle/>
          <a:p>
            <a:r>
              <a:rPr lang="en-US" sz="3200" b="1" dirty="0">
                <a:solidFill>
                  <a:srgbClr val="C00000"/>
                </a:solidFill>
                <a:latin typeface="+mj-lt"/>
              </a:rPr>
              <a:t>Breaking news…</a:t>
            </a:r>
          </a:p>
        </p:txBody>
      </p:sp>
      <p:sp>
        <p:nvSpPr>
          <p:cNvPr id="9" name="TextBox 8"/>
          <p:cNvSpPr txBox="1"/>
          <p:nvPr/>
        </p:nvSpPr>
        <p:spPr>
          <a:xfrm>
            <a:off x="4299353" y="1434405"/>
            <a:ext cx="4235047" cy="1477328"/>
          </a:xfrm>
          <a:prstGeom prst="rect">
            <a:avLst/>
          </a:prstGeom>
          <a:noFill/>
        </p:spPr>
        <p:txBody>
          <a:bodyPr wrap="square" rtlCol="0">
            <a:spAutoFit/>
          </a:bodyPr>
          <a:lstStyle/>
          <a:p>
            <a:pPr algn="ctr"/>
            <a:r>
              <a:rPr lang="en-US" sz="3000" b="1" dirty="0">
                <a:latin typeface="+mj-lt"/>
              </a:rPr>
              <a:t>Stress, Emotional Needs </a:t>
            </a:r>
          </a:p>
          <a:p>
            <a:pPr algn="ctr"/>
            <a:r>
              <a:rPr lang="en-US" sz="3000" b="1" dirty="0">
                <a:latin typeface="+mj-lt"/>
              </a:rPr>
              <a:t>&amp; Positive Personal </a:t>
            </a:r>
          </a:p>
          <a:p>
            <a:pPr algn="ctr"/>
            <a:r>
              <a:rPr lang="en-US" sz="3000" b="1" dirty="0">
                <a:latin typeface="+mj-lt"/>
              </a:rPr>
              <a:t>Character Traits</a:t>
            </a:r>
          </a:p>
        </p:txBody>
      </p:sp>
      <p:sp>
        <p:nvSpPr>
          <p:cNvPr id="47" name="Rectangle 46"/>
          <p:cNvSpPr/>
          <p:nvPr/>
        </p:nvSpPr>
        <p:spPr>
          <a:xfrm>
            <a:off x="381000" y="241570"/>
            <a:ext cx="1428539" cy="477240"/>
          </a:xfrm>
          <a:prstGeom prst="rect">
            <a:avLst/>
          </a:prstGeom>
          <a:solidFill>
            <a:schemeClr val="tx1"/>
          </a:solidFill>
          <a:ln w="38100">
            <a:solidFill>
              <a:schemeClr val="tx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457200" y="304800"/>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812150" y="257145"/>
            <a:ext cx="997389" cy="461665"/>
          </a:xfrm>
          <a:prstGeom prst="rect">
            <a:avLst/>
          </a:prstGeom>
          <a:noFill/>
        </p:spPr>
        <p:txBody>
          <a:bodyPr wrap="none" rtlCol="0">
            <a:spAutoFit/>
          </a:bodyPr>
          <a:lstStyle/>
          <a:p>
            <a:r>
              <a:rPr lang="en-US" sz="2400" b="1" dirty="0">
                <a:solidFill>
                  <a:srgbClr val="C00000"/>
                </a:solidFill>
              </a:rPr>
              <a:t>On Air</a:t>
            </a:r>
          </a:p>
        </p:txBody>
      </p:sp>
      <p:grpSp>
        <p:nvGrpSpPr>
          <p:cNvPr id="6" name="Group 5"/>
          <p:cNvGrpSpPr/>
          <p:nvPr/>
        </p:nvGrpSpPr>
        <p:grpSpPr>
          <a:xfrm>
            <a:off x="304800" y="2019981"/>
            <a:ext cx="5273245" cy="4263780"/>
            <a:chOff x="304800" y="2019981"/>
            <a:chExt cx="5273245" cy="4263780"/>
          </a:xfrm>
        </p:grpSpPr>
        <p:sp>
          <p:nvSpPr>
            <p:cNvPr id="34" name="Snip Same Side Corner Rectangle 33"/>
            <p:cNvSpPr/>
            <p:nvPr/>
          </p:nvSpPr>
          <p:spPr>
            <a:xfrm>
              <a:off x="3139645" y="3048000"/>
              <a:ext cx="1546337"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Snip Same Side Corner Rectangle 34"/>
            <p:cNvSpPr/>
            <p:nvPr/>
          </p:nvSpPr>
          <p:spPr>
            <a:xfrm>
              <a:off x="1137103" y="3067826"/>
              <a:ext cx="1609368"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ube 35"/>
            <p:cNvSpPr/>
            <p:nvPr/>
          </p:nvSpPr>
          <p:spPr>
            <a:xfrm>
              <a:off x="304800" y="4001311"/>
              <a:ext cx="5273245" cy="2282450"/>
            </a:xfrm>
            <a:prstGeom prst="cube">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47163" y="4791327"/>
              <a:ext cx="4257350" cy="1295400"/>
            </a:xfrm>
            <a:prstGeom prst="rect">
              <a:avLst/>
            </a:prstGeom>
            <a:solidFill>
              <a:srgbClr val="B4CD34"/>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505200" y="3886200"/>
              <a:ext cx="647700" cy="609600"/>
            </a:xfrm>
            <a:prstGeom prst="rect">
              <a:avLst/>
            </a:prstGeom>
            <a:solidFill>
              <a:schemeClr val="bg1"/>
            </a:solidFill>
            <a:ln w="31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p:cNvCxnSpPr/>
            <p:nvPr/>
          </p:nvCxnSpPr>
          <p:spPr>
            <a:xfrm>
              <a:off x="5120845" y="4724400"/>
              <a:ext cx="0" cy="1253236"/>
            </a:xfrm>
            <a:prstGeom prst="line">
              <a:avLst/>
            </a:prstGeom>
            <a:ln w="28575">
              <a:solidFill>
                <a:schemeClr val="tx1"/>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5120845" y="5638800"/>
              <a:ext cx="381000" cy="338836"/>
            </a:xfrm>
            <a:prstGeom prst="line">
              <a:avLst/>
            </a:prstGeom>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501845" y="4336096"/>
              <a:ext cx="0" cy="1302704"/>
            </a:xfrm>
            <a:prstGeom prst="line">
              <a:avLst/>
            </a:prstGeom>
            <a:ln w="28575">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5120845" y="4336096"/>
              <a:ext cx="381000" cy="388304"/>
            </a:xfrm>
            <a:prstGeom prst="line">
              <a:avLst/>
            </a:prstGeom>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4128" y="2019981"/>
              <a:ext cx="1719072" cy="2697048"/>
            </a:xfrm>
            <a:prstGeom prst="rect">
              <a:avLst/>
            </a:prstGeom>
            <a:effectLst>
              <a:outerShdw blurRad="63500" sx="102000" sy="102000" algn="ctr" rotWithShape="0">
                <a:prstClr val="black">
                  <a:alpha val="40000"/>
                </a:prstClr>
              </a:outerShdw>
            </a:effectLst>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6946" y="2019981"/>
              <a:ext cx="1819854" cy="2432304"/>
            </a:xfrm>
            <a:prstGeom prst="rect">
              <a:avLst/>
            </a:prstGeom>
            <a:effectLst>
              <a:outerShdw blurRad="63500" sx="102000" sy="102000" algn="ctr" rotWithShape="0">
                <a:prstClr val="black">
                  <a:alpha val="40000"/>
                </a:prstClr>
              </a:outerShdw>
            </a:effectLst>
          </p:spPr>
        </p:pic>
        <p:sp>
          <p:nvSpPr>
            <p:cNvPr id="24" name="TextBox 23"/>
            <p:cNvSpPr txBox="1"/>
            <p:nvPr/>
          </p:nvSpPr>
          <p:spPr>
            <a:xfrm>
              <a:off x="1768045" y="4893557"/>
              <a:ext cx="2917937" cy="1077218"/>
            </a:xfrm>
            <a:prstGeom prst="rect">
              <a:avLst/>
            </a:prstGeom>
            <a:noFill/>
          </p:spPr>
          <p:txBody>
            <a:bodyPr wrap="square" rtlCol="0">
              <a:prstTxWarp prst="textDeflateInflate">
                <a:avLst>
                  <a:gd name="adj" fmla="val 40923"/>
                </a:avLst>
              </a:prstTxWarp>
              <a:spAutoFit/>
            </a:bodyPr>
            <a:lstStyle/>
            <a:p>
              <a:pPr algn="ctr"/>
              <a:r>
                <a:rPr lang="en-US" sz="3200" b="1" dirty="0">
                  <a:latin typeface="+mj-lt"/>
                </a:rPr>
                <a:t>Healthy Futures </a:t>
              </a:r>
            </a:p>
            <a:p>
              <a:pPr algn="ctr"/>
              <a:r>
                <a:rPr lang="en-US" sz="3200" b="1" dirty="0">
                  <a:latin typeface="+mj-lt"/>
                </a:rPr>
                <a:t>News Station</a:t>
              </a:r>
            </a:p>
          </p:txBody>
        </p:sp>
        <p:sp>
          <p:nvSpPr>
            <p:cNvPr id="5" name="TextBox 4"/>
            <p:cNvSpPr txBox="1"/>
            <p:nvPr/>
          </p:nvSpPr>
          <p:spPr>
            <a:xfrm>
              <a:off x="1595492" y="3368505"/>
              <a:ext cx="558475" cy="276999"/>
            </a:xfrm>
            <a:prstGeom prst="rect">
              <a:avLst/>
            </a:prstGeom>
            <a:noFill/>
          </p:spPr>
          <p:txBody>
            <a:bodyPr wrap="square" rtlCol="0">
              <a:spAutoFit/>
            </a:bodyPr>
            <a:lstStyle/>
            <a:p>
              <a:r>
                <a:rPr lang="en-US" sz="1200" dirty="0">
                  <a:latin typeface="Comic Sans MS" panose="030F0702030302020204" pitchFamily="66" charset="0"/>
                </a:rPr>
                <a:t>Lana</a:t>
              </a:r>
            </a:p>
          </p:txBody>
        </p:sp>
        <p:sp>
          <p:nvSpPr>
            <p:cNvPr id="25" name="TextBox 24"/>
            <p:cNvSpPr txBox="1"/>
            <p:nvPr/>
          </p:nvSpPr>
          <p:spPr>
            <a:xfrm>
              <a:off x="3505200" y="3264524"/>
              <a:ext cx="808165" cy="276999"/>
            </a:xfrm>
            <a:prstGeom prst="rect">
              <a:avLst/>
            </a:prstGeom>
            <a:noFill/>
          </p:spPr>
          <p:txBody>
            <a:bodyPr wrap="square" rtlCol="0">
              <a:spAutoFit/>
            </a:bodyPr>
            <a:lstStyle/>
            <a:p>
              <a:r>
                <a:rPr lang="en-US" sz="1200" dirty="0">
                  <a:latin typeface="Comic Sans MS" panose="030F0702030302020204" pitchFamily="66" charset="0"/>
                </a:rPr>
                <a:t>Damian</a:t>
              </a:r>
            </a:p>
          </p:txBody>
        </p:sp>
      </p:grpSp>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7183" y="4899615"/>
            <a:ext cx="1028783" cy="1170432"/>
          </a:xfrm>
          <a:prstGeom prst="rect">
            <a:avLst/>
          </a:prstGeom>
        </p:spPr>
      </p:pic>
    </p:spTree>
    <p:extLst>
      <p:ext uri="{BB962C8B-B14F-4D97-AF65-F5344CB8AC3E}">
        <p14:creationId xmlns:p14="http://schemas.microsoft.com/office/powerpoint/2010/main" val="971403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fill="hold" grpId="0" nodeType="withEffect">
                                  <p:stCondLst>
                                    <p:cond delay="0"/>
                                  </p:stCondLst>
                                  <p:childTnLst>
                                    <p:anim calcmode="discrete" valueType="str">
                                      <p:cBhvr>
                                        <p:cTn id="6" dur="1000" fill="hold"/>
                                        <p:tgtEl>
                                          <p:spTgt spid="48"/>
                                        </p:tgtEl>
                                        <p:attrNameLst>
                                          <p:attrName>style.visibility</p:attrName>
                                        </p:attrNameLst>
                                      </p:cBhvr>
                                      <p:tavLst>
                                        <p:tav tm="0">
                                          <p:val>
                                            <p:strVal val="hidden"/>
                                          </p:val>
                                        </p:tav>
                                        <p:tav tm="50000">
                                          <p:val>
                                            <p:strVal val="visible"/>
                                          </p:val>
                                        </p:tav>
                                      </p:tavLst>
                                    </p:anim>
                                  </p:childTnLst>
                                </p:cTn>
                              </p:par>
                              <p:par>
                                <p:cTn id="7" presetID="1" presetClass="entr" presetSubtype="0" fill="hold" grpId="1"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35" presetClass="emph" presetSubtype="0" fill="hold" grpId="0" nodeType="withEffect">
                                  <p:stCondLst>
                                    <p:cond delay="0"/>
                                  </p:stCondLst>
                                  <p:childTnLst>
                                    <p:anim calcmode="discrete" valueType="str">
                                      <p:cBhvr>
                                        <p:cTn id="10" dur="1000" fill="hold"/>
                                        <p:tgtEl>
                                          <p:spTgt spid="49"/>
                                        </p:tgtEl>
                                        <p:attrNameLst>
                                          <p:attrName>style.visibility</p:attrName>
                                        </p:attrNameLst>
                                      </p:cBhvr>
                                      <p:tavLst>
                                        <p:tav tm="0">
                                          <p:val>
                                            <p:strVal val="hidden"/>
                                          </p:val>
                                        </p:tav>
                                        <p:tav tm="50000">
                                          <p:val>
                                            <p:strVal val="visible"/>
                                          </p:val>
                                        </p:tav>
                                      </p:tavLst>
                                    </p:anim>
                                  </p:childTnLst>
                                </p:cTn>
                              </p:par>
                            </p:childTnLst>
                          </p:cTn>
                        </p:par>
                        <p:par>
                          <p:cTn id="11" fill="hold">
                            <p:stCondLst>
                              <p:cond delay="1000"/>
                            </p:stCondLst>
                            <p:childTnLst>
                              <p:par>
                                <p:cTn id="12" presetID="53" presetClass="entr" presetSubtype="52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fltVal val="0.5"/>
                                          </p:val>
                                        </p:tav>
                                        <p:tav tm="100000">
                                          <p:val>
                                            <p:strVal val="#ppt_x"/>
                                          </p:val>
                                        </p:tav>
                                      </p:tavLst>
                                    </p:anim>
                                    <p:anim calcmode="lin" valueType="num">
                                      <p:cBhvr>
                                        <p:cTn id="18" dur="1000" fill="hold"/>
                                        <p:tgtEl>
                                          <p:spTgt spid="8"/>
                                        </p:tgtEl>
                                        <p:attrNameLst>
                                          <p:attrName>ppt_y</p:attrName>
                                        </p:attrNameLst>
                                      </p:cBhvr>
                                      <p:tavLst>
                                        <p:tav tm="0">
                                          <p:val>
                                            <p:fltVal val="0.5"/>
                                          </p:val>
                                        </p:tav>
                                        <p:tav tm="100000">
                                          <p:val>
                                            <p:strVal val="#ppt_y"/>
                                          </p:val>
                                        </p:tav>
                                      </p:tavLst>
                                    </p:anim>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48" grpId="0" animBg="1"/>
      <p:bldP spid="49" grpId="0"/>
      <p:bldP spid="49"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9508" y="-27441"/>
            <a:ext cx="7126238" cy="4218441"/>
          </a:xfrm>
          <a:prstGeom prst="rect">
            <a:avLst/>
          </a:prstGeom>
          <a:effectLst>
            <a:outerShdw blurRad="63500" sx="102000" sy="102000" algn="ctr" rotWithShape="0">
              <a:prstClr val="black">
                <a:alpha val="40000"/>
              </a:prstClr>
            </a:outerShdw>
          </a:effectLst>
        </p:spPr>
      </p:pic>
      <p:pic>
        <p:nvPicPr>
          <p:cNvPr id="33" name="Picture 32"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157721">
            <a:off x="220681" y="915613"/>
            <a:ext cx="3635612" cy="3987447"/>
          </a:xfrm>
          <a:prstGeom prst="rect">
            <a:avLst/>
          </a:prstGeom>
        </p:spPr>
      </p:pic>
      <p:sp>
        <p:nvSpPr>
          <p:cNvPr id="8" name="TextBox 7"/>
          <p:cNvSpPr txBox="1"/>
          <p:nvPr/>
        </p:nvSpPr>
        <p:spPr>
          <a:xfrm>
            <a:off x="2514600" y="609600"/>
            <a:ext cx="4040978" cy="492443"/>
          </a:xfrm>
          <a:prstGeom prst="rect">
            <a:avLst/>
          </a:prstGeom>
          <a:noFill/>
        </p:spPr>
        <p:txBody>
          <a:bodyPr wrap="none" rtlCol="0">
            <a:spAutoFit/>
          </a:bodyPr>
          <a:lstStyle/>
          <a:p>
            <a:r>
              <a:rPr lang="en-US" sz="2600" b="1" dirty="0">
                <a:solidFill>
                  <a:srgbClr val="C00000"/>
                </a:solidFill>
                <a:latin typeface="+mj-lt"/>
              </a:rPr>
              <a:t>Stress and Emotional Needs</a:t>
            </a:r>
          </a:p>
        </p:txBody>
      </p:sp>
      <p:sp>
        <p:nvSpPr>
          <p:cNvPr id="22" name="TextBox 21"/>
          <p:cNvSpPr txBox="1"/>
          <p:nvPr/>
        </p:nvSpPr>
        <p:spPr>
          <a:xfrm>
            <a:off x="4343400" y="1219200"/>
            <a:ext cx="4227040" cy="2185214"/>
          </a:xfrm>
          <a:prstGeom prst="rect">
            <a:avLst/>
          </a:prstGeom>
          <a:noFill/>
        </p:spPr>
        <p:txBody>
          <a:bodyPr wrap="square" rtlCol="0">
            <a:spAutoFit/>
          </a:bodyPr>
          <a:lstStyle/>
          <a:p>
            <a:pPr marL="457200" indent="-457200">
              <a:spcBef>
                <a:spcPts val="600"/>
              </a:spcBef>
              <a:buClr>
                <a:srgbClr val="C00000"/>
              </a:buClr>
              <a:buFont typeface="Wingdings" pitchFamily="2" charset="2"/>
              <a:buChar char="Ø"/>
            </a:pPr>
            <a:r>
              <a:rPr lang="en-US" b="1" dirty="0">
                <a:latin typeface="+mj-lt"/>
              </a:rPr>
              <a:t>List the top 5 things that cause you stress.</a:t>
            </a:r>
          </a:p>
          <a:p>
            <a:pPr marL="457200" indent="-457200">
              <a:spcBef>
                <a:spcPts val="600"/>
              </a:spcBef>
              <a:buClr>
                <a:srgbClr val="C00000"/>
              </a:buClr>
              <a:buFont typeface="Wingdings" pitchFamily="2" charset="2"/>
              <a:buChar char="Ø"/>
            </a:pPr>
            <a:r>
              <a:rPr lang="en-US" b="1" dirty="0">
                <a:latin typeface="+mj-lt"/>
              </a:rPr>
              <a:t>How do you normally handle stress?</a:t>
            </a:r>
          </a:p>
          <a:p>
            <a:pPr marL="457200" indent="-457200">
              <a:spcBef>
                <a:spcPts val="600"/>
              </a:spcBef>
              <a:buClr>
                <a:srgbClr val="C00000"/>
              </a:buClr>
              <a:buFont typeface="Wingdings" pitchFamily="2" charset="2"/>
              <a:buChar char="Ø"/>
            </a:pPr>
            <a:r>
              <a:rPr lang="en-US" b="1" dirty="0">
                <a:latin typeface="+mj-lt"/>
              </a:rPr>
              <a:t>What emotions do you feel when you are stressed, and how do you express those emotions?</a:t>
            </a:r>
          </a:p>
          <a:p>
            <a:pPr marL="457200" indent="-457200">
              <a:buFont typeface="Wingdings" pitchFamily="2" charset="2"/>
              <a:buChar char="Ø"/>
            </a:pPr>
            <a:endParaRPr lang="en-US" b="1" dirty="0">
              <a:latin typeface="+mj-lt"/>
            </a:endParaRPr>
          </a:p>
        </p:txBody>
      </p:sp>
      <p:sp>
        <p:nvSpPr>
          <p:cNvPr id="29" name="Rectangle 28"/>
          <p:cNvSpPr/>
          <p:nvPr/>
        </p:nvSpPr>
        <p:spPr>
          <a:xfrm>
            <a:off x="381000" y="241570"/>
            <a:ext cx="1428539" cy="477240"/>
          </a:xfrm>
          <a:prstGeom prst="rect">
            <a:avLst/>
          </a:prstGeom>
          <a:solidFill>
            <a:schemeClr val="tx1"/>
          </a:solidFill>
          <a:ln w="38100">
            <a:solidFill>
              <a:schemeClr val="tx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57200" y="304800"/>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812150" y="257145"/>
            <a:ext cx="997389" cy="461665"/>
          </a:xfrm>
          <a:prstGeom prst="rect">
            <a:avLst/>
          </a:prstGeom>
          <a:noFill/>
        </p:spPr>
        <p:txBody>
          <a:bodyPr wrap="none" rtlCol="0">
            <a:spAutoFit/>
          </a:bodyPr>
          <a:lstStyle/>
          <a:p>
            <a:r>
              <a:rPr lang="en-US" sz="2400" b="1" dirty="0">
                <a:solidFill>
                  <a:srgbClr val="C00000"/>
                </a:solidFill>
              </a:rPr>
              <a:t>On Air</a:t>
            </a:r>
          </a:p>
        </p:txBody>
      </p:sp>
      <p:grpSp>
        <p:nvGrpSpPr>
          <p:cNvPr id="30" name="Group 29"/>
          <p:cNvGrpSpPr/>
          <p:nvPr/>
        </p:nvGrpSpPr>
        <p:grpSpPr>
          <a:xfrm>
            <a:off x="304800" y="2019981"/>
            <a:ext cx="5273245" cy="4263780"/>
            <a:chOff x="304800" y="2019981"/>
            <a:chExt cx="5273245" cy="4263780"/>
          </a:xfrm>
        </p:grpSpPr>
        <p:sp>
          <p:nvSpPr>
            <p:cNvPr id="31" name="Snip Same Side Corner Rectangle 30"/>
            <p:cNvSpPr/>
            <p:nvPr/>
          </p:nvSpPr>
          <p:spPr>
            <a:xfrm>
              <a:off x="3139645" y="3048000"/>
              <a:ext cx="1546337"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Snip Same Side Corner Rectangle 31"/>
            <p:cNvSpPr/>
            <p:nvPr/>
          </p:nvSpPr>
          <p:spPr>
            <a:xfrm>
              <a:off x="1137103" y="3067826"/>
              <a:ext cx="1609368"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ube 35"/>
            <p:cNvSpPr/>
            <p:nvPr/>
          </p:nvSpPr>
          <p:spPr>
            <a:xfrm>
              <a:off x="304800" y="4001311"/>
              <a:ext cx="5273245" cy="2282450"/>
            </a:xfrm>
            <a:prstGeom prst="cube">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47163" y="4791327"/>
              <a:ext cx="4257350" cy="1295400"/>
            </a:xfrm>
            <a:prstGeom prst="rect">
              <a:avLst/>
            </a:prstGeom>
            <a:solidFill>
              <a:srgbClr val="B4CD34"/>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3505200" y="3886200"/>
              <a:ext cx="647700" cy="609600"/>
            </a:xfrm>
            <a:prstGeom prst="rect">
              <a:avLst/>
            </a:prstGeom>
            <a:solidFill>
              <a:schemeClr val="bg1"/>
            </a:solidFill>
            <a:ln w="31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p:cNvCxnSpPr/>
            <p:nvPr/>
          </p:nvCxnSpPr>
          <p:spPr>
            <a:xfrm>
              <a:off x="5120845" y="4724400"/>
              <a:ext cx="0" cy="1253236"/>
            </a:xfrm>
            <a:prstGeom prst="line">
              <a:avLst/>
            </a:prstGeom>
            <a:ln w="28575">
              <a:solidFill>
                <a:schemeClr val="tx1"/>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5120845" y="5638800"/>
              <a:ext cx="381000" cy="338836"/>
            </a:xfrm>
            <a:prstGeom prst="line">
              <a:avLst/>
            </a:prstGeom>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5501845" y="4336096"/>
              <a:ext cx="0" cy="1302704"/>
            </a:xfrm>
            <a:prstGeom prst="line">
              <a:avLst/>
            </a:prstGeom>
            <a:ln w="28575">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5120845" y="4336096"/>
              <a:ext cx="381000" cy="388304"/>
            </a:xfrm>
            <a:prstGeom prst="line">
              <a:avLst/>
            </a:prstGeom>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6" name="Picture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4128" y="2019981"/>
              <a:ext cx="1719072" cy="2697048"/>
            </a:xfrm>
            <a:prstGeom prst="rect">
              <a:avLst/>
            </a:prstGeom>
            <a:effectLst>
              <a:outerShdw blurRad="63500" sx="102000" sy="102000" algn="ctr" rotWithShape="0">
                <a:prstClr val="black">
                  <a:alpha val="40000"/>
                </a:prstClr>
              </a:outerShdw>
            </a:effectLst>
          </p:spPr>
        </p:pic>
        <p:pic>
          <p:nvPicPr>
            <p:cNvPr id="48" name="Picture 4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6946" y="2019981"/>
              <a:ext cx="1819854" cy="2432304"/>
            </a:xfrm>
            <a:prstGeom prst="rect">
              <a:avLst/>
            </a:prstGeom>
            <a:effectLst>
              <a:outerShdw blurRad="63500" sx="102000" sy="102000" algn="ctr" rotWithShape="0">
                <a:prstClr val="black">
                  <a:alpha val="40000"/>
                </a:prstClr>
              </a:outerShdw>
            </a:effectLst>
          </p:spPr>
        </p:pic>
        <p:sp>
          <p:nvSpPr>
            <p:cNvPr id="54" name="TextBox 53"/>
            <p:cNvSpPr txBox="1"/>
            <p:nvPr/>
          </p:nvSpPr>
          <p:spPr>
            <a:xfrm>
              <a:off x="1768045" y="4893557"/>
              <a:ext cx="2917937" cy="1077218"/>
            </a:xfrm>
            <a:prstGeom prst="rect">
              <a:avLst/>
            </a:prstGeom>
            <a:noFill/>
          </p:spPr>
          <p:txBody>
            <a:bodyPr wrap="square" rtlCol="0">
              <a:prstTxWarp prst="textDeflateInflate">
                <a:avLst>
                  <a:gd name="adj" fmla="val 40923"/>
                </a:avLst>
              </a:prstTxWarp>
              <a:spAutoFit/>
            </a:bodyPr>
            <a:lstStyle/>
            <a:p>
              <a:pPr algn="ctr"/>
              <a:r>
                <a:rPr lang="en-US" sz="3200" b="1" dirty="0">
                  <a:latin typeface="+mj-lt"/>
                </a:rPr>
                <a:t>Healthy Futures </a:t>
              </a:r>
            </a:p>
            <a:p>
              <a:pPr algn="ctr"/>
              <a:r>
                <a:rPr lang="en-US" sz="3200" b="1" dirty="0">
                  <a:latin typeface="+mj-lt"/>
                </a:rPr>
                <a:t>News Station</a:t>
              </a:r>
            </a:p>
          </p:txBody>
        </p:sp>
        <p:sp>
          <p:nvSpPr>
            <p:cNvPr id="55" name="TextBox 54"/>
            <p:cNvSpPr txBox="1"/>
            <p:nvPr/>
          </p:nvSpPr>
          <p:spPr>
            <a:xfrm>
              <a:off x="1595492" y="3368505"/>
              <a:ext cx="558475" cy="276999"/>
            </a:xfrm>
            <a:prstGeom prst="rect">
              <a:avLst/>
            </a:prstGeom>
            <a:noFill/>
          </p:spPr>
          <p:txBody>
            <a:bodyPr wrap="square" rtlCol="0">
              <a:spAutoFit/>
            </a:bodyPr>
            <a:lstStyle/>
            <a:p>
              <a:r>
                <a:rPr lang="en-US" sz="1200" dirty="0">
                  <a:latin typeface="Comic Sans MS" panose="030F0702030302020204" pitchFamily="66" charset="0"/>
                </a:rPr>
                <a:t>Lana</a:t>
              </a:r>
            </a:p>
          </p:txBody>
        </p:sp>
        <p:sp>
          <p:nvSpPr>
            <p:cNvPr id="56" name="TextBox 55"/>
            <p:cNvSpPr txBox="1"/>
            <p:nvPr/>
          </p:nvSpPr>
          <p:spPr>
            <a:xfrm>
              <a:off x="3505200" y="3264524"/>
              <a:ext cx="808165" cy="276999"/>
            </a:xfrm>
            <a:prstGeom prst="rect">
              <a:avLst/>
            </a:prstGeom>
            <a:noFill/>
          </p:spPr>
          <p:txBody>
            <a:bodyPr wrap="square" rtlCol="0">
              <a:spAutoFit/>
            </a:bodyPr>
            <a:lstStyle/>
            <a:p>
              <a:r>
                <a:rPr lang="en-US" sz="1200" dirty="0">
                  <a:latin typeface="Comic Sans MS" panose="030F0702030302020204" pitchFamily="66" charset="0"/>
                </a:rPr>
                <a:t>Damian</a:t>
              </a:r>
            </a:p>
          </p:txBody>
        </p:sp>
      </p:grpSp>
      <p:pic>
        <p:nvPicPr>
          <p:cNvPr id="25" name="Picture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7183" y="4899615"/>
            <a:ext cx="1028783" cy="1170432"/>
          </a:xfrm>
          <a:prstGeom prst="rect">
            <a:avLst/>
          </a:prstGeom>
        </p:spPr>
      </p:pic>
    </p:spTree>
    <p:extLst>
      <p:ext uri="{BB962C8B-B14F-4D97-AF65-F5344CB8AC3E}">
        <p14:creationId xmlns:p14="http://schemas.microsoft.com/office/powerpoint/2010/main" val="37364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fill="hold" grpId="0" nodeType="withEffect">
                                  <p:stCondLst>
                                    <p:cond delay="0"/>
                                  </p:stCondLst>
                                  <p:childTnLst>
                                    <p:anim calcmode="discrete" valueType="str">
                                      <p:cBhvr>
                                        <p:cTn id="6" dur="1000" fill="hold"/>
                                        <p:tgtEl>
                                          <p:spTgt spid="34"/>
                                        </p:tgtEl>
                                        <p:attrNameLst>
                                          <p:attrName>style.visibility</p:attrName>
                                        </p:attrNameLst>
                                      </p:cBhvr>
                                      <p:tavLst>
                                        <p:tav tm="0">
                                          <p:val>
                                            <p:strVal val="hidden"/>
                                          </p:val>
                                        </p:tav>
                                        <p:tav tm="50000">
                                          <p:val>
                                            <p:strVal val="visible"/>
                                          </p:val>
                                        </p:tav>
                                      </p:tavLst>
                                    </p:anim>
                                  </p:childTnLst>
                                </p:cTn>
                              </p:par>
                              <p:par>
                                <p:cTn id="7" presetID="1" presetClass="entr" presetSubtype="0" fill="hold" grpId="1"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35" presetClass="emph" presetSubtype="0" fill="hold" grpId="0" nodeType="withEffect">
                                  <p:stCondLst>
                                    <p:cond delay="0"/>
                                  </p:stCondLst>
                                  <p:childTnLst>
                                    <p:anim calcmode="discrete" valueType="str">
                                      <p:cBhvr>
                                        <p:cTn id="10" dur="1000" fill="hold"/>
                                        <p:tgtEl>
                                          <p:spTgt spid="35"/>
                                        </p:tgtEl>
                                        <p:attrNameLst>
                                          <p:attrName>style.visibility</p:attrName>
                                        </p:attrNameLst>
                                      </p:cBhvr>
                                      <p:tavLst>
                                        <p:tav tm="0">
                                          <p:val>
                                            <p:strVal val="hidden"/>
                                          </p:val>
                                        </p:tav>
                                        <p:tav tm="50000">
                                          <p:val>
                                            <p:strVal val="visible"/>
                                          </p:val>
                                        </p:tav>
                                      </p:tavLst>
                                    </p:anim>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Effect transition="in" filter="fade">
                                      <p:cBhvr>
                                        <p:cTn id="16" dur="1000"/>
                                        <p:tgtEl>
                                          <p:spTgt spid="8"/>
                                        </p:tgtEl>
                                      </p:cBhvr>
                                    </p:animEffect>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22">
                                            <p:txEl>
                                              <p:pRg st="0" end="0"/>
                                            </p:txEl>
                                          </p:spTgt>
                                        </p:tgtEl>
                                        <p:attrNameLst>
                                          <p:attrName>style.visibility</p:attrName>
                                        </p:attrNameLst>
                                      </p:cBhvr>
                                      <p:to>
                                        <p:strVal val="visible"/>
                                      </p:to>
                                    </p:set>
                                    <p:animEffect transition="in" filter="fade">
                                      <p:cBhvr>
                                        <p:cTn id="20" dur="1000"/>
                                        <p:tgtEl>
                                          <p:spTgt spid="22">
                                            <p:txEl>
                                              <p:pRg st="0" end="0"/>
                                            </p:txEl>
                                          </p:spTgt>
                                        </p:tgtEl>
                                      </p:cBhvr>
                                    </p:animEffect>
                                    <p:anim calcmode="lin" valueType="num">
                                      <p:cBhvr>
                                        <p:cTn id="21" dur="10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22">
                                            <p:txEl>
                                              <p:pRg st="1" end="1"/>
                                            </p:txEl>
                                          </p:spTgt>
                                        </p:tgtEl>
                                        <p:attrNameLst>
                                          <p:attrName>style.visibility</p:attrName>
                                        </p:attrNameLst>
                                      </p:cBhvr>
                                      <p:to>
                                        <p:strVal val="visible"/>
                                      </p:to>
                                    </p:set>
                                    <p:animEffect transition="in" filter="fade">
                                      <p:cBhvr>
                                        <p:cTn id="26" dur="1000"/>
                                        <p:tgtEl>
                                          <p:spTgt spid="22">
                                            <p:txEl>
                                              <p:pRg st="1" end="1"/>
                                            </p:txEl>
                                          </p:spTgt>
                                        </p:tgtEl>
                                      </p:cBhvr>
                                    </p:animEffect>
                                    <p:anim calcmode="lin" valueType="num">
                                      <p:cBhvr>
                                        <p:cTn id="27" dur="1000" fill="hold"/>
                                        <p:tgtEl>
                                          <p:spTgt spid="22">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22">
                                            <p:txEl>
                                              <p:pRg st="1" end="1"/>
                                            </p:txEl>
                                          </p:spTgt>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grpId="0" nodeType="afterEffect">
                                  <p:stCondLst>
                                    <p:cond delay="0"/>
                                  </p:stCondLst>
                                  <p:childTnLst>
                                    <p:set>
                                      <p:cBhvr>
                                        <p:cTn id="31" dur="1" fill="hold">
                                          <p:stCondLst>
                                            <p:cond delay="0"/>
                                          </p:stCondLst>
                                        </p:cTn>
                                        <p:tgtEl>
                                          <p:spTgt spid="22">
                                            <p:txEl>
                                              <p:pRg st="2" end="2"/>
                                            </p:txEl>
                                          </p:spTgt>
                                        </p:tgtEl>
                                        <p:attrNameLst>
                                          <p:attrName>style.visibility</p:attrName>
                                        </p:attrNameLst>
                                      </p:cBhvr>
                                      <p:to>
                                        <p:strVal val="visible"/>
                                      </p:to>
                                    </p:set>
                                    <p:animEffect transition="in" filter="fade">
                                      <p:cBhvr>
                                        <p:cTn id="32" dur="1000"/>
                                        <p:tgtEl>
                                          <p:spTgt spid="22">
                                            <p:txEl>
                                              <p:pRg st="2" end="2"/>
                                            </p:txEl>
                                          </p:spTgt>
                                        </p:tgtEl>
                                      </p:cBhvr>
                                    </p:animEffect>
                                    <p:anim calcmode="lin" valueType="num">
                                      <p:cBhvr>
                                        <p:cTn id="33" dur="1000" fill="hold"/>
                                        <p:tgtEl>
                                          <p:spTgt spid="22">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2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2" grpId="0" build="p"/>
      <p:bldP spid="34" grpId="0" animBg="1"/>
      <p:bldP spid="35" grpId="0"/>
      <p:bldP spid="35"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9508" y="-27441"/>
            <a:ext cx="7126238" cy="4218441"/>
          </a:xfrm>
          <a:prstGeom prst="rect">
            <a:avLst/>
          </a:prstGeom>
          <a:effectLst>
            <a:outerShdw blurRad="63500" sx="102000" sy="102000" algn="ctr" rotWithShape="0">
              <a:prstClr val="black">
                <a:alpha val="40000"/>
              </a:prstClr>
            </a:outerShdw>
          </a:effectLst>
        </p:spPr>
      </p:pic>
      <p:pic>
        <p:nvPicPr>
          <p:cNvPr id="33" name="Picture 32"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157721">
            <a:off x="220681" y="915613"/>
            <a:ext cx="3635612" cy="3987447"/>
          </a:xfrm>
          <a:prstGeom prst="rect">
            <a:avLst/>
          </a:prstGeom>
        </p:spPr>
      </p:pic>
      <p:sp>
        <p:nvSpPr>
          <p:cNvPr id="8" name="TextBox 7"/>
          <p:cNvSpPr txBox="1"/>
          <p:nvPr/>
        </p:nvSpPr>
        <p:spPr>
          <a:xfrm>
            <a:off x="2497200" y="595177"/>
            <a:ext cx="4040978" cy="492443"/>
          </a:xfrm>
          <a:prstGeom prst="rect">
            <a:avLst/>
          </a:prstGeom>
          <a:noFill/>
        </p:spPr>
        <p:txBody>
          <a:bodyPr wrap="none" rtlCol="0">
            <a:spAutoFit/>
          </a:bodyPr>
          <a:lstStyle/>
          <a:p>
            <a:r>
              <a:rPr lang="en-US" sz="2600" b="1" dirty="0">
                <a:solidFill>
                  <a:srgbClr val="C00000"/>
                </a:solidFill>
                <a:latin typeface="+mj-lt"/>
              </a:rPr>
              <a:t>Stress and Emotional Needs</a:t>
            </a:r>
          </a:p>
        </p:txBody>
      </p:sp>
      <p:sp>
        <p:nvSpPr>
          <p:cNvPr id="22" name="TextBox 21"/>
          <p:cNvSpPr txBox="1"/>
          <p:nvPr/>
        </p:nvSpPr>
        <p:spPr>
          <a:xfrm>
            <a:off x="4380186" y="1219200"/>
            <a:ext cx="4136044" cy="2462213"/>
          </a:xfrm>
          <a:prstGeom prst="rect">
            <a:avLst/>
          </a:prstGeom>
          <a:noFill/>
        </p:spPr>
        <p:txBody>
          <a:bodyPr wrap="square" rtlCol="0">
            <a:spAutoFit/>
          </a:bodyPr>
          <a:lstStyle/>
          <a:p>
            <a:pPr marL="457200" indent="-457200">
              <a:spcBef>
                <a:spcPts val="600"/>
              </a:spcBef>
              <a:buClr>
                <a:srgbClr val="C00000"/>
              </a:buClr>
              <a:buFont typeface="Wingdings" pitchFamily="2" charset="2"/>
              <a:buChar char="Ø"/>
            </a:pPr>
            <a:r>
              <a:rPr lang="en-US" b="1">
                <a:latin typeface="+mj-lt"/>
              </a:rPr>
              <a:t>What stressors did you see in the video?</a:t>
            </a:r>
            <a:endParaRPr lang="en-US" b="1" dirty="0">
              <a:latin typeface="+mj-lt"/>
            </a:endParaRPr>
          </a:p>
          <a:p>
            <a:pPr marL="457200" indent="-457200">
              <a:spcBef>
                <a:spcPts val="600"/>
              </a:spcBef>
              <a:buClr>
                <a:srgbClr val="C00000"/>
              </a:buClr>
              <a:buFont typeface="Wingdings" pitchFamily="2" charset="2"/>
              <a:buChar char="Ø"/>
            </a:pPr>
            <a:r>
              <a:rPr lang="en-US" b="1" dirty="0">
                <a:latin typeface="+mj-lt"/>
              </a:rPr>
              <a:t>How are each of these stressors affecting the character in the video?</a:t>
            </a:r>
          </a:p>
          <a:p>
            <a:pPr marL="457200" indent="-457200">
              <a:spcBef>
                <a:spcPts val="600"/>
              </a:spcBef>
              <a:buClr>
                <a:srgbClr val="C00000"/>
              </a:buClr>
              <a:buFont typeface="Wingdings" pitchFamily="2" charset="2"/>
              <a:buChar char="Ø"/>
            </a:pPr>
            <a:r>
              <a:rPr lang="en-US" b="1" dirty="0">
                <a:latin typeface="+mj-lt"/>
              </a:rPr>
              <a:t>What could have been done to meet some of the emotional needs in a healthy way?</a:t>
            </a:r>
          </a:p>
          <a:p>
            <a:pPr marL="457200" indent="-457200">
              <a:buFont typeface="Wingdings" pitchFamily="2" charset="2"/>
              <a:buChar char="Ø"/>
            </a:pPr>
            <a:endParaRPr lang="en-US" b="1" dirty="0">
              <a:latin typeface="+mj-lt"/>
            </a:endParaRPr>
          </a:p>
        </p:txBody>
      </p:sp>
      <p:sp>
        <p:nvSpPr>
          <p:cNvPr id="29" name="Rectangle 28"/>
          <p:cNvSpPr/>
          <p:nvPr/>
        </p:nvSpPr>
        <p:spPr>
          <a:xfrm>
            <a:off x="381000" y="241570"/>
            <a:ext cx="1428539" cy="477240"/>
          </a:xfrm>
          <a:prstGeom prst="rect">
            <a:avLst/>
          </a:prstGeom>
          <a:solidFill>
            <a:schemeClr val="tx1"/>
          </a:solidFill>
          <a:ln w="38100">
            <a:solidFill>
              <a:schemeClr val="tx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57200" y="304800"/>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812150" y="257145"/>
            <a:ext cx="997389" cy="461665"/>
          </a:xfrm>
          <a:prstGeom prst="rect">
            <a:avLst/>
          </a:prstGeom>
          <a:noFill/>
        </p:spPr>
        <p:txBody>
          <a:bodyPr wrap="none" rtlCol="0">
            <a:spAutoFit/>
          </a:bodyPr>
          <a:lstStyle/>
          <a:p>
            <a:r>
              <a:rPr lang="en-US" sz="2400" b="1" dirty="0">
                <a:solidFill>
                  <a:srgbClr val="C00000"/>
                </a:solidFill>
              </a:rPr>
              <a:t>On Air</a:t>
            </a:r>
          </a:p>
        </p:txBody>
      </p:sp>
      <p:grpSp>
        <p:nvGrpSpPr>
          <p:cNvPr id="30" name="Group 29"/>
          <p:cNvGrpSpPr/>
          <p:nvPr/>
        </p:nvGrpSpPr>
        <p:grpSpPr>
          <a:xfrm>
            <a:off x="304800" y="2019981"/>
            <a:ext cx="5273245" cy="4263780"/>
            <a:chOff x="304800" y="2019981"/>
            <a:chExt cx="5273245" cy="4263780"/>
          </a:xfrm>
        </p:grpSpPr>
        <p:sp>
          <p:nvSpPr>
            <p:cNvPr id="31" name="Snip Same Side Corner Rectangle 30"/>
            <p:cNvSpPr/>
            <p:nvPr/>
          </p:nvSpPr>
          <p:spPr>
            <a:xfrm>
              <a:off x="3139645" y="3048000"/>
              <a:ext cx="1546337"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Snip Same Side Corner Rectangle 31"/>
            <p:cNvSpPr/>
            <p:nvPr/>
          </p:nvSpPr>
          <p:spPr>
            <a:xfrm>
              <a:off x="1137103" y="3067826"/>
              <a:ext cx="1609368"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ube 35"/>
            <p:cNvSpPr/>
            <p:nvPr/>
          </p:nvSpPr>
          <p:spPr>
            <a:xfrm>
              <a:off x="304800" y="4001311"/>
              <a:ext cx="5273245" cy="2282450"/>
            </a:xfrm>
            <a:prstGeom prst="cube">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47163" y="4791327"/>
              <a:ext cx="4257350" cy="1295400"/>
            </a:xfrm>
            <a:prstGeom prst="rect">
              <a:avLst/>
            </a:prstGeom>
            <a:solidFill>
              <a:srgbClr val="B4CD34"/>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3505200" y="3886200"/>
              <a:ext cx="647700" cy="609600"/>
            </a:xfrm>
            <a:prstGeom prst="rect">
              <a:avLst/>
            </a:prstGeom>
            <a:solidFill>
              <a:schemeClr val="bg1"/>
            </a:solidFill>
            <a:ln w="31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p:cNvCxnSpPr/>
            <p:nvPr/>
          </p:nvCxnSpPr>
          <p:spPr>
            <a:xfrm>
              <a:off x="5120845" y="4724400"/>
              <a:ext cx="0" cy="1253236"/>
            </a:xfrm>
            <a:prstGeom prst="line">
              <a:avLst/>
            </a:prstGeom>
            <a:ln w="28575">
              <a:solidFill>
                <a:schemeClr val="tx1"/>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5120845" y="5638800"/>
              <a:ext cx="381000" cy="338836"/>
            </a:xfrm>
            <a:prstGeom prst="line">
              <a:avLst/>
            </a:prstGeom>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5501845" y="4336096"/>
              <a:ext cx="0" cy="1302704"/>
            </a:xfrm>
            <a:prstGeom prst="line">
              <a:avLst/>
            </a:prstGeom>
            <a:ln w="28575">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5120845" y="4336096"/>
              <a:ext cx="381000" cy="388304"/>
            </a:xfrm>
            <a:prstGeom prst="line">
              <a:avLst/>
            </a:prstGeom>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6" name="Picture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4128" y="2019981"/>
              <a:ext cx="1719072" cy="2697048"/>
            </a:xfrm>
            <a:prstGeom prst="rect">
              <a:avLst/>
            </a:prstGeom>
            <a:effectLst>
              <a:outerShdw blurRad="63500" sx="102000" sy="102000" algn="ctr" rotWithShape="0">
                <a:prstClr val="black">
                  <a:alpha val="40000"/>
                </a:prstClr>
              </a:outerShdw>
            </a:effectLst>
          </p:spPr>
        </p:pic>
        <p:pic>
          <p:nvPicPr>
            <p:cNvPr id="48" name="Picture 4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6946" y="2019981"/>
              <a:ext cx="1819854" cy="2432304"/>
            </a:xfrm>
            <a:prstGeom prst="rect">
              <a:avLst/>
            </a:prstGeom>
            <a:effectLst>
              <a:outerShdw blurRad="63500" sx="102000" sy="102000" algn="ctr" rotWithShape="0">
                <a:prstClr val="black">
                  <a:alpha val="40000"/>
                </a:prstClr>
              </a:outerShdw>
            </a:effectLst>
          </p:spPr>
        </p:pic>
        <p:sp>
          <p:nvSpPr>
            <p:cNvPr id="54" name="TextBox 53"/>
            <p:cNvSpPr txBox="1"/>
            <p:nvPr/>
          </p:nvSpPr>
          <p:spPr>
            <a:xfrm>
              <a:off x="1768045" y="4893557"/>
              <a:ext cx="2917937" cy="1077218"/>
            </a:xfrm>
            <a:prstGeom prst="rect">
              <a:avLst/>
            </a:prstGeom>
            <a:noFill/>
          </p:spPr>
          <p:txBody>
            <a:bodyPr wrap="square" rtlCol="0">
              <a:prstTxWarp prst="textDeflateInflate">
                <a:avLst>
                  <a:gd name="adj" fmla="val 40923"/>
                </a:avLst>
              </a:prstTxWarp>
              <a:spAutoFit/>
            </a:bodyPr>
            <a:lstStyle/>
            <a:p>
              <a:pPr algn="ctr"/>
              <a:r>
                <a:rPr lang="en-US" sz="3200" b="1" dirty="0">
                  <a:latin typeface="+mj-lt"/>
                </a:rPr>
                <a:t>Healthy Futures </a:t>
              </a:r>
            </a:p>
            <a:p>
              <a:pPr algn="ctr"/>
              <a:r>
                <a:rPr lang="en-US" sz="3200" b="1" dirty="0">
                  <a:latin typeface="+mj-lt"/>
                </a:rPr>
                <a:t>News Station</a:t>
              </a:r>
            </a:p>
          </p:txBody>
        </p:sp>
        <p:sp>
          <p:nvSpPr>
            <p:cNvPr id="55" name="TextBox 54"/>
            <p:cNvSpPr txBox="1"/>
            <p:nvPr/>
          </p:nvSpPr>
          <p:spPr>
            <a:xfrm>
              <a:off x="1595492" y="3368505"/>
              <a:ext cx="558475" cy="276999"/>
            </a:xfrm>
            <a:prstGeom prst="rect">
              <a:avLst/>
            </a:prstGeom>
            <a:noFill/>
          </p:spPr>
          <p:txBody>
            <a:bodyPr wrap="square" rtlCol="0">
              <a:spAutoFit/>
            </a:bodyPr>
            <a:lstStyle/>
            <a:p>
              <a:r>
                <a:rPr lang="en-US" sz="1200" dirty="0">
                  <a:latin typeface="Comic Sans MS" panose="030F0702030302020204" pitchFamily="66" charset="0"/>
                </a:rPr>
                <a:t>Lana</a:t>
              </a:r>
            </a:p>
          </p:txBody>
        </p:sp>
        <p:sp>
          <p:nvSpPr>
            <p:cNvPr id="56" name="TextBox 55"/>
            <p:cNvSpPr txBox="1"/>
            <p:nvPr/>
          </p:nvSpPr>
          <p:spPr>
            <a:xfrm>
              <a:off x="3505200" y="3264524"/>
              <a:ext cx="808165" cy="276999"/>
            </a:xfrm>
            <a:prstGeom prst="rect">
              <a:avLst/>
            </a:prstGeom>
            <a:noFill/>
          </p:spPr>
          <p:txBody>
            <a:bodyPr wrap="square" rtlCol="0">
              <a:spAutoFit/>
            </a:bodyPr>
            <a:lstStyle/>
            <a:p>
              <a:r>
                <a:rPr lang="en-US" sz="1200" dirty="0">
                  <a:latin typeface="Comic Sans MS" panose="030F0702030302020204" pitchFamily="66" charset="0"/>
                </a:rPr>
                <a:t>Damian</a:t>
              </a:r>
            </a:p>
          </p:txBody>
        </p:sp>
      </p:grpSp>
      <p:pic>
        <p:nvPicPr>
          <p:cNvPr id="25" name="Picture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7183" y="4899615"/>
            <a:ext cx="1028783" cy="1170432"/>
          </a:xfrm>
          <a:prstGeom prst="rect">
            <a:avLst/>
          </a:prstGeom>
        </p:spPr>
      </p:pic>
    </p:spTree>
    <p:extLst>
      <p:ext uri="{BB962C8B-B14F-4D97-AF65-F5344CB8AC3E}">
        <p14:creationId xmlns:p14="http://schemas.microsoft.com/office/powerpoint/2010/main" val="1860003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fill="hold" grpId="0" nodeType="withEffect">
                                  <p:stCondLst>
                                    <p:cond delay="0"/>
                                  </p:stCondLst>
                                  <p:childTnLst>
                                    <p:anim calcmode="discrete" valueType="str">
                                      <p:cBhvr>
                                        <p:cTn id="6" dur="1000" fill="hold"/>
                                        <p:tgtEl>
                                          <p:spTgt spid="34"/>
                                        </p:tgtEl>
                                        <p:attrNameLst>
                                          <p:attrName>style.visibility</p:attrName>
                                        </p:attrNameLst>
                                      </p:cBhvr>
                                      <p:tavLst>
                                        <p:tav tm="0">
                                          <p:val>
                                            <p:strVal val="hidden"/>
                                          </p:val>
                                        </p:tav>
                                        <p:tav tm="50000">
                                          <p:val>
                                            <p:strVal val="visible"/>
                                          </p:val>
                                        </p:tav>
                                      </p:tavLst>
                                    </p:anim>
                                  </p:childTnLst>
                                </p:cTn>
                              </p:par>
                              <p:par>
                                <p:cTn id="7" presetID="1" presetClass="entr" presetSubtype="0" fill="hold" grpId="1"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35" presetClass="emph" presetSubtype="0" fill="hold" grpId="0" nodeType="withEffect">
                                  <p:stCondLst>
                                    <p:cond delay="0"/>
                                  </p:stCondLst>
                                  <p:childTnLst>
                                    <p:anim calcmode="discrete" valueType="str">
                                      <p:cBhvr>
                                        <p:cTn id="10" dur="1000" fill="hold"/>
                                        <p:tgtEl>
                                          <p:spTgt spid="35"/>
                                        </p:tgtEl>
                                        <p:attrNameLst>
                                          <p:attrName>style.visibility</p:attrName>
                                        </p:attrNameLst>
                                      </p:cBhvr>
                                      <p:tavLst>
                                        <p:tav tm="0">
                                          <p:val>
                                            <p:strVal val="hidden"/>
                                          </p:val>
                                        </p:tav>
                                        <p:tav tm="50000">
                                          <p:val>
                                            <p:strVal val="visible"/>
                                          </p:val>
                                        </p:tav>
                                      </p:tavLst>
                                    </p:anim>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Effect transition="in" filter="fade">
                                      <p:cBhvr>
                                        <p:cTn id="16" dur="1000"/>
                                        <p:tgtEl>
                                          <p:spTgt spid="8"/>
                                        </p:tgtEl>
                                      </p:cBhvr>
                                    </p:animEffect>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22">
                                            <p:txEl>
                                              <p:pRg st="0" end="0"/>
                                            </p:txEl>
                                          </p:spTgt>
                                        </p:tgtEl>
                                        <p:attrNameLst>
                                          <p:attrName>style.visibility</p:attrName>
                                        </p:attrNameLst>
                                      </p:cBhvr>
                                      <p:to>
                                        <p:strVal val="visible"/>
                                      </p:to>
                                    </p:set>
                                    <p:animEffect transition="in" filter="fade">
                                      <p:cBhvr>
                                        <p:cTn id="20" dur="1000"/>
                                        <p:tgtEl>
                                          <p:spTgt spid="22">
                                            <p:txEl>
                                              <p:pRg st="0" end="0"/>
                                            </p:txEl>
                                          </p:spTgt>
                                        </p:tgtEl>
                                      </p:cBhvr>
                                    </p:animEffect>
                                    <p:anim calcmode="lin" valueType="num">
                                      <p:cBhvr>
                                        <p:cTn id="21" dur="10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22">
                                            <p:txEl>
                                              <p:pRg st="1" end="1"/>
                                            </p:txEl>
                                          </p:spTgt>
                                        </p:tgtEl>
                                        <p:attrNameLst>
                                          <p:attrName>style.visibility</p:attrName>
                                        </p:attrNameLst>
                                      </p:cBhvr>
                                      <p:to>
                                        <p:strVal val="visible"/>
                                      </p:to>
                                    </p:set>
                                    <p:animEffect transition="in" filter="fade">
                                      <p:cBhvr>
                                        <p:cTn id="26" dur="1000"/>
                                        <p:tgtEl>
                                          <p:spTgt spid="22">
                                            <p:txEl>
                                              <p:pRg st="1" end="1"/>
                                            </p:txEl>
                                          </p:spTgt>
                                        </p:tgtEl>
                                      </p:cBhvr>
                                    </p:animEffect>
                                    <p:anim calcmode="lin" valueType="num">
                                      <p:cBhvr>
                                        <p:cTn id="27" dur="1000" fill="hold"/>
                                        <p:tgtEl>
                                          <p:spTgt spid="22">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22">
                                            <p:txEl>
                                              <p:pRg st="1" end="1"/>
                                            </p:txEl>
                                          </p:spTgt>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grpId="0" nodeType="afterEffect">
                                  <p:stCondLst>
                                    <p:cond delay="0"/>
                                  </p:stCondLst>
                                  <p:childTnLst>
                                    <p:set>
                                      <p:cBhvr>
                                        <p:cTn id="31" dur="1" fill="hold">
                                          <p:stCondLst>
                                            <p:cond delay="0"/>
                                          </p:stCondLst>
                                        </p:cTn>
                                        <p:tgtEl>
                                          <p:spTgt spid="22">
                                            <p:txEl>
                                              <p:pRg st="2" end="2"/>
                                            </p:txEl>
                                          </p:spTgt>
                                        </p:tgtEl>
                                        <p:attrNameLst>
                                          <p:attrName>style.visibility</p:attrName>
                                        </p:attrNameLst>
                                      </p:cBhvr>
                                      <p:to>
                                        <p:strVal val="visible"/>
                                      </p:to>
                                    </p:set>
                                    <p:animEffect transition="in" filter="fade">
                                      <p:cBhvr>
                                        <p:cTn id="32" dur="1000"/>
                                        <p:tgtEl>
                                          <p:spTgt spid="22">
                                            <p:txEl>
                                              <p:pRg st="2" end="2"/>
                                            </p:txEl>
                                          </p:spTgt>
                                        </p:tgtEl>
                                      </p:cBhvr>
                                    </p:animEffect>
                                    <p:anim calcmode="lin" valueType="num">
                                      <p:cBhvr>
                                        <p:cTn id="33" dur="1000" fill="hold"/>
                                        <p:tgtEl>
                                          <p:spTgt spid="22">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2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2" grpId="0" build="p"/>
      <p:bldP spid="34" grpId="0" animBg="1"/>
      <p:bldP spid="35" grpId="0"/>
      <p:bldP spid="3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9508" y="-27441"/>
            <a:ext cx="7126238" cy="4218441"/>
          </a:xfrm>
          <a:prstGeom prst="rect">
            <a:avLst/>
          </a:prstGeom>
          <a:effectLst>
            <a:outerShdw blurRad="63500" sx="102000" sy="102000" algn="ctr" rotWithShape="0">
              <a:prstClr val="black">
                <a:alpha val="40000"/>
              </a:prstClr>
            </a:outerShdw>
          </a:effectLst>
        </p:spPr>
      </p:pic>
      <p:pic>
        <p:nvPicPr>
          <p:cNvPr id="33" name="Picture 32"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157721">
            <a:off x="220681" y="915613"/>
            <a:ext cx="3635612" cy="3987447"/>
          </a:xfrm>
          <a:prstGeom prst="rect">
            <a:avLst/>
          </a:prstGeom>
        </p:spPr>
      </p:pic>
      <p:sp>
        <p:nvSpPr>
          <p:cNvPr id="8" name="TextBox 7"/>
          <p:cNvSpPr txBox="1"/>
          <p:nvPr/>
        </p:nvSpPr>
        <p:spPr>
          <a:xfrm>
            <a:off x="2514600" y="616824"/>
            <a:ext cx="4040978" cy="492443"/>
          </a:xfrm>
          <a:prstGeom prst="rect">
            <a:avLst/>
          </a:prstGeom>
          <a:noFill/>
        </p:spPr>
        <p:txBody>
          <a:bodyPr wrap="none" rtlCol="0">
            <a:spAutoFit/>
          </a:bodyPr>
          <a:lstStyle/>
          <a:p>
            <a:r>
              <a:rPr lang="en-US" sz="2600" b="1" dirty="0">
                <a:solidFill>
                  <a:srgbClr val="C00000"/>
                </a:solidFill>
                <a:latin typeface="+mj-lt"/>
              </a:rPr>
              <a:t>Stress and Emotional Needs</a:t>
            </a:r>
          </a:p>
        </p:txBody>
      </p:sp>
      <p:sp>
        <p:nvSpPr>
          <p:cNvPr id="22" name="TextBox 21"/>
          <p:cNvSpPr txBox="1"/>
          <p:nvPr/>
        </p:nvSpPr>
        <p:spPr>
          <a:xfrm>
            <a:off x="4343400" y="1334869"/>
            <a:ext cx="4114800" cy="923330"/>
          </a:xfrm>
          <a:prstGeom prst="rect">
            <a:avLst/>
          </a:prstGeom>
          <a:noFill/>
        </p:spPr>
        <p:txBody>
          <a:bodyPr wrap="square" rtlCol="0">
            <a:spAutoFit/>
          </a:bodyPr>
          <a:lstStyle/>
          <a:p>
            <a:pPr marL="457200" indent="-457200">
              <a:buClr>
                <a:srgbClr val="C00000"/>
              </a:buClr>
              <a:buFont typeface="Wingdings" pitchFamily="2" charset="2"/>
              <a:buChar char="Ø"/>
            </a:pPr>
            <a:r>
              <a:rPr lang="en-US" b="1" dirty="0">
                <a:latin typeface="+mj-lt"/>
              </a:rPr>
              <a:t>List some healthy ways to handle stress.</a:t>
            </a:r>
          </a:p>
          <a:p>
            <a:endParaRPr lang="en-US" b="1" dirty="0">
              <a:latin typeface="+mj-lt"/>
            </a:endParaRPr>
          </a:p>
        </p:txBody>
      </p:sp>
      <p:sp>
        <p:nvSpPr>
          <p:cNvPr id="28" name="Rectangle 27"/>
          <p:cNvSpPr/>
          <p:nvPr/>
        </p:nvSpPr>
        <p:spPr>
          <a:xfrm>
            <a:off x="381000" y="241570"/>
            <a:ext cx="1428539" cy="477240"/>
          </a:xfrm>
          <a:prstGeom prst="rect">
            <a:avLst/>
          </a:prstGeom>
          <a:solidFill>
            <a:schemeClr val="tx1"/>
          </a:solidFill>
          <a:ln w="38100">
            <a:solidFill>
              <a:schemeClr val="tx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57200" y="304800"/>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812150" y="257145"/>
            <a:ext cx="997389" cy="461665"/>
          </a:xfrm>
          <a:prstGeom prst="rect">
            <a:avLst/>
          </a:prstGeom>
          <a:noFill/>
        </p:spPr>
        <p:txBody>
          <a:bodyPr wrap="none" rtlCol="0">
            <a:spAutoFit/>
          </a:bodyPr>
          <a:lstStyle/>
          <a:p>
            <a:r>
              <a:rPr lang="en-US" sz="2400" b="1" dirty="0">
                <a:solidFill>
                  <a:srgbClr val="C00000"/>
                </a:solidFill>
              </a:rPr>
              <a:t>On Air</a:t>
            </a:r>
          </a:p>
        </p:txBody>
      </p:sp>
      <p:grpSp>
        <p:nvGrpSpPr>
          <p:cNvPr id="31" name="Group 30"/>
          <p:cNvGrpSpPr/>
          <p:nvPr/>
        </p:nvGrpSpPr>
        <p:grpSpPr>
          <a:xfrm>
            <a:off x="304800" y="2019981"/>
            <a:ext cx="5273245" cy="4263780"/>
            <a:chOff x="304800" y="2019981"/>
            <a:chExt cx="5273245" cy="4263780"/>
          </a:xfrm>
        </p:grpSpPr>
        <p:sp>
          <p:nvSpPr>
            <p:cNvPr id="32" name="Snip Same Side Corner Rectangle 31"/>
            <p:cNvSpPr/>
            <p:nvPr/>
          </p:nvSpPr>
          <p:spPr>
            <a:xfrm>
              <a:off x="3139645" y="3048000"/>
              <a:ext cx="1546337"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Snip Same Side Corner Rectangle 34"/>
            <p:cNvSpPr/>
            <p:nvPr/>
          </p:nvSpPr>
          <p:spPr>
            <a:xfrm>
              <a:off x="1137103" y="3067826"/>
              <a:ext cx="1609368"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ube 35"/>
            <p:cNvSpPr/>
            <p:nvPr/>
          </p:nvSpPr>
          <p:spPr>
            <a:xfrm>
              <a:off x="304800" y="4001311"/>
              <a:ext cx="5273245" cy="2282450"/>
            </a:xfrm>
            <a:prstGeom prst="cube">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47163" y="4791327"/>
              <a:ext cx="4257350" cy="1295400"/>
            </a:xfrm>
            <a:prstGeom prst="rect">
              <a:avLst/>
            </a:prstGeom>
            <a:solidFill>
              <a:srgbClr val="B4CD34"/>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3505200" y="3886200"/>
              <a:ext cx="647700" cy="609600"/>
            </a:xfrm>
            <a:prstGeom prst="rect">
              <a:avLst/>
            </a:prstGeom>
            <a:solidFill>
              <a:schemeClr val="bg1"/>
            </a:solidFill>
            <a:ln w="31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p:cNvCxnSpPr/>
            <p:nvPr/>
          </p:nvCxnSpPr>
          <p:spPr>
            <a:xfrm>
              <a:off x="5120845" y="4724400"/>
              <a:ext cx="0" cy="1253236"/>
            </a:xfrm>
            <a:prstGeom prst="line">
              <a:avLst/>
            </a:prstGeom>
            <a:ln w="28575">
              <a:solidFill>
                <a:schemeClr val="tx1"/>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5120845" y="5638800"/>
              <a:ext cx="381000" cy="338836"/>
            </a:xfrm>
            <a:prstGeom prst="line">
              <a:avLst/>
            </a:prstGeom>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5501845" y="4336096"/>
              <a:ext cx="0" cy="1302704"/>
            </a:xfrm>
            <a:prstGeom prst="line">
              <a:avLst/>
            </a:prstGeom>
            <a:ln w="28575">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5120845" y="4336096"/>
              <a:ext cx="381000" cy="388304"/>
            </a:xfrm>
            <a:prstGeom prst="line">
              <a:avLst/>
            </a:prstGeom>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6" name="Picture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4128" y="2019981"/>
              <a:ext cx="1719072" cy="2697048"/>
            </a:xfrm>
            <a:prstGeom prst="rect">
              <a:avLst/>
            </a:prstGeom>
            <a:effectLst>
              <a:outerShdw blurRad="63500" sx="102000" sy="102000" algn="ctr" rotWithShape="0">
                <a:prstClr val="black">
                  <a:alpha val="40000"/>
                </a:prstClr>
              </a:outerShdw>
            </a:effectLst>
          </p:spPr>
        </p:pic>
        <p:pic>
          <p:nvPicPr>
            <p:cNvPr id="48" name="Picture 4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6946" y="2019981"/>
              <a:ext cx="1819854" cy="2432304"/>
            </a:xfrm>
            <a:prstGeom prst="rect">
              <a:avLst/>
            </a:prstGeom>
            <a:effectLst>
              <a:outerShdw blurRad="63500" sx="102000" sy="102000" algn="ctr" rotWithShape="0">
                <a:prstClr val="black">
                  <a:alpha val="40000"/>
                </a:prstClr>
              </a:outerShdw>
            </a:effectLst>
          </p:spPr>
        </p:pic>
        <p:sp>
          <p:nvSpPr>
            <p:cNvPr id="54" name="TextBox 53"/>
            <p:cNvSpPr txBox="1"/>
            <p:nvPr/>
          </p:nvSpPr>
          <p:spPr>
            <a:xfrm>
              <a:off x="1768045" y="4893557"/>
              <a:ext cx="2917937" cy="1077218"/>
            </a:xfrm>
            <a:prstGeom prst="rect">
              <a:avLst/>
            </a:prstGeom>
            <a:noFill/>
          </p:spPr>
          <p:txBody>
            <a:bodyPr wrap="square" rtlCol="0">
              <a:prstTxWarp prst="textDeflateInflate">
                <a:avLst>
                  <a:gd name="adj" fmla="val 40923"/>
                </a:avLst>
              </a:prstTxWarp>
              <a:spAutoFit/>
            </a:bodyPr>
            <a:lstStyle/>
            <a:p>
              <a:pPr algn="ctr"/>
              <a:r>
                <a:rPr lang="en-US" sz="3200" b="1" dirty="0">
                  <a:latin typeface="+mj-lt"/>
                </a:rPr>
                <a:t>Healthy Futures </a:t>
              </a:r>
            </a:p>
            <a:p>
              <a:pPr algn="ctr"/>
              <a:r>
                <a:rPr lang="en-US" sz="3200" b="1" dirty="0">
                  <a:latin typeface="+mj-lt"/>
                </a:rPr>
                <a:t>News Station</a:t>
              </a:r>
            </a:p>
          </p:txBody>
        </p:sp>
        <p:sp>
          <p:nvSpPr>
            <p:cNvPr id="55" name="TextBox 54"/>
            <p:cNvSpPr txBox="1"/>
            <p:nvPr/>
          </p:nvSpPr>
          <p:spPr>
            <a:xfrm>
              <a:off x="1595492" y="3368505"/>
              <a:ext cx="558475" cy="276999"/>
            </a:xfrm>
            <a:prstGeom prst="rect">
              <a:avLst/>
            </a:prstGeom>
            <a:noFill/>
          </p:spPr>
          <p:txBody>
            <a:bodyPr wrap="square" rtlCol="0">
              <a:spAutoFit/>
            </a:bodyPr>
            <a:lstStyle/>
            <a:p>
              <a:r>
                <a:rPr lang="en-US" sz="1200" dirty="0">
                  <a:latin typeface="Comic Sans MS" panose="030F0702030302020204" pitchFamily="66" charset="0"/>
                </a:rPr>
                <a:t>Lana</a:t>
              </a:r>
            </a:p>
          </p:txBody>
        </p:sp>
        <p:sp>
          <p:nvSpPr>
            <p:cNvPr id="56" name="TextBox 55"/>
            <p:cNvSpPr txBox="1"/>
            <p:nvPr/>
          </p:nvSpPr>
          <p:spPr>
            <a:xfrm>
              <a:off x="3505200" y="3264524"/>
              <a:ext cx="808165" cy="276999"/>
            </a:xfrm>
            <a:prstGeom prst="rect">
              <a:avLst/>
            </a:prstGeom>
            <a:noFill/>
          </p:spPr>
          <p:txBody>
            <a:bodyPr wrap="square" rtlCol="0">
              <a:spAutoFit/>
            </a:bodyPr>
            <a:lstStyle/>
            <a:p>
              <a:r>
                <a:rPr lang="en-US" sz="1200" dirty="0">
                  <a:latin typeface="Comic Sans MS" panose="030F0702030302020204" pitchFamily="66" charset="0"/>
                </a:rPr>
                <a:t>Damian</a:t>
              </a:r>
            </a:p>
          </p:txBody>
        </p:sp>
      </p:grpSp>
      <p:pic>
        <p:nvPicPr>
          <p:cNvPr id="25" name="Picture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7183" y="4899615"/>
            <a:ext cx="1028783" cy="1170432"/>
          </a:xfrm>
          <a:prstGeom prst="rect">
            <a:avLst/>
          </a:prstGeom>
        </p:spPr>
      </p:pic>
    </p:spTree>
    <p:extLst>
      <p:ext uri="{BB962C8B-B14F-4D97-AF65-F5344CB8AC3E}">
        <p14:creationId xmlns:p14="http://schemas.microsoft.com/office/powerpoint/2010/main" val="1691660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fill="hold" grpId="0" nodeType="withEffect">
                                  <p:stCondLst>
                                    <p:cond delay="0"/>
                                  </p:stCondLst>
                                  <p:childTnLst>
                                    <p:anim calcmode="discrete" valueType="str">
                                      <p:cBhvr>
                                        <p:cTn id="6" dur="1000" fill="hold"/>
                                        <p:tgtEl>
                                          <p:spTgt spid="29"/>
                                        </p:tgtEl>
                                        <p:attrNameLst>
                                          <p:attrName>style.visibility</p:attrName>
                                        </p:attrNameLst>
                                      </p:cBhvr>
                                      <p:tavLst>
                                        <p:tav tm="0">
                                          <p:val>
                                            <p:strVal val="hidden"/>
                                          </p:val>
                                        </p:tav>
                                        <p:tav tm="50000">
                                          <p:val>
                                            <p:strVal val="visible"/>
                                          </p:val>
                                        </p:tav>
                                      </p:tavLst>
                                    </p:anim>
                                  </p:childTnLst>
                                </p:cTn>
                              </p:par>
                              <p:par>
                                <p:cTn id="7" presetID="1" presetClass="entr" presetSubtype="0" fill="hold" grpId="1"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35" presetClass="emph" presetSubtype="0" fill="hold" grpId="0" nodeType="withEffect">
                                  <p:stCondLst>
                                    <p:cond delay="0"/>
                                  </p:stCondLst>
                                  <p:childTnLst>
                                    <p:anim calcmode="discrete" valueType="str">
                                      <p:cBhvr>
                                        <p:cTn id="10" dur="1000" fill="hold"/>
                                        <p:tgtEl>
                                          <p:spTgt spid="34"/>
                                        </p:tgtEl>
                                        <p:attrNameLst>
                                          <p:attrName>style.visibility</p:attrName>
                                        </p:attrNameLst>
                                      </p:cBhvr>
                                      <p:tavLst>
                                        <p:tav tm="0">
                                          <p:val>
                                            <p:strVal val="hidden"/>
                                          </p:val>
                                        </p:tav>
                                        <p:tav tm="50000">
                                          <p:val>
                                            <p:strVal val="visible"/>
                                          </p:val>
                                        </p:tav>
                                      </p:tavLst>
                                    </p:anim>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Effect transition="in" filter="fade">
                                      <p:cBhvr>
                                        <p:cTn id="16" dur="1000"/>
                                        <p:tgtEl>
                                          <p:spTgt spid="8"/>
                                        </p:tgtEl>
                                      </p:cBhvr>
                                    </p:animEffect>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2" grpId="0"/>
      <p:bldP spid="29" grpId="0" animBg="1"/>
      <p:bldP spid="34" grpId="0"/>
      <p:bldP spid="34"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9508" y="-27441"/>
            <a:ext cx="7126238" cy="4218441"/>
          </a:xfrm>
          <a:prstGeom prst="rect">
            <a:avLst/>
          </a:prstGeom>
          <a:effectLst>
            <a:outerShdw blurRad="63500" sx="102000" sy="102000" algn="ctr" rotWithShape="0">
              <a:prstClr val="black">
                <a:alpha val="40000"/>
              </a:prstClr>
            </a:outerShdw>
          </a:effectLst>
        </p:spPr>
      </p:pic>
      <p:pic>
        <p:nvPicPr>
          <p:cNvPr id="33" name="Picture 32"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157721">
            <a:off x="220681" y="915613"/>
            <a:ext cx="3635612" cy="3987447"/>
          </a:xfrm>
          <a:prstGeom prst="rect">
            <a:avLst/>
          </a:prstGeom>
        </p:spPr>
      </p:pic>
      <p:sp>
        <p:nvSpPr>
          <p:cNvPr id="8" name="TextBox 7"/>
          <p:cNvSpPr txBox="1"/>
          <p:nvPr/>
        </p:nvSpPr>
        <p:spPr>
          <a:xfrm>
            <a:off x="2441075" y="583323"/>
            <a:ext cx="4040978" cy="492443"/>
          </a:xfrm>
          <a:prstGeom prst="rect">
            <a:avLst/>
          </a:prstGeom>
          <a:noFill/>
        </p:spPr>
        <p:txBody>
          <a:bodyPr wrap="none" rtlCol="0">
            <a:spAutoFit/>
          </a:bodyPr>
          <a:lstStyle/>
          <a:p>
            <a:r>
              <a:rPr lang="en-US" sz="2600" b="1" dirty="0">
                <a:solidFill>
                  <a:srgbClr val="C00000"/>
                </a:solidFill>
                <a:latin typeface="+mj-lt"/>
              </a:rPr>
              <a:t>Stress and Emotional Needs</a:t>
            </a:r>
          </a:p>
        </p:txBody>
      </p:sp>
      <p:sp>
        <p:nvSpPr>
          <p:cNvPr id="22" name="TextBox 21"/>
          <p:cNvSpPr txBox="1"/>
          <p:nvPr/>
        </p:nvSpPr>
        <p:spPr>
          <a:xfrm>
            <a:off x="4685982" y="1473875"/>
            <a:ext cx="3873467" cy="1985159"/>
          </a:xfrm>
          <a:prstGeom prst="rect">
            <a:avLst/>
          </a:prstGeom>
          <a:noFill/>
        </p:spPr>
        <p:txBody>
          <a:bodyPr wrap="square" rtlCol="0">
            <a:spAutoFit/>
          </a:bodyPr>
          <a:lstStyle/>
          <a:p>
            <a:pPr marL="457200" indent="-457200">
              <a:spcBef>
                <a:spcPts val="600"/>
              </a:spcBef>
              <a:buClr>
                <a:srgbClr val="C00000"/>
              </a:buClr>
              <a:buFont typeface="Wingdings" pitchFamily="2" charset="2"/>
              <a:buChar char="Ø"/>
            </a:pPr>
            <a:r>
              <a:rPr lang="en-US" b="1" dirty="0">
                <a:latin typeface="+mj-lt"/>
              </a:rPr>
              <a:t>Keep your word</a:t>
            </a:r>
          </a:p>
          <a:p>
            <a:pPr marL="457200" indent="-457200">
              <a:spcBef>
                <a:spcPts val="600"/>
              </a:spcBef>
              <a:buClr>
                <a:srgbClr val="C00000"/>
              </a:buClr>
              <a:buFont typeface="Wingdings" pitchFamily="2" charset="2"/>
              <a:buChar char="Ø"/>
            </a:pPr>
            <a:r>
              <a:rPr lang="en-US" b="1" dirty="0">
                <a:latin typeface="+mj-lt"/>
              </a:rPr>
              <a:t>Avoid gossip</a:t>
            </a:r>
          </a:p>
          <a:p>
            <a:pPr marL="457200" indent="-457200">
              <a:spcBef>
                <a:spcPts val="600"/>
              </a:spcBef>
              <a:buClr>
                <a:srgbClr val="C00000"/>
              </a:buClr>
              <a:buFont typeface="Wingdings" pitchFamily="2" charset="2"/>
              <a:buChar char="Ø"/>
            </a:pPr>
            <a:r>
              <a:rPr lang="en-US" b="1" dirty="0">
                <a:latin typeface="+mj-lt"/>
              </a:rPr>
              <a:t>Try to do the right thing</a:t>
            </a:r>
          </a:p>
          <a:p>
            <a:pPr marL="274320" lvl="1">
              <a:buClr>
                <a:srgbClr val="C00000"/>
              </a:buClr>
            </a:pPr>
            <a:r>
              <a:rPr lang="en-US" b="1" dirty="0">
                <a:latin typeface="+mj-lt"/>
              </a:rPr>
              <a:t>   (even when no one is looking)</a:t>
            </a:r>
          </a:p>
          <a:p>
            <a:pPr marL="457200" indent="-457200">
              <a:spcBef>
                <a:spcPts val="600"/>
              </a:spcBef>
              <a:buClr>
                <a:srgbClr val="C00000"/>
              </a:buClr>
              <a:buFont typeface="Wingdings" pitchFamily="2" charset="2"/>
              <a:buChar char="Ø"/>
            </a:pPr>
            <a:r>
              <a:rPr lang="en-US" b="1" dirty="0">
                <a:latin typeface="+mj-lt"/>
              </a:rPr>
              <a:t>Avoid risky behaviors</a:t>
            </a:r>
          </a:p>
          <a:p>
            <a:endParaRPr lang="en-US" b="1" dirty="0">
              <a:latin typeface="+mj-lt"/>
            </a:endParaRPr>
          </a:p>
        </p:txBody>
      </p:sp>
      <p:sp>
        <p:nvSpPr>
          <p:cNvPr id="23" name="TextBox 22"/>
          <p:cNvSpPr txBox="1"/>
          <p:nvPr/>
        </p:nvSpPr>
        <p:spPr>
          <a:xfrm>
            <a:off x="3008439" y="1014537"/>
            <a:ext cx="3355086" cy="369332"/>
          </a:xfrm>
          <a:prstGeom prst="rect">
            <a:avLst/>
          </a:prstGeom>
          <a:noFill/>
        </p:spPr>
        <p:txBody>
          <a:bodyPr wrap="none" rtlCol="0">
            <a:spAutoFit/>
          </a:bodyPr>
          <a:lstStyle/>
          <a:p>
            <a:r>
              <a:rPr lang="en-US" b="1" dirty="0">
                <a:solidFill>
                  <a:srgbClr val="CC9900"/>
                </a:solidFill>
                <a:latin typeface="+mj-lt"/>
              </a:rPr>
              <a:t>Positive Personal Character Traits</a:t>
            </a:r>
          </a:p>
        </p:txBody>
      </p:sp>
      <p:sp>
        <p:nvSpPr>
          <p:cNvPr id="29" name="Rectangle 28"/>
          <p:cNvSpPr/>
          <p:nvPr/>
        </p:nvSpPr>
        <p:spPr>
          <a:xfrm>
            <a:off x="381000" y="241570"/>
            <a:ext cx="1428539" cy="477240"/>
          </a:xfrm>
          <a:prstGeom prst="rect">
            <a:avLst/>
          </a:prstGeom>
          <a:solidFill>
            <a:schemeClr val="tx1"/>
          </a:solidFill>
          <a:ln w="38100">
            <a:solidFill>
              <a:schemeClr val="tx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57200" y="304800"/>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812150" y="257145"/>
            <a:ext cx="997389" cy="461665"/>
          </a:xfrm>
          <a:prstGeom prst="rect">
            <a:avLst/>
          </a:prstGeom>
          <a:noFill/>
        </p:spPr>
        <p:txBody>
          <a:bodyPr wrap="none" rtlCol="0">
            <a:spAutoFit/>
          </a:bodyPr>
          <a:lstStyle/>
          <a:p>
            <a:r>
              <a:rPr lang="en-US" sz="2400" b="1" dirty="0">
                <a:solidFill>
                  <a:srgbClr val="C00000"/>
                </a:solidFill>
              </a:rPr>
              <a:t>On Air</a:t>
            </a:r>
          </a:p>
        </p:txBody>
      </p:sp>
      <p:grpSp>
        <p:nvGrpSpPr>
          <p:cNvPr id="31" name="Group 30"/>
          <p:cNvGrpSpPr/>
          <p:nvPr/>
        </p:nvGrpSpPr>
        <p:grpSpPr>
          <a:xfrm>
            <a:off x="304800" y="2019981"/>
            <a:ext cx="5273245" cy="4263780"/>
            <a:chOff x="304800" y="2019981"/>
            <a:chExt cx="5273245" cy="4263780"/>
          </a:xfrm>
        </p:grpSpPr>
        <p:sp>
          <p:nvSpPr>
            <p:cNvPr id="32" name="Snip Same Side Corner Rectangle 31"/>
            <p:cNvSpPr/>
            <p:nvPr/>
          </p:nvSpPr>
          <p:spPr>
            <a:xfrm>
              <a:off x="3139645" y="3048000"/>
              <a:ext cx="1546337"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Snip Same Side Corner Rectangle 35"/>
            <p:cNvSpPr/>
            <p:nvPr/>
          </p:nvSpPr>
          <p:spPr>
            <a:xfrm>
              <a:off x="1137103" y="3067826"/>
              <a:ext cx="1609368"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Cube 36"/>
            <p:cNvSpPr/>
            <p:nvPr/>
          </p:nvSpPr>
          <p:spPr>
            <a:xfrm>
              <a:off x="304800" y="4001311"/>
              <a:ext cx="5273245" cy="2282450"/>
            </a:xfrm>
            <a:prstGeom prst="cube">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547163" y="4791327"/>
              <a:ext cx="4257350" cy="1295400"/>
            </a:xfrm>
            <a:prstGeom prst="rect">
              <a:avLst/>
            </a:prstGeom>
            <a:solidFill>
              <a:srgbClr val="B4CD34"/>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3505200" y="3886200"/>
              <a:ext cx="647700" cy="609600"/>
            </a:xfrm>
            <a:prstGeom prst="rect">
              <a:avLst/>
            </a:prstGeom>
            <a:solidFill>
              <a:schemeClr val="bg1"/>
            </a:solidFill>
            <a:ln w="31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p:cNvCxnSpPr/>
            <p:nvPr/>
          </p:nvCxnSpPr>
          <p:spPr>
            <a:xfrm>
              <a:off x="5120845" y="4724400"/>
              <a:ext cx="0" cy="1253236"/>
            </a:xfrm>
            <a:prstGeom prst="line">
              <a:avLst/>
            </a:prstGeom>
            <a:ln w="28575">
              <a:solidFill>
                <a:schemeClr val="tx1"/>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5120845" y="5638800"/>
              <a:ext cx="381000" cy="338836"/>
            </a:xfrm>
            <a:prstGeom prst="line">
              <a:avLst/>
            </a:prstGeom>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5501845" y="4336096"/>
              <a:ext cx="0" cy="1302704"/>
            </a:xfrm>
            <a:prstGeom prst="line">
              <a:avLst/>
            </a:prstGeom>
            <a:ln w="28575">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5120845" y="4336096"/>
              <a:ext cx="381000" cy="388304"/>
            </a:xfrm>
            <a:prstGeom prst="line">
              <a:avLst/>
            </a:prstGeom>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7" name="Picture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4128" y="2019981"/>
              <a:ext cx="1719072" cy="2697048"/>
            </a:xfrm>
            <a:prstGeom prst="rect">
              <a:avLst/>
            </a:prstGeom>
            <a:effectLst>
              <a:outerShdw blurRad="63500" sx="102000" sy="102000" algn="ctr" rotWithShape="0">
                <a:prstClr val="black">
                  <a:alpha val="40000"/>
                </a:prstClr>
              </a:outerShdw>
            </a:effectLst>
          </p:spPr>
        </p:pic>
        <p:pic>
          <p:nvPicPr>
            <p:cNvPr id="49" name="Picture 4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6946" y="2019981"/>
              <a:ext cx="1819854" cy="2432304"/>
            </a:xfrm>
            <a:prstGeom prst="rect">
              <a:avLst/>
            </a:prstGeom>
            <a:effectLst>
              <a:outerShdw blurRad="63500" sx="102000" sy="102000" algn="ctr" rotWithShape="0">
                <a:prstClr val="black">
                  <a:alpha val="40000"/>
                </a:prstClr>
              </a:outerShdw>
            </a:effectLst>
          </p:spPr>
        </p:pic>
        <p:sp>
          <p:nvSpPr>
            <p:cNvPr id="55" name="TextBox 54"/>
            <p:cNvSpPr txBox="1"/>
            <p:nvPr/>
          </p:nvSpPr>
          <p:spPr>
            <a:xfrm>
              <a:off x="1768045" y="4893557"/>
              <a:ext cx="2917937" cy="1077218"/>
            </a:xfrm>
            <a:prstGeom prst="rect">
              <a:avLst/>
            </a:prstGeom>
            <a:noFill/>
          </p:spPr>
          <p:txBody>
            <a:bodyPr wrap="square" rtlCol="0">
              <a:prstTxWarp prst="textDeflateInflate">
                <a:avLst>
                  <a:gd name="adj" fmla="val 40923"/>
                </a:avLst>
              </a:prstTxWarp>
              <a:spAutoFit/>
            </a:bodyPr>
            <a:lstStyle/>
            <a:p>
              <a:pPr algn="ctr"/>
              <a:r>
                <a:rPr lang="en-US" sz="3200" b="1" dirty="0">
                  <a:latin typeface="+mj-lt"/>
                </a:rPr>
                <a:t>Healthy Futures </a:t>
              </a:r>
            </a:p>
            <a:p>
              <a:pPr algn="ctr"/>
              <a:r>
                <a:rPr lang="en-US" sz="3200" b="1" dirty="0">
                  <a:latin typeface="+mj-lt"/>
                </a:rPr>
                <a:t>News Station</a:t>
              </a:r>
            </a:p>
          </p:txBody>
        </p:sp>
        <p:sp>
          <p:nvSpPr>
            <p:cNvPr id="56" name="TextBox 55"/>
            <p:cNvSpPr txBox="1"/>
            <p:nvPr/>
          </p:nvSpPr>
          <p:spPr>
            <a:xfrm>
              <a:off x="1595492" y="3368505"/>
              <a:ext cx="558475" cy="276999"/>
            </a:xfrm>
            <a:prstGeom prst="rect">
              <a:avLst/>
            </a:prstGeom>
            <a:noFill/>
          </p:spPr>
          <p:txBody>
            <a:bodyPr wrap="square" rtlCol="0">
              <a:spAutoFit/>
            </a:bodyPr>
            <a:lstStyle/>
            <a:p>
              <a:r>
                <a:rPr lang="en-US" sz="1200" dirty="0">
                  <a:latin typeface="Comic Sans MS" panose="030F0702030302020204" pitchFamily="66" charset="0"/>
                </a:rPr>
                <a:t>Lana</a:t>
              </a:r>
            </a:p>
          </p:txBody>
        </p:sp>
        <p:sp>
          <p:nvSpPr>
            <p:cNvPr id="57" name="TextBox 56"/>
            <p:cNvSpPr txBox="1"/>
            <p:nvPr/>
          </p:nvSpPr>
          <p:spPr>
            <a:xfrm>
              <a:off x="3505200" y="3264524"/>
              <a:ext cx="808165" cy="276999"/>
            </a:xfrm>
            <a:prstGeom prst="rect">
              <a:avLst/>
            </a:prstGeom>
            <a:noFill/>
          </p:spPr>
          <p:txBody>
            <a:bodyPr wrap="square" rtlCol="0">
              <a:spAutoFit/>
            </a:bodyPr>
            <a:lstStyle/>
            <a:p>
              <a:r>
                <a:rPr lang="en-US" sz="1200" dirty="0">
                  <a:latin typeface="Comic Sans MS" panose="030F0702030302020204" pitchFamily="66" charset="0"/>
                </a:rPr>
                <a:t>Damian</a:t>
              </a:r>
            </a:p>
          </p:txBody>
        </p:sp>
      </p:grpSp>
      <p:pic>
        <p:nvPicPr>
          <p:cNvPr id="27" name="Picture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7183" y="4899615"/>
            <a:ext cx="1028783" cy="1170432"/>
          </a:xfrm>
          <a:prstGeom prst="rect">
            <a:avLst/>
          </a:prstGeom>
        </p:spPr>
      </p:pic>
    </p:spTree>
    <p:extLst>
      <p:ext uri="{BB962C8B-B14F-4D97-AF65-F5344CB8AC3E}">
        <p14:creationId xmlns:p14="http://schemas.microsoft.com/office/powerpoint/2010/main" val="2154950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fill="hold" grpId="0" nodeType="withEffect">
                                  <p:stCondLst>
                                    <p:cond delay="0"/>
                                  </p:stCondLst>
                                  <p:childTnLst>
                                    <p:anim calcmode="discrete" valueType="str">
                                      <p:cBhvr>
                                        <p:cTn id="6" dur="1000" fill="hold"/>
                                        <p:tgtEl>
                                          <p:spTgt spid="34"/>
                                        </p:tgtEl>
                                        <p:attrNameLst>
                                          <p:attrName>style.visibility</p:attrName>
                                        </p:attrNameLst>
                                      </p:cBhvr>
                                      <p:tavLst>
                                        <p:tav tm="0">
                                          <p:val>
                                            <p:strVal val="hidden"/>
                                          </p:val>
                                        </p:tav>
                                        <p:tav tm="50000">
                                          <p:val>
                                            <p:strVal val="visible"/>
                                          </p:val>
                                        </p:tav>
                                      </p:tavLst>
                                    </p:anim>
                                  </p:childTnLst>
                                </p:cTn>
                              </p:par>
                              <p:par>
                                <p:cTn id="7" presetID="1" presetClass="entr" presetSubtype="0" fill="hold" grpId="1"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35" presetClass="emph" presetSubtype="0" fill="hold" grpId="0" nodeType="withEffect">
                                  <p:stCondLst>
                                    <p:cond delay="0"/>
                                  </p:stCondLst>
                                  <p:childTnLst>
                                    <p:anim calcmode="discrete" valueType="str">
                                      <p:cBhvr>
                                        <p:cTn id="10" dur="1000" fill="hold"/>
                                        <p:tgtEl>
                                          <p:spTgt spid="35"/>
                                        </p:tgtEl>
                                        <p:attrNameLst>
                                          <p:attrName>style.visibility</p:attrName>
                                        </p:attrNameLst>
                                      </p:cBhvr>
                                      <p:tavLst>
                                        <p:tav tm="0">
                                          <p:val>
                                            <p:strVal val="hidden"/>
                                          </p:val>
                                        </p:tav>
                                        <p:tav tm="50000">
                                          <p:val>
                                            <p:strVal val="visible"/>
                                          </p:val>
                                        </p:tav>
                                      </p:tavLst>
                                    </p:anim>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Effect transition="in" filter="fade">
                                      <p:cBhvr>
                                        <p:cTn id="16" dur="1000"/>
                                        <p:tgtEl>
                                          <p:spTgt spid="8"/>
                                        </p:tgtEl>
                                      </p:cBhvr>
                                    </p:animEffec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1000" fill="hold"/>
                                        <p:tgtEl>
                                          <p:spTgt spid="23"/>
                                        </p:tgtEl>
                                        <p:attrNameLst>
                                          <p:attrName>ppt_w</p:attrName>
                                        </p:attrNameLst>
                                      </p:cBhvr>
                                      <p:tavLst>
                                        <p:tav tm="0">
                                          <p:val>
                                            <p:fltVal val="0"/>
                                          </p:val>
                                        </p:tav>
                                        <p:tav tm="100000">
                                          <p:val>
                                            <p:strVal val="#ppt_w"/>
                                          </p:val>
                                        </p:tav>
                                      </p:tavLst>
                                    </p:anim>
                                    <p:anim calcmode="lin" valueType="num">
                                      <p:cBhvr>
                                        <p:cTn id="21" dur="1000" fill="hold"/>
                                        <p:tgtEl>
                                          <p:spTgt spid="23"/>
                                        </p:tgtEl>
                                        <p:attrNameLst>
                                          <p:attrName>ppt_h</p:attrName>
                                        </p:attrNameLst>
                                      </p:cBhvr>
                                      <p:tavLst>
                                        <p:tav tm="0">
                                          <p:val>
                                            <p:fltVal val="0"/>
                                          </p:val>
                                        </p:tav>
                                        <p:tav tm="100000">
                                          <p:val>
                                            <p:strVal val="#ppt_h"/>
                                          </p:val>
                                        </p:tav>
                                      </p:tavLst>
                                    </p:anim>
                                    <p:animEffect transition="in" filter="fade">
                                      <p:cBhvr>
                                        <p:cTn id="22" dur="1000"/>
                                        <p:tgtEl>
                                          <p:spTgt spid="23"/>
                                        </p:tgtEl>
                                      </p:cBhvr>
                                    </p:animEffect>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22">
                                            <p:txEl>
                                              <p:pRg st="0" end="0"/>
                                            </p:txEl>
                                          </p:spTgt>
                                        </p:tgtEl>
                                        <p:attrNameLst>
                                          <p:attrName>style.visibility</p:attrName>
                                        </p:attrNameLst>
                                      </p:cBhvr>
                                      <p:to>
                                        <p:strVal val="visible"/>
                                      </p:to>
                                    </p:set>
                                    <p:animEffect transition="in" filter="fade">
                                      <p:cBhvr>
                                        <p:cTn id="26" dur="1000"/>
                                        <p:tgtEl>
                                          <p:spTgt spid="22">
                                            <p:txEl>
                                              <p:pRg st="0" end="0"/>
                                            </p:txEl>
                                          </p:spTgt>
                                        </p:tgtEl>
                                      </p:cBhvr>
                                    </p:animEffect>
                                    <p:anim calcmode="lin" valueType="num">
                                      <p:cBhvr>
                                        <p:cTn id="27" dur="10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grpId="0" nodeType="afterEffect">
                                  <p:stCondLst>
                                    <p:cond delay="0"/>
                                  </p:stCondLst>
                                  <p:childTnLst>
                                    <p:set>
                                      <p:cBhvr>
                                        <p:cTn id="31" dur="1" fill="hold">
                                          <p:stCondLst>
                                            <p:cond delay="0"/>
                                          </p:stCondLst>
                                        </p:cTn>
                                        <p:tgtEl>
                                          <p:spTgt spid="22">
                                            <p:txEl>
                                              <p:pRg st="1" end="1"/>
                                            </p:txEl>
                                          </p:spTgt>
                                        </p:tgtEl>
                                        <p:attrNameLst>
                                          <p:attrName>style.visibility</p:attrName>
                                        </p:attrNameLst>
                                      </p:cBhvr>
                                      <p:to>
                                        <p:strVal val="visible"/>
                                      </p:to>
                                    </p:set>
                                    <p:animEffect transition="in" filter="fade">
                                      <p:cBhvr>
                                        <p:cTn id="32" dur="1000"/>
                                        <p:tgtEl>
                                          <p:spTgt spid="22">
                                            <p:txEl>
                                              <p:pRg st="1" end="1"/>
                                            </p:txEl>
                                          </p:spTgt>
                                        </p:tgtEl>
                                      </p:cBhvr>
                                    </p:animEffect>
                                    <p:anim calcmode="lin" valueType="num">
                                      <p:cBhvr>
                                        <p:cTn id="33" dur="1000" fill="hold"/>
                                        <p:tgtEl>
                                          <p:spTgt spid="22">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22">
                                            <p:txEl>
                                              <p:pRg st="1" end="1"/>
                                            </p:txEl>
                                          </p:spTgt>
                                        </p:tgtEl>
                                        <p:attrNameLst>
                                          <p:attrName>ppt_y</p:attrName>
                                        </p:attrNameLst>
                                      </p:cBhvr>
                                      <p:tavLst>
                                        <p:tav tm="0">
                                          <p:val>
                                            <p:strVal val="#ppt_y+.1"/>
                                          </p:val>
                                        </p:tav>
                                        <p:tav tm="100000">
                                          <p:val>
                                            <p:strVal val="#ppt_y"/>
                                          </p:val>
                                        </p:tav>
                                      </p:tavLst>
                                    </p:anim>
                                  </p:childTnLst>
                                </p:cTn>
                              </p:par>
                            </p:childTnLst>
                          </p:cTn>
                        </p:par>
                        <p:par>
                          <p:cTn id="35" fill="hold">
                            <p:stCondLst>
                              <p:cond delay="5000"/>
                            </p:stCondLst>
                            <p:childTnLst>
                              <p:par>
                                <p:cTn id="36" presetID="42" presetClass="entr" presetSubtype="0" fill="hold" grpId="0" nodeType="afterEffect">
                                  <p:stCondLst>
                                    <p:cond delay="0"/>
                                  </p:stCondLst>
                                  <p:childTnLst>
                                    <p:set>
                                      <p:cBhvr>
                                        <p:cTn id="37" dur="1" fill="hold">
                                          <p:stCondLst>
                                            <p:cond delay="0"/>
                                          </p:stCondLst>
                                        </p:cTn>
                                        <p:tgtEl>
                                          <p:spTgt spid="22">
                                            <p:txEl>
                                              <p:pRg st="2" end="2"/>
                                            </p:txEl>
                                          </p:spTgt>
                                        </p:tgtEl>
                                        <p:attrNameLst>
                                          <p:attrName>style.visibility</p:attrName>
                                        </p:attrNameLst>
                                      </p:cBhvr>
                                      <p:to>
                                        <p:strVal val="visible"/>
                                      </p:to>
                                    </p:set>
                                    <p:animEffect transition="in" filter="fade">
                                      <p:cBhvr>
                                        <p:cTn id="38" dur="1000"/>
                                        <p:tgtEl>
                                          <p:spTgt spid="22">
                                            <p:txEl>
                                              <p:pRg st="2" end="2"/>
                                            </p:txEl>
                                          </p:spTgt>
                                        </p:tgtEl>
                                      </p:cBhvr>
                                    </p:animEffect>
                                    <p:anim calcmode="lin" valueType="num">
                                      <p:cBhvr>
                                        <p:cTn id="39" dur="1000" fill="hold"/>
                                        <p:tgtEl>
                                          <p:spTgt spid="22">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22">
                                            <p:txEl>
                                              <p:pRg st="2" end="2"/>
                                            </p:txEl>
                                          </p:spTgt>
                                        </p:tgtEl>
                                        <p:attrNameLst>
                                          <p:attrName>ppt_y</p:attrName>
                                        </p:attrNameLst>
                                      </p:cBhvr>
                                      <p:tavLst>
                                        <p:tav tm="0">
                                          <p:val>
                                            <p:strVal val="#ppt_y+.1"/>
                                          </p:val>
                                        </p:tav>
                                        <p:tav tm="100000">
                                          <p:val>
                                            <p:strVal val="#ppt_y"/>
                                          </p:val>
                                        </p:tav>
                                      </p:tavLst>
                                    </p:anim>
                                  </p:childTnLst>
                                </p:cTn>
                              </p:par>
                            </p:childTnLst>
                          </p:cTn>
                        </p:par>
                        <p:par>
                          <p:cTn id="41" fill="hold">
                            <p:stCondLst>
                              <p:cond delay="6000"/>
                            </p:stCondLst>
                            <p:childTnLst>
                              <p:par>
                                <p:cTn id="42" presetID="42" presetClass="entr" presetSubtype="0" fill="hold" grpId="0" nodeType="afterEffect">
                                  <p:stCondLst>
                                    <p:cond delay="0"/>
                                  </p:stCondLst>
                                  <p:childTnLst>
                                    <p:set>
                                      <p:cBhvr>
                                        <p:cTn id="43" dur="1" fill="hold">
                                          <p:stCondLst>
                                            <p:cond delay="0"/>
                                          </p:stCondLst>
                                        </p:cTn>
                                        <p:tgtEl>
                                          <p:spTgt spid="22">
                                            <p:txEl>
                                              <p:pRg st="3" end="3"/>
                                            </p:txEl>
                                          </p:spTgt>
                                        </p:tgtEl>
                                        <p:attrNameLst>
                                          <p:attrName>style.visibility</p:attrName>
                                        </p:attrNameLst>
                                      </p:cBhvr>
                                      <p:to>
                                        <p:strVal val="visible"/>
                                      </p:to>
                                    </p:set>
                                    <p:animEffect transition="in" filter="fade">
                                      <p:cBhvr>
                                        <p:cTn id="44" dur="1000"/>
                                        <p:tgtEl>
                                          <p:spTgt spid="22">
                                            <p:txEl>
                                              <p:pRg st="3" end="3"/>
                                            </p:txEl>
                                          </p:spTgt>
                                        </p:tgtEl>
                                      </p:cBhvr>
                                    </p:animEffect>
                                    <p:anim calcmode="lin" valueType="num">
                                      <p:cBhvr>
                                        <p:cTn id="45" dur="1000" fill="hold"/>
                                        <p:tgtEl>
                                          <p:spTgt spid="22">
                                            <p:txEl>
                                              <p:pRg st="3" end="3"/>
                                            </p:txEl>
                                          </p:spTgt>
                                        </p:tgtEl>
                                        <p:attrNameLst>
                                          <p:attrName>ppt_x</p:attrName>
                                        </p:attrNameLst>
                                      </p:cBhvr>
                                      <p:tavLst>
                                        <p:tav tm="0">
                                          <p:val>
                                            <p:strVal val="#ppt_x"/>
                                          </p:val>
                                        </p:tav>
                                        <p:tav tm="100000">
                                          <p:val>
                                            <p:strVal val="#ppt_x"/>
                                          </p:val>
                                        </p:tav>
                                      </p:tavLst>
                                    </p:anim>
                                    <p:anim calcmode="lin" valueType="num">
                                      <p:cBhvr>
                                        <p:cTn id="46" dur="1000" fill="hold"/>
                                        <p:tgtEl>
                                          <p:spTgt spid="22">
                                            <p:txEl>
                                              <p:pRg st="3" end="3"/>
                                            </p:txEl>
                                          </p:spTgt>
                                        </p:tgtEl>
                                        <p:attrNameLst>
                                          <p:attrName>ppt_y</p:attrName>
                                        </p:attrNameLst>
                                      </p:cBhvr>
                                      <p:tavLst>
                                        <p:tav tm="0">
                                          <p:val>
                                            <p:strVal val="#ppt_y+.1"/>
                                          </p:val>
                                        </p:tav>
                                        <p:tav tm="100000">
                                          <p:val>
                                            <p:strVal val="#ppt_y"/>
                                          </p:val>
                                        </p:tav>
                                      </p:tavLst>
                                    </p:anim>
                                  </p:childTnLst>
                                </p:cTn>
                              </p:par>
                            </p:childTnLst>
                          </p:cTn>
                        </p:par>
                        <p:par>
                          <p:cTn id="47" fill="hold">
                            <p:stCondLst>
                              <p:cond delay="7000"/>
                            </p:stCondLst>
                            <p:childTnLst>
                              <p:par>
                                <p:cTn id="48" presetID="42" presetClass="entr" presetSubtype="0" fill="hold" grpId="0" nodeType="afterEffect">
                                  <p:stCondLst>
                                    <p:cond delay="0"/>
                                  </p:stCondLst>
                                  <p:childTnLst>
                                    <p:set>
                                      <p:cBhvr>
                                        <p:cTn id="49" dur="1" fill="hold">
                                          <p:stCondLst>
                                            <p:cond delay="0"/>
                                          </p:stCondLst>
                                        </p:cTn>
                                        <p:tgtEl>
                                          <p:spTgt spid="22">
                                            <p:txEl>
                                              <p:pRg st="4" end="4"/>
                                            </p:txEl>
                                          </p:spTgt>
                                        </p:tgtEl>
                                        <p:attrNameLst>
                                          <p:attrName>style.visibility</p:attrName>
                                        </p:attrNameLst>
                                      </p:cBhvr>
                                      <p:to>
                                        <p:strVal val="visible"/>
                                      </p:to>
                                    </p:set>
                                    <p:animEffect transition="in" filter="fade">
                                      <p:cBhvr>
                                        <p:cTn id="50" dur="1000"/>
                                        <p:tgtEl>
                                          <p:spTgt spid="22">
                                            <p:txEl>
                                              <p:pRg st="4" end="4"/>
                                            </p:txEl>
                                          </p:spTgt>
                                        </p:tgtEl>
                                      </p:cBhvr>
                                    </p:animEffect>
                                    <p:anim calcmode="lin" valueType="num">
                                      <p:cBhvr>
                                        <p:cTn id="51" dur="1000" fill="hold"/>
                                        <p:tgtEl>
                                          <p:spTgt spid="22">
                                            <p:txEl>
                                              <p:pRg st="4" end="4"/>
                                            </p:txEl>
                                          </p:spTgt>
                                        </p:tgtEl>
                                        <p:attrNameLst>
                                          <p:attrName>ppt_x</p:attrName>
                                        </p:attrNameLst>
                                      </p:cBhvr>
                                      <p:tavLst>
                                        <p:tav tm="0">
                                          <p:val>
                                            <p:strVal val="#ppt_x"/>
                                          </p:val>
                                        </p:tav>
                                        <p:tav tm="100000">
                                          <p:val>
                                            <p:strVal val="#ppt_x"/>
                                          </p:val>
                                        </p:tav>
                                      </p:tavLst>
                                    </p:anim>
                                    <p:anim calcmode="lin" valueType="num">
                                      <p:cBhvr>
                                        <p:cTn id="52" dur="1000" fill="hold"/>
                                        <p:tgtEl>
                                          <p:spTgt spid="2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2" grpId="0" build="p"/>
      <p:bldP spid="23" grpId="0"/>
      <p:bldP spid="34" grpId="0" animBg="1"/>
      <p:bldP spid="35" grpId="0"/>
      <p:bldP spid="35"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9508" y="-27441"/>
            <a:ext cx="7126238" cy="4218441"/>
          </a:xfrm>
          <a:prstGeom prst="rect">
            <a:avLst/>
          </a:prstGeom>
          <a:effectLst>
            <a:outerShdw blurRad="63500" sx="102000" sy="102000" algn="ctr" rotWithShape="0">
              <a:prstClr val="black">
                <a:alpha val="40000"/>
              </a:prstClr>
            </a:outerShdw>
          </a:effectLst>
        </p:spPr>
      </p:pic>
      <p:pic>
        <p:nvPicPr>
          <p:cNvPr id="33" name="Picture 32"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157721">
            <a:off x="220681" y="915613"/>
            <a:ext cx="3635612" cy="3987447"/>
          </a:xfrm>
          <a:prstGeom prst="rect">
            <a:avLst/>
          </a:prstGeom>
        </p:spPr>
      </p:pic>
      <p:sp>
        <p:nvSpPr>
          <p:cNvPr id="8" name="TextBox 7"/>
          <p:cNvSpPr txBox="1"/>
          <p:nvPr/>
        </p:nvSpPr>
        <p:spPr>
          <a:xfrm>
            <a:off x="2615607" y="609600"/>
            <a:ext cx="2695738" cy="523220"/>
          </a:xfrm>
          <a:prstGeom prst="rect">
            <a:avLst/>
          </a:prstGeom>
          <a:noFill/>
        </p:spPr>
        <p:txBody>
          <a:bodyPr wrap="none" rtlCol="0">
            <a:spAutoFit/>
          </a:bodyPr>
          <a:lstStyle/>
          <a:p>
            <a:r>
              <a:rPr lang="en-US" sz="2800" b="1" dirty="0">
                <a:solidFill>
                  <a:srgbClr val="C00000"/>
                </a:solidFill>
                <a:latin typeface="+mj-lt"/>
              </a:rPr>
              <a:t>And remember…</a:t>
            </a:r>
          </a:p>
        </p:txBody>
      </p:sp>
      <p:sp>
        <p:nvSpPr>
          <p:cNvPr id="22" name="TextBox 21"/>
          <p:cNvSpPr txBox="1"/>
          <p:nvPr/>
        </p:nvSpPr>
        <p:spPr>
          <a:xfrm>
            <a:off x="3896171" y="1260622"/>
            <a:ext cx="4739342" cy="2062103"/>
          </a:xfrm>
          <a:prstGeom prst="rect">
            <a:avLst/>
          </a:prstGeom>
          <a:noFill/>
        </p:spPr>
        <p:txBody>
          <a:bodyPr wrap="square" rtlCol="0">
            <a:spAutoFit/>
          </a:bodyPr>
          <a:lstStyle/>
          <a:p>
            <a:pPr algn="ctr"/>
            <a:r>
              <a:rPr lang="en-US" sz="3200" b="1" dirty="0">
                <a:latin typeface="+mj-lt"/>
              </a:rPr>
              <a:t>The choices you make </a:t>
            </a:r>
          </a:p>
          <a:p>
            <a:pPr algn="ctr"/>
            <a:r>
              <a:rPr lang="en-US" sz="3200" b="1" dirty="0">
                <a:solidFill>
                  <a:srgbClr val="C00000"/>
                </a:solidFill>
                <a:latin typeface="+mj-lt"/>
              </a:rPr>
              <a:t>NOW </a:t>
            </a:r>
          </a:p>
          <a:p>
            <a:pPr algn="ctr"/>
            <a:r>
              <a:rPr lang="en-US" sz="3200" b="1" dirty="0">
                <a:latin typeface="+mj-lt"/>
              </a:rPr>
              <a:t>will affect you </a:t>
            </a:r>
          </a:p>
          <a:p>
            <a:pPr algn="ctr"/>
            <a:r>
              <a:rPr lang="en-US" sz="3200" b="1" dirty="0">
                <a:solidFill>
                  <a:srgbClr val="C00000"/>
                </a:solidFill>
                <a:latin typeface="+mj-lt"/>
              </a:rPr>
              <a:t>LATER!</a:t>
            </a:r>
          </a:p>
        </p:txBody>
      </p:sp>
      <p:sp>
        <p:nvSpPr>
          <p:cNvPr id="29" name="Rectangle 28"/>
          <p:cNvSpPr/>
          <p:nvPr/>
        </p:nvSpPr>
        <p:spPr>
          <a:xfrm>
            <a:off x="381000" y="241570"/>
            <a:ext cx="1428539" cy="477240"/>
          </a:xfrm>
          <a:prstGeom prst="rect">
            <a:avLst/>
          </a:prstGeom>
          <a:solidFill>
            <a:schemeClr val="tx1"/>
          </a:solidFill>
          <a:ln w="38100">
            <a:solidFill>
              <a:schemeClr val="tx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57200" y="304800"/>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812150" y="257145"/>
            <a:ext cx="997389" cy="461665"/>
          </a:xfrm>
          <a:prstGeom prst="rect">
            <a:avLst/>
          </a:prstGeom>
          <a:noFill/>
        </p:spPr>
        <p:txBody>
          <a:bodyPr wrap="none" rtlCol="0">
            <a:spAutoFit/>
          </a:bodyPr>
          <a:lstStyle/>
          <a:p>
            <a:r>
              <a:rPr lang="en-US" sz="2400" b="1" dirty="0">
                <a:solidFill>
                  <a:srgbClr val="C00000"/>
                </a:solidFill>
              </a:rPr>
              <a:t>On Air</a:t>
            </a:r>
          </a:p>
        </p:txBody>
      </p:sp>
      <p:grpSp>
        <p:nvGrpSpPr>
          <p:cNvPr id="30" name="Group 29"/>
          <p:cNvGrpSpPr/>
          <p:nvPr/>
        </p:nvGrpSpPr>
        <p:grpSpPr>
          <a:xfrm>
            <a:off x="304800" y="2019981"/>
            <a:ext cx="5273245" cy="4263780"/>
            <a:chOff x="304800" y="2019981"/>
            <a:chExt cx="5273245" cy="4263780"/>
          </a:xfrm>
        </p:grpSpPr>
        <p:sp>
          <p:nvSpPr>
            <p:cNvPr id="31" name="Snip Same Side Corner Rectangle 30"/>
            <p:cNvSpPr/>
            <p:nvPr/>
          </p:nvSpPr>
          <p:spPr>
            <a:xfrm>
              <a:off x="3139645" y="3048000"/>
              <a:ext cx="1546337"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Snip Same Side Corner Rectangle 31"/>
            <p:cNvSpPr/>
            <p:nvPr/>
          </p:nvSpPr>
          <p:spPr>
            <a:xfrm>
              <a:off x="1137103" y="3067826"/>
              <a:ext cx="1609368"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ube 35"/>
            <p:cNvSpPr/>
            <p:nvPr/>
          </p:nvSpPr>
          <p:spPr>
            <a:xfrm>
              <a:off x="304800" y="4001311"/>
              <a:ext cx="5273245" cy="2282450"/>
            </a:xfrm>
            <a:prstGeom prst="cube">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47163" y="4791327"/>
              <a:ext cx="4257350" cy="1295400"/>
            </a:xfrm>
            <a:prstGeom prst="rect">
              <a:avLst/>
            </a:prstGeom>
            <a:solidFill>
              <a:srgbClr val="B4CD34"/>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3505200" y="3886200"/>
              <a:ext cx="647700" cy="609600"/>
            </a:xfrm>
            <a:prstGeom prst="rect">
              <a:avLst/>
            </a:prstGeom>
            <a:solidFill>
              <a:schemeClr val="bg1"/>
            </a:solidFill>
            <a:ln w="31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p:cNvCxnSpPr/>
            <p:nvPr/>
          </p:nvCxnSpPr>
          <p:spPr>
            <a:xfrm>
              <a:off x="5120845" y="4724400"/>
              <a:ext cx="0" cy="1253236"/>
            </a:xfrm>
            <a:prstGeom prst="line">
              <a:avLst/>
            </a:prstGeom>
            <a:ln w="28575">
              <a:solidFill>
                <a:schemeClr val="tx1"/>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5120845" y="5638800"/>
              <a:ext cx="381000" cy="338836"/>
            </a:xfrm>
            <a:prstGeom prst="line">
              <a:avLst/>
            </a:prstGeom>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5501845" y="4336096"/>
              <a:ext cx="0" cy="1302704"/>
            </a:xfrm>
            <a:prstGeom prst="line">
              <a:avLst/>
            </a:prstGeom>
            <a:ln w="28575">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5120845" y="4336096"/>
              <a:ext cx="381000" cy="388304"/>
            </a:xfrm>
            <a:prstGeom prst="line">
              <a:avLst/>
            </a:prstGeom>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6" name="Picture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4128" y="2019981"/>
              <a:ext cx="1719072" cy="2697048"/>
            </a:xfrm>
            <a:prstGeom prst="rect">
              <a:avLst/>
            </a:prstGeom>
            <a:effectLst>
              <a:outerShdw blurRad="63500" sx="102000" sy="102000" algn="ctr" rotWithShape="0">
                <a:prstClr val="black">
                  <a:alpha val="40000"/>
                </a:prstClr>
              </a:outerShdw>
            </a:effectLst>
          </p:spPr>
        </p:pic>
        <p:pic>
          <p:nvPicPr>
            <p:cNvPr id="48" name="Picture 4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6946" y="2019981"/>
              <a:ext cx="1819854" cy="2432304"/>
            </a:xfrm>
            <a:prstGeom prst="rect">
              <a:avLst/>
            </a:prstGeom>
            <a:effectLst>
              <a:outerShdw blurRad="63500" sx="102000" sy="102000" algn="ctr" rotWithShape="0">
                <a:prstClr val="black">
                  <a:alpha val="40000"/>
                </a:prstClr>
              </a:outerShdw>
            </a:effectLst>
          </p:spPr>
        </p:pic>
        <p:sp>
          <p:nvSpPr>
            <p:cNvPr id="54" name="TextBox 53"/>
            <p:cNvSpPr txBox="1"/>
            <p:nvPr/>
          </p:nvSpPr>
          <p:spPr>
            <a:xfrm>
              <a:off x="1768045" y="4893557"/>
              <a:ext cx="2917937" cy="1077218"/>
            </a:xfrm>
            <a:prstGeom prst="rect">
              <a:avLst/>
            </a:prstGeom>
            <a:noFill/>
          </p:spPr>
          <p:txBody>
            <a:bodyPr wrap="square" rtlCol="0">
              <a:prstTxWarp prst="textDeflateInflate">
                <a:avLst>
                  <a:gd name="adj" fmla="val 40923"/>
                </a:avLst>
              </a:prstTxWarp>
              <a:spAutoFit/>
            </a:bodyPr>
            <a:lstStyle/>
            <a:p>
              <a:pPr algn="ctr"/>
              <a:r>
                <a:rPr lang="en-US" sz="3200" b="1" dirty="0">
                  <a:latin typeface="+mj-lt"/>
                </a:rPr>
                <a:t>Healthy Futures </a:t>
              </a:r>
            </a:p>
            <a:p>
              <a:pPr algn="ctr"/>
              <a:r>
                <a:rPr lang="en-US" sz="3200" b="1" dirty="0">
                  <a:latin typeface="+mj-lt"/>
                </a:rPr>
                <a:t>News Station</a:t>
              </a:r>
            </a:p>
          </p:txBody>
        </p:sp>
        <p:sp>
          <p:nvSpPr>
            <p:cNvPr id="55" name="TextBox 54"/>
            <p:cNvSpPr txBox="1"/>
            <p:nvPr/>
          </p:nvSpPr>
          <p:spPr>
            <a:xfrm>
              <a:off x="1595492" y="3368505"/>
              <a:ext cx="558475" cy="276999"/>
            </a:xfrm>
            <a:prstGeom prst="rect">
              <a:avLst/>
            </a:prstGeom>
            <a:noFill/>
          </p:spPr>
          <p:txBody>
            <a:bodyPr wrap="square" rtlCol="0">
              <a:spAutoFit/>
            </a:bodyPr>
            <a:lstStyle/>
            <a:p>
              <a:r>
                <a:rPr lang="en-US" sz="1200" dirty="0">
                  <a:latin typeface="Comic Sans MS" panose="030F0702030302020204" pitchFamily="66" charset="0"/>
                </a:rPr>
                <a:t>Lana</a:t>
              </a:r>
            </a:p>
          </p:txBody>
        </p:sp>
        <p:sp>
          <p:nvSpPr>
            <p:cNvPr id="56" name="TextBox 55"/>
            <p:cNvSpPr txBox="1"/>
            <p:nvPr/>
          </p:nvSpPr>
          <p:spPr>
            <a:xfrm>
              <a:off x="3505200" y="3264524"/>
              <a:ext cx="808165" cy="276999"/>
            </a:xfrm>
            <a:prstGeom prst="rect">
              <a:avLst/>
            </a:prstGeom>
            <a:noFill/>
          </p:spPr>
          <p:txBody>
            <a:bodyPr wrap="square" rtlCol="0">
              <a:spAutoFit/>
            </a:bodyPr>
            <a:lstStyle/>
            <a:p>
              <a:r>
                <a:rPr lang="en-US" sz="1200" dirty="0">
                  <a:latin typeface="Comic Sans MS" panose="030F0702030302020204" pitchFamily="66" charset="0"/>
                </a:rPr>
                <a:t>Damian</a:t>
              </a:r>
            </a:p>
          </p:txBody>
        </p:sp>
      </p:grpSp>
      <p:pic>
        <p:nvPicPr>
          <p:cNvPr id="25" name="Picture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7183" y="4899615"/>
            <a:ext cx="1028783" cy="1170432"/>
          </a:xfrm>
          <a:prstGeom prst="rect">
            <a:avLst/>
          </a:prstGeom>
        </p:spPr>
      </p:pic>
    </p:spTree>
    <p:extLst>
      <p:ext uri="{BB962C8B-B14F-4D97-AF65-F5344CB8AC3E}">
        <p14:creationId xmlns:p14="http://schemas.microsoft.com/office/powerpoint/2010/main" val="412306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fill="hold" grpId="0" nodeType="withEffect">
                                  <p:stCondLst>
                                    <p:cond delay="0"/>
                                  </p:stCondLst>
                                  <p:childTnLst>
                                    <p:anim calcmode="discrete" valueType="str">
                                      <p:cBhvr>
                                        <p:cTn id="6" dur="1000" fill="hold"/>
                                        <p:tgtEl>
                                          <p:spTgt spid="34"/>
                                        </p:tgtEl>
                                        <p:attrNameLst>
                                          <p:attrName>style.visibility</p:attrName>
                                        </p:attrNameLst>
                                      </p:cBhvr>
                                      <p:tavLst>
                                        <p:tav tm="0">
                                          <p:val>
                                            <p:strVal val="hidden"/>
                                          </p:val>
                                        </p:tav>
                                        <p:tav tm="50000">
                                          <p:val>
                                            <p:strVal val="visible"/>
                                          </p:val>
                                        </p:tav>
                                      </p:tavLst>
                                    </p:anim>
                                  </p:childTnLst>
                                </p:cTn>
                              </p:par>
                              <p:par>
                                <p:cTn id="7" presetID="1" presetClass="entr" presetSubtype="0" fill="hold" grpId="1"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35" presetClass="emph" presetSubtype="0" fill="hold" grpId="0" nodeType="withEffect">
                                  <p:stCondLst>
                                    <p:cond delay="0"/>
                                  </p:stCondLst>
                                  <p:childTnLst>
                                    <p:anim calcmode="discrete" valueType="str">
                                      <p:cBhvr>
                                        <p:cTn id="10" dur="1000" fill="hold"/>
                                        <p:tgtEl>
                                          <p:spTgt spid="35"/>
                                        </p:tgtEl>
                                        <p:attrNameLst>
                                          <p:attrName>style.visibility</p:attrName>
                                        </p:attrNameLst>
                                      </p:cBhvr>
                                      <p:tavLst>
                                        <p:tav tm="0">
                                          <p:val>
                                            <p:strVal val="hidden"/>
                                          </p:val>
                                        </p:tav>
                                        <p:tav tm="50000">
                                          <p:val>
                                            <p:strVal val="visible"/>
                                          </p:val>
                                        </p:tav>
                                      </p:tavLst>
                                    </p:anim>
                                  </p:childTnLst>
                                </p:cTn>
                              </p:par>
                            </p:childTnLst>
                          </p:cTn>
                        </p:par>
                        <p:par>
                          <p:cTn id="11" fill="hold">
                            <p:stCondLst>
                              <p:cond delay="1000"/>
                            </p:stCondLst>
                            <p:childTnLst>
                              <p:par>
                                <p:cTn id="12" presetID="63" presetClass="path" presetSubtype="0" accel="50000" decel="50000" fill="hold" grpId="0" nodeType="afterEffect">
                                  <p:stCondLst>
                                    <p:cond delay="0"/>
                                  </p:stCondLst>
                                  <p:childTnLst>
                                    <p:animMotion origin="layout" path="M -0.01684 -3.33333E-6 L 0.04982 -3.33333E-6 " pathEditMode="relative" rAng="0" ptsTypes="AA">
                                      <p:cBhvr>
                                        <p:cTn id="13" dur="2000" fill="hold"/>
                                        <p:tgtEl>
                                          <p:spTgt spid="8"/>
                                        </p:tgtEl>
                                        <p:attrNameLst>
                                          <p:attrName>ppt_x</p:attrName>
                                          <p:attrName>ppt_y</p:attrName>
                                        </p:attrNameLst>
                                      </p:cBhvr>
                                      <p:rCtr x="3333" y="0"/>
                                    </p:animMotion>
                                  </p:childTnLst>
                                </p:cTn>
                              </p:par>
                            </p:childTnLst>
                          </p:cTn>
                        </p:par>
                        <p:par>
                          <p:cTn id="14" fill="hold">
                            <p:stCondLst>
                              <p:cond delay="3000"/>
                            </p:stCondLst>
                            <p:childTnLst>
                              <p:par>
                                <p:cTn id="15" presetID="31" presetClass="entr" presetSubtype="0" fill="hold" grpId="0" nodeType="afterEffect">
                                  <p:stCondLst>
                                    <p:cond delay="0"/>
                                  </p:stCondLst>
                                  <p:childTnLst>
                                    <p:set>
                                      <p:cBhvr>
                                        <p:cTn id="16" dur="1" fill="hold">
                                          <p:stCondLst>
                                            <p:cond delay="0"/>
                                          </p:stCondLst>
                                        </p:cTn>
                                        <p:tgtEl>
                                          <p:spTgt spid="22">
                                            <p:txEl>
                                              <p:pRg st="0" end="0"/>
                                            </p:txEl>
                                          </p:spTgt>
                                        </p:tgtEl>
                                        <p:attrNameLst>
                                          <p:attrName>style.visibility</p:attrName>
                                        </p:attrNameLst>
                                      </p:cBhvr>
                                      <p:to>
                                        <p:strVal val="visible"/>
                                      </p:to>
                                    </p:set>
                                    <p:anim calcmode="lin" valueType="num">
                                      <p:cBhvr>
                                        <p:cTn id="17" dur="10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18" dur="1000" fill="hold"/>
                                        <p:tgtEl>
                                          <p:spTgt spid="22">
                                            <p:txEl>
                                              <p:pRg st="0" end="0"/>
                                            </p:txEl>
                                          </p:spTgt>
                                        </p:tgtEl>
                                        <p:attrNameLst>
                                          <p:attrName>ppt_h</p:attrName>
                                        </p:attrNameLst>
                                      </p:cBhvr>
                                      <p:tavLst>
                                        <p:tav tm="0">
                                          <p:val>
                                            <p:fltVal val="0"/>
                                          </p:val>
                                        </p:tav>
                                        <p:tav tm="100000">
                                          <p:val>
                                            <p:strVal val="#ppt_h"/>
                                          </p:val>
                                        </p:tav>
                                      </p:tavLst>
                                    </p:anim>
                                    <p:anim calcmode="lin" valueType="num">
                                      <p:cBhvr>
                                        <p:cTn id="19" dur="1000" fill="hold"/>
                                        <p:tgtEl>
                                          <p:spTgt spid="22">
                                            <p:txEl>
                                              <p:pRg st="0" end="0"/>
                                            </p:txEl>
                                          </p:spTgt>
                                        </p:tgtEl>
                                        <p:attrNameLst>
                                          <p:attrName>style.rotation</p:attrName>
                                        </p:attrNameLst>
                                      </p:cBhvr>
                                      <p:tavLst>
                                        <p:tav tm="0">
                                          <p:val>
                                            <p:fltVal val="90"/>
                                          </p:val>
                                        </p:tav>
                                        <p:tav tm="100000">
                                          <p:val>
                                            <p:fltVal val="0"/>
                                          </p:val>
                                        </p:tav>
                                      </p:tavLst>
                                    </p:anim>
                                    <p:animEffect transition="in" filter="fade">
                                      <p:cBhvr>
                                        <p:cTn id="20" dur="1000"/>
                                        <p:tgtEl>
                                          <p:spTgt spid="22">
                                            <p:txEl>
                                              <p:pRg st="0" end="0"/>
                                            </p:txEl>
                                          </p:spTgt>
                                        </p:tgtEl>
                                      </p:cBhvr>
                                    </p:animEffect>
                                  </p:childTnLst>
                                </p:cTn>
                              </p:par>
                            </p:childTnLst>
                          </p:cTn>
                        </p:par>
                        <p:par>
                          <p:cTn id="21" fill="hold">
                            <p:stCondLst>
                              <p:cond delay="4000"/>
                            </p:stCondLst>
                            <p:childTnLst>
                              <p:par>
                                <p:cTn id="22" presetID="31" presetClass="entr" presetSubtype="0" fill="hold" grpId="0" nodeType="afterEffect">
                                  <p:stCondLst>
                                    <p:cond delay="0"/>
                                  </p:stCondLst>
                                  <p:childTnLst>
                                    <p:set>
                                      <p:cBhvr>
                                        <p:cTn id="23" dur="1" fill="hold">
                                          <p:stCondLst>
                                            <p:cond delay="0"/>
                                          </p:stCondLst>
                                        </p:cTn>
                                        <p:tgtEl>
                                          <p:spTgt spid="22">
                                            <p:txEl>
                                              <p:pRg st="1" end="1"/>
                                            </p:txEl>
                                          </p:spTgt>
                                        </p:tgtEl>
                                        <p:attrNameLst>
                                          <p:attrName>style.visibility</p:attrName>
                                        </p:attrNameLst>
                                      </p:cBhvr>
                                      <p:to>
                                        <p:strVal val="visible"/>
                                      </p:to>
                                    </p:set>
                                    <p:anim calcmode="lin" valueType="num">
                                      <p:cBhvr>
                                        <p:cTn id="24" dur="1000" fill="hold"/>
                                        <p:tgtEl>
                                          <p:spTgt spid="22">
                                            <p:txEl>
                                              <p:pRg st="1" end="1"/>
                                            </p:txEl>
                                          </p:spTgt>
                                        </p:tgtEl>
                                        <p:attrNameLst>
                                          <p:attrName>ppt_w</p:attrName>
                                        </p:attrNameLst>
                                      </p:cBhvr>
                                      <p:tavLst>
                                        <p:tav tm="0">
                                          <p:val>
                                            <p:fltVal val="0"/>
                                          </p:val>
                                        </p:tav>
                                        <p:tav tm="100000">
                                          <p:val>
                                            <p:strVal val="#ppt_w"/>
                                          </p:val>
                                        </p:tav>
                                      </p:tavLst>
                                    </p:anim>
                                    <p:anim calcmode="lin" valueType="num">
                                      <p:cBhvr>
                                        <p:cTn id="25" dur="1000" fill="hold"/>
                                        <p:tgtEl>
                                          <p:spTgt spid="22">
                                            <p:txEl>
                                              <p:pRg st="1" end="1"/>
                                            </p:txEl>
                                          </p:spTgt>
                                        </p:tgtEl>
                                        <p:attrNameLst>
                                          <p:attrName>ppt_h</p:attrName>
                                        </p:attrNameLst>
                                      </p:cBhvr>
                                      <p:tavLst>
                                        <p:tav tm="0">
                                          <p:val>
                                            <p:fltVal val="0"/>
                                          </p:val>
                                        </p:tav>
                                        <p:tav tm="100000">
                                          <p:val>
                                            <p:strVal val="#ppt_h"/>
                                          </p:val>
                                        </p:tav>
                                      </p:tavLst>
                                    </p:anim>
                                    <p:anim calcmode="lin" valueType="num">
                                      <p:cBhvr>
                                        <p:cTn id="26" dur="1000" fill="hold"/>
                                        <p:tgtEl>
                                          <p:spTgt spid="22">
                                            <p:txEl>
                                              <p:pRg st="1" end="1"/>
                                            </p:txEl>
                                          </p:spTgt>
                                        </p:tgtEl>
                                        <p:attrNameLst>
                                          <p:attrName>style.rotation</p:attrName>
                                        </p:attrNameLst>
                                      </p:cBhvr>
                                      <p:tavLst>
                                        <p:tav tm="0">
                                          <p:val>
                                            <p:fltVal val="90"/>
                                          </p:val>
                                        </p:tav>
                                        <p:tav tm="100000">
                                          <p:val>
                                            <p:fltVal val="0"/>
                                          </p:val>
                                        </p:tav>
                                      </p:tavLst>
                                    </p:anim>
                                    <p:animEffect transition="in" filter="fade">
                                      <p:cBhvr>
                                        <p:cTn id="27" dur="1000"/>
                                        <p:tgtEl>
                                          <p:spTgt spid="22">
                                            <p:txEl>
                                              <p:pRg st="1" end="1"/>
                                            </p:txEl>
                                          </p:spTgt>
                                        </p:tgtEl>
                                      </p:cBhvr>
                                    </p:animEffect>
                                  </p:childTnLst>
                                </p:cTn>
                              </p:par>
                            </p:childTnLst>
                          </p:cTn>
                        </p:par>
                        <p:par>
                          <p:cTn id="28" fill="hold">
                            <p:stCondLst>
                              <p:cond delay="5000"/>
                            </p:stCondLst>
                            <p:childTnLst>
                              <p:par>
                                <p:cTn id="29" presetID="31" presetClass="entr" presetSubtype="0" fill="hold" grpId="0" nodeType="afterEffect">
                                  <p:stCondLst>
                                    <p:cond delay="0"/>
                                  </p:stCondLst>
                                  <p:childTnLst>
                                    <p:set>
                                      <p:cBhvr>
                                        <p:cTn id="30" dur="1" fill="hold">
                                          <p:stCondLst>
                                            <p:cond delay="0"/>
                                          </p:stCondLst>
                                        </p:cTn>
                                        <p:tgtEl>
                                          <p:spTgt spid="22">
                                            <p:txEl>
                                              <p:pRg st="2" end="2"/>
                                            </p:txEl>
                                          </p:spTgt>
                                        </p:tgtEl>
                                        <p:attrNameLst>
                                          <p:attrName>style.visibility</p:attrName>
                                        </p:attrNameLst>
                                      </p:cBhvr>
                                      <p:to>
                                        <p:strVal val="visible"/>
                                      </p:to>
                                    </p:set>
                                    <p:anim calcmode="lin" valueType="num">
                                      <p:cBhvr>
                                        <p:cTn id="31" dur="1000" fill="hold"/>
                                        <p:tgtEl>
                                          <p:spTgt spid="22">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22">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22">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22">
                                            <p:txEl>
                                              <p:pRg st="2" end="2"/>
                                            </p:txEl>
                                          </p:spTgt>
                                        </p:tgtEl>
                                      </p:cBhvr>
                                    </p:animEffect>
                                  </p:childTnLst>
                                </p:cTn>
                              </p:par>
                            </p:childTnLst>
                          </p:cTn>
                        </p:par>
                        <p:par>
                          <p:cTn id="35" fill="hold">
                            <p:stCondLst>
                              <p:cond delay="6000"/>
                            </p:stCondLst>
                            <p:childTnLst>
                              <p:par>
                                <p:cTn id="36" presetID="31" presetClass="entr" presetSubtype="0" fill="hold" grpId="0" nodeType="afterEffect">
                                  <p:stCondLst>
                                    <p:cond delay="0"/>
                                  </p:stCondLst>
                                  <p:childTnLst>
                                    <p:set>
                                      <p:cBhvr>
                                        <p:cTn id="37" dur="1" fill="hold">
                                          <p:stCondLst>
                                            <p:cond delay="0"/>
                                          </p:stCondLst>
                                        </p:cTn>
                                        <p:tgtEl>
                                          <p:spTgt spid="22">
                                            <p:txEl>
                                              <p:pRg st="3" end="3"/>
                                            </p:txEl>
                                          </p:spTgt>
                                        </p:tgtEl>
                                        <p:attrNameLst>
                                          <p:attrName>style.visibility</p:attrName>
                                        </p:attrNameLst>
                                      </p:cBhvr>
                                      <p:to>
                                        <p:strVal val="visible"/>
                                      </p:to>
                                    </p:set>
                                    <p:anim calcmode="lin" valueType="num">
                                      <p:cBhvr>
                                        <p:cTn id="38" dur="1000" fill="hold"/>
                                        <p:tgtEl>
                                          <p:spTgt spid="22">
                                            <p:txEl>
                                              <p:pRg st="3" end="3"/>
                                            </p:txEl>
                                          </p:spTgt>
                                        </p:tgtEl>
                                        <p:attrNameLst>
                                          <p:attrName>ppt_w</p:attrName>
                                        </p:attrNameLst>
                                      </p:cBhvr>
                                      <p:tavLst>
                                        <p:tav tm="0">
                                          <p:val>
                                            <p:fltVal val="0"/>
                                          </p:val>
                                        </p:tav>
                                        <p:tav tm="100000">
                                          <p:val>
                                            <p:strVal val="#ppt_w"/>
                                          </p:val>
                                        </p:tav>
                                      </p:tavLst>
                                    </p:anim>
                                    <p:anim calcmode="lin" valueType="num">
                                      <p:cBhvr>
                                        <p:cTn id="39" dur="1000" fill="hold"/>
                                        <p:tgtEl>
                                          <p:spTgt spid="22">
                                            <p:txEl>
                                              <p:pRg st="3" end="3"/>
                                            </p:txEl>
                                          </p:spTgt>
                                        </p:tgtEl>
                                        <p:attrNameLst>
                                          <p:attrName>ppt_h</p:attrName>
                                        </p:attrNameLst>
                                      </p:cBhvr>
                                      <p:tavLst>
                                        <p:tav tm="0">
                                          <p:val>
                                            <p:fltVal val="0"/>
                                          </p:val>
                                        </p:tav>
                                        <p:tav tm="100000">
                                          <p:val>
                                            <p:strVal val="#ppt_h"/>
                                          </p:val>
                                        </p:tav>
                                      </p:tavLst>
                                    </p:anim>
                                    <p:anim calcmode="lin" valueType="num">
                                      <p:cBhvr>
                                        <p:cTn id="40" dur="1000" fill="hold"/>
                                        <p:tgtEl>
                                          <p:spTgt spid="22">
                                            <p:txEl>
                                              <p:pRg st="3" end="3"/>
                                            </p:txEl>
                                          </p:spTgt>
                                        </p:tgtEl>
                                        <p:attrNameLst>
                                          <p:attrName>style.rotation</p:attrName>
                                        </p:attrNameLst>
                                      </p:cBhvr>
                                      <p:tavLst>
                                        <p:tav tm="0">
                                          <p:val>
                                            <p:fltVal val="90"/>
                                          </p:val>
                                        </p:tav>
                                        <p:tav tm="100000">
                                          <p:val>
                                            <p:fltVal val="0"/>
                                          </p:val>
                                        </p:tav>
                                      </p:tavLst>
                                    </p:anim>
                                    <p:animEffect transition="in" filter="fade">
                                      <p:cBhvr>
                                        <p:cTn id="41" dur="1000"/>
                                        <p:tgtEl>
                                          <p:spTgt spid="22">
                                            <p:txEl>
                                              <p:pRg st="3" end="3"/>
                                            </p:txEl>
                                          </p:spTgt>
                                        </p:tgtEl>
                                      </p:cBhvr>
                                    </p:animEffect>
                                  </p:childTnLst>
                                </p:cTn>
                              </p:par>
                            </p:childTnLst>
                          </p:cTn>
                        </p:par>
                        <p:par>
                          <p:cTn id="42" fill="hold">
                            <p:stCondLst>
                              <p:cond delay="7000"/>
                            </p:stCondLst>
                            <p:childTnLst>
                              <p:par>
                                <p:cTn id="43" presetID="26" presetClass="emph" presetSubtype="0" fill="hold" grpId="1" nodeType="afterEffect">
                                  <p:stCondLst>
                                    <p:cond delay="0"/>
                                  </p:stCondLst>
                                  <p:childTnLst>
                                    <p:animEffect transition="out" filter="fade">
                                      <p:cBhvr>
                                        <p:cTn id="44" dur="500" tmFilter="0, 0; .2, .5; .8, .5; 1, 0"/>
                                        <p:tgtEl>
                                          <p:spTgt spid="22">
                                            <p:txEl>
                                              <p:pRg st="0" end="0"/>
                                            </p:txEl>
                                          </p:spTgt>
                                        </p:tgtEl>
                                      </p:cBhvr>
                                    </p:animEffect>
                                    <p:animScale>
                                      <p:cBhvr>
                                        <p:cTn id="45" dur="250" autoRev="1" fill="hold"/>
                                        <p:tgtEl>
                                          <p:spTgt spid="22">
                                            <p:txEl>
                                              <p:pRg st="0" end="0"/>
                                            </p:txEl>
                                          </p:spTgt>
                                        </p:tgtEl>
                                      </p:cBhvr>
                                      <p:by x="105000" y="105000"/>
                                    </p:animScale>
                                  </p:childTnLst>
                                </p:cTn>
                              </p:par>
                            </p:childTnLst>
                          </p:cTn>
                        </p:par>
                        <p:par>
                          <p:cTn id="46" fill="hold">
                            <p:stCondLst>
                              <p:cond delay="7500"/>
                            </p:stCondLst>
                            <p:childTnLst>
                              <p:par>
                                <p:cTn id="47" presetID="26" presetClass="emph" presetSubtype="0" fill="hold" grpId="1" nodeType="afterEffect">
                                  <p:stCondLst>
                                    <p:cond delay="0"/>
                                  </p:stCondLst>
                                  <p:childTnLst>
                                    <p:animEffect transition="out" filter="fade">
                                      <p:cBhvr>
                                        <p:cTn id="48" dur="500" tmFilter="0, 0; .2, .5; .8, .5; 1, 0"/>
                                        <p:tgtEl>
                                          <p:spTgt spid="22">
                                            <p:txEl>
                                              <p:pRg st="1" end="1"/>
                                            </p:txEl>
                                          </p:spTgt>
                                        </p:tgtEl>
                                      </p:cBhvr>
                                    </p:animEffect>
                                    <p:animScale>
                                      <p:cBhvr>
                                        <p:cTn id="49" dur="250" autoRev="1" fill="hold"/>
                                        <p:tgtEl>
                                          <p:spTgt spid="22">
                                            <p:txEl>
                                              <p:pRg st="1" end="1"/>
                                            </p:txEl>
                                          </p:spTgt>
                                        </p:tgtEl>
                                      </p:cBhvr>
                                      <p:by x="105000" y="105000"/>
                                    </p:animScale>
                                  </p:childTnLst>
                                </p:cTn>
                              </p:par>
                            </p:childTnLst>
                          </p:cTn>
                        </p:par>
                        <p:par>
                          <p:cTn id="50" fill="hold">
                            <p:stCondLst>
                              <p:cond delay="8000"/>
                            </p:stCondLst>
                            <p:childTnLst>
                              <p:par>
                                <p:cTn id="51" presetID="26" presetClass="emph" presetSubtype="0" fill="hold" grpId="1" nodeType="afterEffect">
                                  <p:stCondLst>
                                    <p:cond delay="0"/>
                                  </p:stCondLst>
                                  <p:childTnLst>
                                    <p:animEffect transition="out" filter="fade">
                                      <p:cBhvr>
                                        <p:cTn id="52" dur="500" tmFilter="0, 0; .2, .5; .8, .5; 1, 0"/>
                                        <p:tgtEl>
                                          <p:spTgt spid="22">
                                            <p:txEl>
                                              <p:pRg st="2" end="2"/>
                                            </p:txEl>
                                          </p:spTgt>
                                        </p:tgtEl>
                                      </p:cBhvr>
                                    </p:animEffect>
                                    <p:animScale>
                                      <p:cBhvr>
                                        <p:cTn id="53" dur="250" autoRev="1" fill="hold"/>
                                        <p:tgtEl>
                                          <p:spTgt spid="22">
                                            <p:txEl>
                                              <p:pRg st="2" end="2"/>
                                            </p:txEl>
                                          </p:spTgt>
                                        </p:tgtEl>
                                      </p:cBhvr>
                                      <p:by x="105000" y="105000"/>
                                    </p:animScale>
                                  </p:childTnLst>
                                </p:cTn>
                              </p:par>
                            </p:childTnLst>
                          </p:cTn>
                        </p:par>
                        <p:par>
                          <p:cTn id="54" fill="hold">
                            <p:stCondLst>
                              <p:cond delay="8500"/>
                            </p:stCondLst>
                            <p:childTnLst>
                              <p:par>
                                <p:cTn id="55" presetID="26" presetClass="emph" presetSubtype="0" fill="hold" grpId="1" nodeType="afterEffect">
                                  <p:stCondLst>
                                    <p:cond delay="0"/>
                                  </p:stCondLst>
                                  <p:childTnLst>
                                    <p:animEffect transition="out" filter="fade">
                                      <p:cBhvr>
                                        <p:cTn id="56" dur="500" tmFilter="0, 0; .2, .5; .8, .5; 1, 0"/>
                                        <p:tgtEl>
                                          <p:spTgt spid="22">
                                            <p:txEl>
                                              <p:pRg st="3" end="3"/>
                                            </p:txEl>
                                          </p:spTgt>
                                        </p:tgtEl>
                                      </p:cBhvr>
                                    </p:animEffect>
                                    <p:animScale>
                                      <p:cBhvr>
                                        <p:cTn id="57" dur="250" autoRev="1" fill="hold"/>
                                        <p:tgtEl>
                                          <p:spTgt spid="22">
                                            <p:txEl>
                                              <p:pRg st="3" end="3"/>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2" grpId="0" build="p"/>
      <p:bldP spid="22" grpId="1" build="allAtOnce"/>
      <p:bldP spid="34" grpId="0" animBg="1"/>
      <p:bldP spid="35" grpId="0"/>
      <p:bldP spid="35" grpId="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632</TotalTime>
  <Words>866</Words>
  <Application>Microsoft Macintosh PowerPoint</Application>
  <PresentationFormat>On-screen Show (4:3)</PresentationFormat>
  <Paragraphs>96</Paragraphs>
  <Slides>6</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Arial</vt:lpstr>
      <vt:lpstr>Calibri</vt:lpstr>
      <vt:lpstr>Cambria</vt:lpstr>
      <vt:lpstr>Comic Sans MS</vt:lpstr>
      <vt:lpstr>Cooper Black</vt:lpstr>
      <vt:lpstr>Trebuchet MS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dc:creator>
  <cp:lastModifiedBy>Elizabeth Passamonte</cp:lastModifiedBy>
  <cp:revision>58</cp:revision>
  <dcterms:created xsi:type="dcterms:W3CDTF">2013-08-20T16:18:35Z</dcterms:created>
  <dcterms:modified xsi:type="dcterms:W3CDTF">2023-09-25T23:14:47Z</dcterms:modified>
</cp:coreProperties>
</file>