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p:sldMasterIdLst>
    <p:sldMasterId id="2147483648" r:id="rId1"/>
  </p:sldMasterIdLst>
  <p:notesMasterIdLst>
    <p:notesMasterId r:id="rId8"/>
  </p:notesMasterIdLst>
  <p:handoutMasterIdLst>
    <p:handoutMasterId r:id="rId9"/>
  </p:handoutMasterIdLst>
  <p:sldIdLst>
    <p:sldId id="258" r:id="rId2"/>
    <p:sldId id="259" r:id="rId3"/>
    <p:sldId id="260" r:id="rId4"/>
    <p:sldId id="261" r:id="rId5"/>
    <p:sldId id="262" r:id="rId6"/>
    <p:sldId id="263" r:id="rId7"/>
  </p:sldIdLst>
  <p:sldSz cx="13004800" cy="9753600"/>
  <p:notesSz cx="6858000" cy="9144000"/>
  <p:defaultTextStyle>
    <a:defPPr>
      <a:defRPr lang="en-US"/>
    </a:defPPr>
    <a:lvl1pPr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1pPr>
    <a:lvl2pPr marL="342900" indent="1143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2pPr>
    <a:lvl3pPr marL="685800" indent="2286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3pPr>
    <a:lvl4pPr marL="1028700" indent="3429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4pPr>
    <a:lvl5pPr marL="1371600" indent="457200" algn="ctr" defTabSz="584200" rtl="0" fontAlgn="base" hangingPunct="0">
      <a:spcBef>
        <a:spcPct val="0"/>
      </a:spcBef>
      <a:spcAft>
        <a:spcPct val="0"/>
      </a:spcAft>
      <a:defRPr sz="3600" kern="1200">
        <a:solidFill>
          <a:srgbClr val="000000"/>
        </a:solidFill>
        <a:latin typeface="Helvetica Light" charset="0"/>
        <a:ea typeface="Helvetica Light" charset="0"/>
        <a:cs typeface="Helvetica Light" charset="0"/>
        <a:sym typeface="Helvetica Light" charset="0"/>
      </a:defRPr>
    </a:lvl5pPr>
    <a:lvl6pPr marL="22860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6pPr>
    <a:lvl7pPr marL="27432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7pPr>
    <a:lvl8pPr marL="32004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8pPr>
    <a:lvl9pPr marL="3657600" algn="l" defTabSz="914400" rtl="0" eaLnBrk="1" latinLnBrk="0" hangingPunct="1">
      <a:defRPr sz="3600" kern="1200">
        <a:solidFill>
          <a:srgbClr val="000000"/>
        </a:solidFill>
        <a:latin typeface="Helvetica Light" charset="0"/>
        <a:ea typeface="Helvetica Light" charset="0"/>
        <a:cs typeface="Helvetica Light" charset="0"/>
        <a:sym typeface="Helvetica Light"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CD34"/>
    <a:srgbClr val="E9AD27"/>
    <a:srgbClr val="77AFA4"/>
    <a:srgbClr val="727E89"/>
    <a:srgbClr val="D3D868"/>
    <a:srgbClr val="C05127"/>
    <a:srgbClr val="8F3B5B"/>
    <a:srgbClr val="D48D28"/>
    <a:srgbClr val="1A9183"/>
    <a:srgbClr val="1F65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6296" autoAdjust="0"/>
    <p:restoredTop sz="48601"/>
  </p:normalViewPr>
  <p:slideViewPr>
    <p:cSldViewPr>
      <p:cViewPr varScale="1">
        <p:scale>
          <a:sx n="30" d="100"/>
          <a:sy n="30" d="100"/>
        </p:scale>
        <p:origin x="680" y="216"/>
      </p:cViewPr>
      <p:guideLst>
        <p:guide orient="horz" pos="3072"/>
        <p:guide pos="4096"/>
      </p:guideLst>
    </p:cSldViewPr>
  </p:slideViewPr>
  <p:notesTextViewPr>
    <p:cViewPr>
      <p:scale>
        <a:sx n="1" d="1"/>
        <a:sy n="1" d="1"/>
      </p:scale>
      <p:origin x="0" y="0"/>
    </p:cViewPr>
  </p:notesTextViewPr>
  <p:notesViewPr>
    <p:cSldViewPr>
      <p:cViewPr varScale="1">
        <p:scale>
          <a:sx n="56" d="100"/>
          <a:sy n="56" d="100"/>
        </p:scale>
        <p:origin x="-2556" y="-5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567ABFF-1D4D-4189-944D-75C77792B12C}" type="datetimeFigureOut">
              <a:rPr lang="en-US" smtClean="0"/>
              <a:t>9/25/23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4EF1C0B-B0C2-4882-BAA2-283916D8D4A8}" type="slidenum">
              <a:rPr lang="en-US" smtClean="0"/>
              <a:t>‹#›</a:t>
            </a:fld>
            <a:endParaRPr lang="en-US"/>
          </a:p>
        </p:txBody>
      </p:sp>
    </p:spTree>
    <p:extLst>
      <p:ext uri="{BB962C8B-B14F-4D97-AF65-F5344CB8AC3E}">
        <p14:creationId xmlns:p14="http://schemas.microsoft.com/office/powerpoint/2010/main" val="340839692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1"/>
          <p:cNvSpPr>
            <a:spLocks noGrp="1" noRot="1" noChangeAspect="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50" name="Rectangle 2"/>
          <p:cNvSpPr>
            <a:spLocks noGrp="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rnd" cmpd="sng">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38" tIns="45719" rIns="91438" bIns="45719" numCol="1" anchor="t" anchorCtr="0" compatLnSpc="1">
            <a:prstTxWarp prst="textNoShape">
              <a:avLst/>
            </a:prstTxWarp>
          </a:bodyPr>
          <a:lstStyle/>
          <a:p>
            <a:pPr lvl="0"/>
            <a:r>
              <a:rPr lang="en-US" noProof="0">
                <a:sym typeface="Chalkboard SE" charset="0"/>
              </a:rPr>
              <a:t>Click to edit Master text styles</a:t>
            </a:r>
          </a:p>
          <a:p>
            <a:pPr lvl="1"/>
            <a:r>
              <a:rPr lang="en-US" noProof="0">
                <a:sym typeface="Chalkboard SE" charset="0"/>
              </a:rPr>
              <a:t>Second level</a:t>
            </a:r>
          </a:p>
          <a:p>
            <a:pPr lvl="2"/>
            <a:r>
              <a:rPr lang="en-US" noProof="0">
                <a:sym typeface="Chalkboard SE" charset="0"/>
              </a:rPr>
              <a:t>Third level</a:t>
            </a:r>
          </a:p>
          <a:p>
            <a:pPr lvl="3"/>
            <a:r>
              <a:rPr lang="en-US" noProof="0">
                <a:sym typeface="Chalkboard SE" charset="0"/>
              </a:rPr>
              <a:t>Fourth level</a:t>
            </a:r>
          </a:p>
          <a:p>
            <a:pPr lvl="4"/>
            <a:r>
              <a:rPr lang="en-US" noProof="0">
                <a:sym typeface="Chalkboard SE" charset="0"/>
              </a:rPr>
              <a:t>Fifth level</a:t>
            </a:r>
          </a:p>
        </p:txBody>
      </p:sp>
    </p:spTree>
    <p:extLst>
      <p:ext uri="{BB962C8B-B14F-4D97-AF65-F5344CB8AC3E}">
        <p14:creationId xmlns:p14="http://schemas.microsoft.com/office/powerpoint/2010/main" val="113106957"/>
      </p:ext>
    </p:extLst>
  </p:cSld>
  <p:clrMap bg1="lt1" tx1="dk1" bg2="lt2" tx2="dk2" accent1="accent1" accent2="accent2" accent3="accent3" accent4="accent4" accent5="accent5" accent6="accent6" hlink="hlink" folHlink="folHlink"/>
  <p:notesStyle>
    <a:lvl1pPr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1pPr>
    <a:lvl2pPr marL="342900"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2pPr>
    <a:lvl3pPr marL="685800"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3pPr>
    <a:lvl4pPr marL="1028700"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4pPr>
    <a:lvl5pPr marL="1371600" algn="l" defTabSz="457200" rtl="0" eaLnBrk="0" fontAlgn="base" hangingPunct="0">
      <a:lnSpc>
        <a:spcPts val="3500"/>
      </a:lnSpc>
      <a:spcBef>
        <a:spcPct val="0"/>
      </a:spcBef>
      <a:spcAft>
        <a:spcPct val="0"/>
      </a:spcAft>
      <a:defRPr sz="2400" kern="1200">
        <a:solidFill>
          <a:srgbClr val="572E2D"/>
        </a:solidFill>
        <a:latin typeface="Chalkboard SE" charset="0"/>
        <a:ea typeface="Chalkboard SE" charset="0"/>
        <a:cs typeface="Chalkboard SE" charset="0"/>
        <a:sym typeface="Chalkboard SE"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ts val="3500"/>
              </a:lnSpc>
              <a:spcBef>
                <a:spcPct val="0"/>
              </a:spcBef>
              <a:spcAft>
                <a:spcPct val="0"/>
              </a:spcAft>
              <a:buClrTx/>
              <a:buSzTx/>
              <a:buFontTx/>
              <a:buNone/>
              <a:tabLst/>
              <a:defRPr/>
            </a:pPr>
            <a:endParaRPr lang="en-US" dirty="0"/>
          </a:p>
        </p:txBody>
      </p:sp>
    </p:spTree>
    <p:extLst>
      <p:ext uri="{BB962C8B-B14F-4D97-AF65-F5344CB8AC3E}">
        <p14:creationId xmlns:p14="http://schemas.microsoft.com/office/powerpoint/2010/main" val="400825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What are boundaries? They are limits you set for yourself. It is a line that you don’t want to cross because if you do, it could create problems. When we’re talking about relationships, I mean all relationships: with your mom, your dad, teacher, aunt, uncle, brother, sister, friends, and especially a romantic relationship (i.e., with a boyfriend or girlfriend). One of the boundaries we will talk about in this program is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abstinence</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Abstinence means choosing not to be involved in any sexual activity.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3192838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13716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One of the decisions that you are going to have to make in life is whether or not to be sexually active at a young age.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To abstain means to choose not to do something</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r>
              <a:rPr lang="en-US" sz="1800" dirty="0">
                <a:solidFill>
                  <a:srgbClr val="000000"/>
                </a:solidFill>
                <a:effectLst/>
                <a:latin typeface="Trebuchet MS" panose="020B0703020202090204" pitchFamily="34" charset="0"/>
                <a:ea typeface="Times New Roman" panose="02020603050405020304" pitchFamily="18" charset="0"/>
                <a:cs typeface="Times New Roman" panose="02020603050405020304" pitchFamily="18" charset="0"/>
              </a:rPr>
              <a:t>So, abstinence is choosing not to be sexually active. If you choose to become sexually active outside of a faithful lifelong relationship, there are three risks.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Can someone give me one of the risks?</a:t>
            </a:r>
          </a:p>
          <a:p>
            <a:pPr marL="0" marR="0" lvl="0" indent="0" algn="l" defTabSz="457200" rtl="0" eaLnBrk="0" fontAlgn="base" latinLnBrk="0" hangingPunct="0">
              <a:lnSpc>
                <a:spcPts val="3500"/>
              </a:lnSpc>
              <a:spcBef>
                <a:spcPts val="0"/>
              </a:spcBef>
              <a:spcAft>
                <a:spcPts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ts val="0"/>
              </a:spcBef>
              <a:spcAft>
                <a:spcPts val="0"/>
              </a:spcAft>
              <a:buClrTx/>
              <a:buSzTx/>
              <a:buFontTx/>
              <a:buNone/>
              <a:tabLst/>
              <a:defRPr/>
            </a:pPr>
            <a:r>
              <a:rPr lang="en-US" sz="1800" b="1" dirty="0">
                <a:solidFill>
                  <a:srgbClr val="14355C"/>
                </a:solidFill>
                <a:effectLst/>
                <a:latin typeface="Trebuchet MS" panose="020B0703020202090204" pitchFamily="34" charset="0"/>
                <a:ea typeface="MS Mincho" panose="02020609040205080304" pitchFamily="49" charset="-128"/>
                <a:cs typeface="Arial" panose="020B0604020202020204" pitchFamily="34" charset="0"/>
              </a:rPr>
              <a:t>[</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Sexually Transmitted Infections (STIs), pregnancy or fathering a child, emotional heartache. If they do not come up with emotional heartache, you can tell them most people only mention the physical consequences but there are emotional consequences as well. That is emotional heartache, also known as a broken heart.</a:t>
            </a:r>
            <a:r>
              <a:rPr lang="en-US" sz="1800" b="1" dirty="0">
                <a:solidFill>
                  <a:srgbClr val="14355C"/>
                </a:solidFill>
                <a:effectLst/>
                <a:latin typeface="Trebuchet MS" panose="020B0703020202090204" pitchFamily="34" charset="0"/>
                <a:ea typeface="MS Mincho" panose="02020609040205080304" pitchFamily="49" charset="-128"/>
                <a:cs typeface="Arial" panose="020B0604020202020204" pitchFamily="34" charset="0"/>
              </a:rPr>
              <a:t>]</a:t>
            </a:r>
            <a:endParaRPr lang="en-US" sz="1800" b="1" dirty="0">
              <a:solidFill>
                <a:srgbClr val="14355C"/>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ts val="0"/>
              </a:spcBef>
              <a:spcAft>
                <a:spcPts val="0"/>
              </a:spcAft>
              <a:buClrTx/>
              <a:buSzTx/>
              <a:buFontTx/>
              <a:buNone/>
              <a:tabLst/>
              <a:defRPr/>
            </a:pPr>
            <a:endPar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ts val="0"/>
              </a:spcBef>
              <a:spcAft>
                <a:spcPts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Who knows someone that has experienced emotional heartache in the past and they are still feeling the pain of it? Having a broken heart can really impact your life. These three risks and dangers are examples of why it’s important to set limits and boundaries for yourself.</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ts val="0"/>
              </a:spcBef>
              <a:spcAft>
                <a:spcPts val="0"/>
              </a:spcAft>
              <a:buClrTx/>
              <a:buSzTx/>
              <a:buFontTx/>
              <a:buNone/>
              <a:tabLst/>
              <a:defRPr/>
            </a:pPr>
            <a:endParaRPr lang="en-US" sz="1800" b="1" dirty="0">
              <a:solidFill>
                <a:srgbClr val="14355C"/>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17473132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At Healthy Futures we </a:t>
            </a:r>
            <a:r>
              <a:rPr lang="en-US" sz="1800" u="none"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define </a:t>
            </a: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sexual activity as any type of private area touching</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not just penis in vagina. </a:t>
            </a:r>
            <a:r>
              <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Private area touching means to touch someone’s body in the genital and breast area sometimes described as the areas covered by a swimsuit.</a:t>
            </a:r>
          </a:p>
          <a:p>
            <a:pPr marL="0" marR="0" lvl="0" indent="0" algn="l" defTabSz="457200" rtl="0" eaLnBrk="0" fontAlgn="base" latinLnBrk="0" hangingPunct="0">
              <a:lnSpc>
                <a:spcPts val="3500"/>
              </a:lnSpc>
              <a:spcBef>
                <a:spcPct val="0"/>
              </a:spcBef>
              <a:spcAft>
                <a:spcPct val="0"/>
              </a:spcAft>
              <a:buClrTx/>
              <a:buSzTx/>
              <a:buFontTx/>
              <a:buNone/>
              <a:tabLst/>
              <a:defRPr/>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ct val="0"/>
              </a:spcBef>
              <a:spcAft>
                <a:spcPct val="0"/>
              </a:spcAft>
              <a:buClrTx/>
              <a:buSzTx/>
              <a:buFontTx/>
              <a:buNone/>
              <a:tabLst/>
              <a:defRPr/>
            </a:pPr>
            <a:r>
              <a:rPr lang="en-US" sz="1800" b="0"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a:t>
            </a:r>
            <a:r>
              <a:rPr lang="en-US" sz="1800" b="1" dirty="0">
                <a:solidFill>
                  <a:srgbClr val="000000"/>
                </a:solidFill>
                <a:effectLst/>
                <a:latin typeface="Cooper Black" panose="0208090404030B020404" pitchFamily="18" charset="77"/>
                <a:ea typeface="MS Mincho" panose="02020609040205080304" pitchFamily="49" charset="-128"/>
                <a:cs typeface="Times New Roman" panose="02020603050405020304" pitchFamily="18" charset="0"/>
              </a:rPr>
              <a:t>Educator highlight:</a:t>
            </a:r>
            <a:r>
              <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rPr>
              <a:t> </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If participants begin giggling or acting out during this discussion, remind them that they are 7th graders now, they have been discussing these topics for two years, and are all mature enough to handle the conversation. If a participant seems extra uncomfortable or disruptive have one of the educators check in with the participant.)</a:t>
            </a:r>
          </a:p>
          <a:p>
            <a:pPr marL="0" marR="0" lvl="0" indent="0" algn="l" defTabSz="457200" rtl="0" eaLnBrk="0" fontAlgn="base" latinLnBrk="0" hangingPunct="0">
              <a:lnSpc>
                <a:spcPts val="35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p:txBody>
      </p:sp>
    </p:spTree>
    <p:extLst>
      <p:ext uri="{BB962C8B-B14F-4D97-AF65-F5344CB8AC3E}">
        <p14:creationId xmlns:p14="http://schemas.microsoft.com/office/powerpoint/2010/main" val="8377271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0" fontAlgn="base" latinLnBrk="0" hangingPunct="0">
              <a:lnSpc>
                <a:spcPts val="3500"/>
              </a:lnSpc>
              <a:spcBef>
                <a:spcPct val="0"/>
              </a:spcBef>
              <a:spcAft>
                <a:spcPct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ct val="0"/>
              </a:spcBef>
              <a:spcAft>
                <a:spcPct val="0"/>
              </a:spcAft>
              <a:buClrTx/>
              <a:buSzTx/>
              <a:buFontTx/>
              <a:buNone/>
              <a:tabLst/>
              <a:defRPr/>
            </a:pPr>
            <a:r>
              <a:rPr lang="en-US" sz="1800" dirty="0">
                <a:solidFill>
                  <a:srgbClr val="000000"/>
                </a:solidFill>
                <a:effectLst/>
                <a:latin typeface="Trebuchet MS" panose="020B0703020202090204" pitchFamily="34" charset="0"/>
                <a:ea typeface="MS Mincho" panose="02020609040205080304" pitchFamily="49" charset="-128"/>
                <a:cs typeface="Lucida Grande" panose="020B0600040502020204" pitchFamily="34" charset="0"/>
              </a:rPr>
              <a:t>At Healthy Futures we define </a:t>
            </a:r>
            <a:r>
              <a:rPr lang="en-US" sz="1800" u="sng" dirty="0">
                <a:solidFill>
                  <a:srgbClr val="000000"/>
                </a:solidFill>
                <a:effectLst/>
                <a:latin typeface="Trebuchet MS" panose="020B0703020202090204" pitchFamily="34" charset="0"/>
                <a:ea typeface="MS Mincho" panose="02020609040205080304" pitchFamily="49" charset="-128"/>
                <a:cs typeface="Lucida Grande" panose="020B0600040502020204" pitchFamily="34" charset="0"/>
              </a:rPr>
              <a:t>a faithful relationship as one that is just between two people</a:t>
            </a:r>
            <a:r>
              <a:rPr lang="en-US" sz="1800" dirty="0">
                <a:solidFill>
                  <a:srgbClr val="000000"/>
                </a:solidFill>
                <a:effectLst/>
                <a:latin typeface="Trebuchet MS" panose="020B0703020202090204" pitchFamily="34" charset="0"/>
                <a:ea typeface="MS Mincho" panose="02020609040205080304" pitchFamily="49" charset="-128"/>
                <a:cs typeface="Lucida Grande" panose="020B0600040502020204" pitchFamily="34"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a:p>
            <a:endParaRPr lang="en-US" dirty="0"/>
          </a:p>
        </p:txBody>
      </p:sp>
    </p:spTree>
    <p:extLst>
      <p:ext uri="{BB962C8B-B14F-4D97-AF65-F5344CB8AC3E}">
        <p14:creationId xmlns:p14="http://schemas.microsoft.com/office/powerpoint/2010/main" val="1968075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u="sng"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Lifelong means permanent, or forever</a:t>
            </a: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Abstinence, or choosing to wait for sexual activity, is the only way to protect yourself 100% from both the physical and emotional risks associated with early sexual activity. At Healthy Futures, we believe it is the safest and healthiest lifestyle for teenagers.</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 </a:t>
            </a: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r>
              <a:rPr lang="en-US" sz="1800" dirty="0">
                <a:solidFill>
                  <a:srgbClr val="000000"/>
                </a:solidFill>
                <a:effectLst/>
                <a:latin typeface="Trebuchet MS" panose="020B0703020202090204" pitchFamily="34" charset="0"/>
                <a:ea typeface="MS Mincho" panose="02020609040205080304" pitchFamily="49" charset="-128"/>
                <a:cs typeface="Garamond" panose="02020404030301010803" pitchFamily="18" charset="0"/>
              </a:rPr>
              <a:t>It’s very important to have limits and boundaries when you are in a relationship, especially when it comes to sexual activity. Today and tomorrow we are going to discuss in more detail the three risks we just mentioned.</a:t>
            </a:r>
          </a:p>
          <a:p>
            <a:pPr marL="0" marR="0" lvl="0" indent="0" algn="l" defTabSz="457200" rtl="0" eaLnBrk="0" fontAlgn="base" latinLnBrk="0" hangingPunct="0">
              <a:lnSpc>
                <a:spcPts val="3500"/>
              </a:lnSpc>
              <a:spcBef>
                <a:spcPts val="0"/>
              </a:spcBef>
              <a:spcAft>
                <a:spcPts val="0"/>
              </a:spcAft>
              <a:buClrTx/>
              <a:buSzTx/>
              <a:buFontTx/>
              <a:buNone/>
              <a:tabLst/>
              <a:defRPr/>
            </a:pPr>
            <a:endParaRPr lang="en-US" sz="1800" b="1"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ts val="0"/>
              </a:spcBef>
              <a:spcAft>
                <a:spcPts val="0"/>
              </a:spcAft>
              <a:buClrTx/>
              <a:buSzTx/>
              <a:buFontTx/>
              <a:buNone/>
              <a:tabLst/>
              <a:defRPr/>
            </a:pPr>
            <a:endParaRPr lang="en-US" sz="1800" b="1" dirty="0">
              <a:solidFill>
                <a:srgbClr val="14355C"/>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ts val="0"/>
              </a:spcBef>
              <a:spcAft>
                <a:spcPts val="0"/>
              </a:spcAft>
              <a:buClrTx/>
              <a:buSzTx/>
              <a:buFontTx/>
              <a:buNone/>
              <a:tabLst/>
              <a:defRPr/>
            </a:pPr>
            <a:endParaRPr lang="en-US" sz="1800" b="1" dirty="0">
              <a:solidFill>
                <a:srgbClr val="14355C"/>
              </a:solidFill>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457200" rtl="0" eaLnBrk="0" fontAlgn="base" latinLnBrk="0" hangingPunct="0">
              <a:lnSpc>
                <a:spcPts val="3500"/>
              </a:lnSpc>
              <a:spcBef>
                <a:spcPts val="0"/>
              </a:spcBef>
              <a:spcAft>
                <a:spcPts val="0"/>
              </a:spcAft>
              <a:buClrTx/>
              <a:buSzTx/>
              <a:buFontTx/>
              <a:buNone/>
              <a:tabLst/>
              <a:defRPr/>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solidFill>
                <a:srgbClr val="000000"/>
              </a:solidFill>
              <a:effectLst/>
              <a:latin typeface="Trebuchet MS" panose="020B0703020202090204" pitchFamily="34" charset="0"/>
              <a:ea typeface="MS Mincho" panose="02020609040205080304" pitchFamily="49" charset="-128"/>
              <a:cs typeface="Times New Roman" panose="02020603050405020304" pitchFamily="18" charset="0"/>
            </a:endParaRPr>
          </a:p>
          <a:p>
            <a:pPr marL="0" marR="0">
              <a:spcBef>
                <a:spcPts val="0"/>
              </a:spcBef>
              <a:spcAft>
                <a:spcPts val="0"/>
              </a:spcAft>
            </a:pPr>
            <a:endParaRPr lang="en-US" sz="1800" dirty="0">
              <a:effectLst/>
              <a:latin typeface="Cambria" panose="02040503050406030204" pitchFamily="18" charset="0"/>
              <a:ea typeface="MS Mincho" panose="02020609040205080304" pitchFamily="49" charset="-128"/>
              <a:cs typeface="Times New Roman" panose="02020603050405020304" pitchFamily="18" charset="0"/>
            </a:endParaRPr>
          </a:p>
          <a:p>
            <a:endParaRPr lang="en-US" dirty="0"/>
          </a:p>
        </p:txBody>
      </p:sp>
    </p:spTree>
    <p:extLst>
      <p:ext uri="{BB962C8B-B14F-4D97-AF65-F5344CB8AC3E}">
        <p14:creationId xmlns:p14="http://schemas.microsoft.com/office/powerpoint/2010/main" val="29755335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4725" y="3030538"/>
            <a:ext cx="11055350" cy="209073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951038" y="5527675"/>
            <a:ext cx="9102725" cy="24923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41658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254000"/>
            <a:ext cx="10464800" cy="24384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1270000" y="2768600"/>
            <a:ext cx="10464800" cy="57150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2890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27113" y="6267450"/>
            <a:ext cx="11053762" cy="1936750"/>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27113" y="4133850"/>
            <a:ext cx="11053762" cy="213360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622449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70000" y="254000"/>
            <a:ext cx="10464800" cy="24384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270000" y="2768600"/>
            <a:ext cx="5156200" cy="57150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78600" y="2768600"/>
            <a:ext cx="5156200" cy="57150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731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50875" y="390525"/>
            <a:ext cx="11703050" cy="16256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50875" y="2182813"/>
            <a:ext cx="5745163"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50875" y="3092450"/>
            <a:ext cx="5745163"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605588" y="2182813"/>
            <a:ext cx="5748337" cy="909637"/>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5588" y="3092450"/>
            <a:ext cx="5748337" cy="5619750"/>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08175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70000" y="254000"/>
            <a:ext cx="10464800" cy="24384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548050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9539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0875" y="388938"/>
            <a:ext cx="4278313" cy="1652587"/>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84763" y="388938"/>
            <a:ext cx="7269162" cy="8323262"/>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50875" y="2041525"/>
            <a:ext cx="4278313" cy="66706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120909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49525" y="6827838"/>
            <a:ext cx="7802563" cy="806450"/>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549525" y="871538"/>
            <a:ext cx="7802563" cy="58515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sym typeface="Helvetica Light" charset="0"/>
            </a:endParaRPr>
          </a:p>
        </p:txBody>
      </p:sp>
      <p:sp>
        <p:nvSpPr>
          <p:cNvPr id="4" name="Text Placeholder 3"/>
          <p:cNvSpPr>
            <a:spLocks noGrp="1"/>
          </p:cNvSpPr>
          <p:nvPr>
            <p:ph type="body" sz="half" idx="2"/>
          </p:nvPr>
        </p:nvSpPr>
        <p:spPr>
          <a:xfrm>
            <a:off x="2549525" y="7634288"/>
            <a:ext cx="7802563" cy="11445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24463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70000" y="254000"/>
            <a:ext cx="10464800" cy="24384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1270000" y="2768600"/>
            <a:ext cx="10464800" cy="57150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142714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18600" y="254000"/>
            <a:ext cx="2616200" cy="8229600"/>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1270000" y="254000"/>
            <a:ext cx="7696200" cy="82296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15126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3" name="Picture 12" descr="HF tagline.eps"/>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085804" y="1453136"/>
            <a:ext cx="6083596" cy="342591"/>
          </a:xfrm>
          <a:prstGeom prst="rect">
            <a:avLst/>
          </a:prstGeom>
        </p:spPr>
      </p:pic>
      <p:sp>
        <p:nvSpPr>
          <p:cNvPr id="6" name="Rectangle 5"/>
          <p:cNvSpPr/>
          <p:nvPr userDrawn="1"/>
        </p:nvSpPr>
        <p:spPr>
          <a:xfrm>
            <a:off x="10464800" y="9369623"/>
            <a:ext cx="2431179" cy="307777"/>
          </a:xfrm>
          <a:prstGeom prst="rect">
            <a:avLst/>
          </a:prstGeom>
        </p:spPr>
        <p:txBody>
          <a:bodyPr wrap="none">
            <a:spAutoFit/>
          </a:bodyPr>
          <a:lstStyle/>
          <a:p>
            <a:r>
              <a:rPr lang="en-US" sz="1400" kern="1200" dirty="0">
                <a:solidFill>
                  <a:schemeClr val="tx1"/>
                </a:solidFill>
                <a:effectLst/>
                <a:latin typeface="+mn-lt"/>
                <a:ea typeface="+mn-ea"/>
                <a:cs typeface="+mn-cs"/>
              </a:rPr>
              <a:t>© </a:t>
            </a:r>
            <a:r>
              <a:rPr lang="en-US" sz="1400" kern="1200" dirty="0">
                <a:solidFill>
                  <a:schemeClr val="tx1"/>
                </a:solidFill>
                <a:effectLst/>
                <a:latin typeface="Calibri" panose="020F0502020204030204" pitchFamily="34" charset="0"/>
                <a:ea typeface="+mn-ea"/>
                <a:cs typeface="+mn-cs"/>
              </a:rPr>
              <a:t>2013, 2023  Healthy Futures</a:t>
            </a:r>
          </a:p>
        </p:txBody>
      </p:sp>
      <p:sp>
        <p:nvSpPr>
          <p:cNvPr id="7" name="Rectangle 6"/>
          <p:cNvSpPr/>
          <p:nvPr userDrawn="1"/>
        </p:nvSpPr>
        <p:spPr>
          <a:xfrm>
            <a:off x="148726" y="9369623"/>
            <a:ext cx="3229474" cy="307777"/>
          </a:xfrm>
          <a:prstGeom prst="rect">
            <a:avLst/>
          </a:prstGeom>
        </p:spPr>
        <p:txBody>
          <a:bodyPr wrap="none">
            <a:spAutoFit/>
          </a:bodyPr>
          <a:lstStyle/>
          <a:p>
            <a:r>
              <a:rPr lang="en-US" sz="1400" kern="1200" dirty="0">
                <a:solidFill>
                  <a:schemeClr val="tx1"/>
                </a:solidFill>
                <a:effectLst/>
                <a:latin typeface="Calibri" panose="020F0502020204030204" pitchFamily="34" charset="0"/>
                <a:ea typeface="+mn-ea"/>
                <a:cs typeface="+mn-cs"/>
              </a:rPr>
              <a:t>Session</a:t>
            </a:r>
            <a:r>
              <a:rPr lang="en-US" sz="1400" kern="1200" baseline="0" dirty="0">
                <a:solidFill>
                  <a:schemeClr val="tx1"/>
                </a:solidFill>
                <a:effectLst/>
                <a:latin typeface="Calibri" panose="020F0502020204030204" pitchFamily="34" charset="0"/>
                <a:ea typeface="+mn-ea"/>
                <a:cs typeface="+mn-cs"/>
              </a:rPr>
              <a:t> </a:t>
            </a:r>
            <a:r>
              <a:rPr lang="en-US" sz="1400" kern="1200" dirty="0">
                <a:solidFill>
                  <a:schemeClr val="tx1"/>
                </a:solidFill>
                <a:effectLst/>
                <a:latin typeface="Calibri" panose="020F0502020204030204" pitchFamily="34" charset="0"/>
                <a:ea typeface="+mn-ea"/>
                <a:cs typeface="+mn-cs"/>
              </a:rPr>
              <a:t>7.5.3 Boundaries in Relationships </a:t>
            </a:r>
          </a:p>
        </p:txBody>
      </p:sp>
      <p:pic>
        <p:nvPicPr>
          <p:cNvPr id="2" name="Picture 1"/>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617528" y="228600"/>
            <a:ext cx="1676400" cy="190721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584200" rtl="0" eaLnBrk="0" fontAlgn="base" hangingPunct="0">
        <a:spcBef>
          <a:spcPct val="0"/>
        </a:spcBef>
        <a:spcAft>
          <a:spcPct val="0"/>
        </a:spcAft>
        <a:defRPr sz="8000">
          <a:solidFill>
            <a:srgbClr val="000000"/>
          </a:solidFill>
          <a:latin typeface="+mj-lt"/>
          <a:ea typeface="+mj-ea"/>
          <a:cs typeface="+mj-cs"/>
          <a:sym typeface="Helvetica Light" charset="0"/>
        </a:defRPr>
      </a:lvl1pPr>
      <a:lvl2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2pPr>
      <a:lvl3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3pPr>
      <a:lvl4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4pPr>
      <a:lvl5pPr algn="ctr" defTabSz="584200" rtl="0" eaLnBrk="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5pPr>
      <a:lvl6pPr marL="4572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6pPr>
      <a:lvl7pPr marL="9144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7pPr>
      <a:lvl8pPr marL="13716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8pPr>
      <a:lvl9pPr marL="1828800" algn="ctr" defTabSz="584200" rtl="0" fontAlgn="base" hangingPunct="0">
        <a:spcBef>
          <a:spcPct val="0"/>
        </a:spcBef>
        <a:spcAft>
          <a:spcPct val="0"/>
        </a:spcAft>
        <a:defRPr sz="8000">
          <a:solidFill>
            <a:srgbClr val="000000"/>
          </a:solidFill>
          <a:latin typeface="Helvetica Light" charset="0"/>
          <a:ea typeface="Helvetica Light" charset="0"/>
          <a:cs typeface="Helvetica Light" charset="0"/>
          <a:sym typeface="Helvetica Light" charset="0"/>
        </a:defRPr>
      </a:lvl9pPr>
    </p:titleStyle>
    <p:bodyStyle>
      <a:lvl1pPr marL="381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1pPr>
      <a:lvl2pPr marL="762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2pPr>
      <a:lvl3pPr marL="1143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3pPr>
      <a:lvl4pPr marL="1524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4pPr>
      <a:lvl5pPr marL="1905000" indent="-381000" algn="l" defTabSz="584200" rtl="0" eaLnBrk="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5pPr>
      <a:lvl6pPr marL="23622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6pPr>
      <a:lvl7pPr marL="28194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7pPr>
      <a:lvl8pPr marL="32766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8pPr>
      <a:lvl9pPr marL="3733800" indent="-381000" algn="l" defTabSz="584200" rtl="0" fontAlgn="base" hangingPunct="0">
        <a:spcBef>
          <a:spcPts val="4200"/>
        </a:spcBef>
        <a:spcAft>
          <a:spcPct val="0"/>
        </a:spcAft>
        <a:buSzPct val="100000"/>
        <a:buChar char="•"/>
        <a:defRPr sz="3800">
          <a:solidFill>
            <a:srgbClr val="000000"/>
          </a:solidFill>
          <a:latin typeface="+mn-lt"/>
          <a:ea typeface="+mn-ea"/>
          <a:cs typeface="+mn-cs"/>
          <a:sym typeface="Helvetica Light"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21" name="Rounded Rectangle 20"/>
          <p:cNvSpPr/>
          <p:nvPr/>
        </p:nvSpPr>
        <p:spPr bwMode="auto">
          <a:xfrm>
            <a:off x="9474200" y="2147581"/>
            <a:ext cx="1981199" cy="1814819"/>
          </a:xfrm>
          <a:prstGeom prst="roundRect">
            <a:avLst/>
          </a:prstGeom>
          <a:solidFill>
            <a:srgbClr val="77AFA4"/>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30" name="Rounded Rectangle 29"/>
          <p:cNvSpPr/>
          <p:nvPr/>
        </p:nvSpPr>
        <p:spPr bwMode="auto">
          <a:xfrm>
            <a:off x="7426377" y="2126609"/>
            <a:ext cx="2276423" cy="2133600"/>
          </a:xfrm>
          <a:prstGeom prst="roundRect">
            <a:avLst/>
          </a:prstGeom>
          <a:solidFill>
            <a:srgbClr val="E9AD27"/>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29" name="Rounded Rectangle 28"/>
          <p:cNvSpPr/>
          <p:nvPr/>
        </p:nvSpPr>
        <p:spPr bwMode="auto">
          <a:xfrm>
            <a:off x="5130800" y="2147581"/>
            <a:ext cx="2667000" cy="2119619"/>
          </a:xfrm>
          <a:prstGeom prst="roundRect">
            <a:avLst/>
          </a:prstGeom>
          <a:solidFill>
            <a:srgbClr val="727E89"/>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28" name="Rounded Rectangle 27"/>
          <p:cNvSpPr/>
          <p:nvPr/>
        </p:nvSpPr>
        <p:spPr bwMode="auto">
          <a:xfrm>
            <a:off x="2857796" y="2133600"/>
            <a:ext cx="2514600" cy="2119619"/>
          </a:xfrm>
          <a:prstGeom prst="roundRect">
            <a:avLst/>
          </a:prstGeom>
          <a:solidFill>
            <a:srgbClr val="B4CD34"/>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7" name="Rounded Rectangle 6"/>
          <p:cNvSpPr/>
          <p:nvPr/>
        </p:nvSpPr>
        <p:spPr bwMode="auto">
          <a:xfrm>
            <a:off x="787400" y="2147581"/>
            <a:ext cx="2362200" cy="1814819"/>
          </a:xfrm>
          <a:prstGeom prst="roundRect">
            <a:avLst/>
          </a:prstGeom>
          <a:solidFill>
            <a:srgbClr val="C05127"/>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8F3B5B"/>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19" name="Rectangle 20"/>
          <p:cNvSpPr>
            <a:spLocks/>
          </p:cNvSpPr>
          <p:nvPr/>
        </p:nvSpPr>
        <p:spPr bwMode="auto">
          <a:xfrm>
            <a:off x="882173" y="2209800"/>
            <a:ext cx="2724627"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Relationships</a:t>
            </a:r>
            <a:endParaRPr lang="en-US" sz="2500" b="1" dirty="0">
              <a:solidFill>
                <a:schemeClr val="tx1"/>
              </a:solidFill>
              <a:latin typeface="Comic Sans MS" pitchFamily="66" charset="0"/>
            </a:endParaRPr>
          </a:p>
        </p:txBody>
      </p:sp>
      <p:sp>
        <p:nvSpPr>
          <p:cNvPr id="24" name="Rectangle 20"/>
          <p:cNvSpPr>
            <a:spLocks/>
          </p:cNvSpPr>
          <p:nvPr/>
        </p:nvSpPr>
        <p:spPr bwMode="auto">
          <a:xfrm>
            <a:off x="3162596" y="2209800"/>
            <a:ext cx="2276139"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Abstinence</a:t>
            </a:r>
            <a:endParaRPr lang="en-US" sz="2500" b="1" dirty="0">
              <a:solidFill>
                <a:schemeClr val="tx1"/>
              </a:solidFill>
              <a:latin typeface="Comic Sans MS" pitchFamily="66" charset="0"/>
            </a:endParaRPr>
          </a:p>
        </p:txBody>
      </p:sp>
      <p:sp>
        <p:nvSpPr>
          <p:cNvPr id="25" name="Rectangle 20"/>
          <p:cNvSpPr>
            <a:spLocks/>
          </p:cNvSpPr>
          <p:nvPr/>
        </p:nvSpPr>
        <p:spPr bwMode="auto">
          <a:xfrm>
            <a:off x="5296196" y="2209800"/>
            <a:ext cx="2684870"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300" b="1" dirty="0">
                <a:solidFill>
                  <a:schemeClr val="tx1"/>
                </a:solidFill>
                <a:latin typeface="Comic Sans MS" pitchFamily="66" charset="0"/>
                <a:cs typeface="Arial" pitchFamily="34" charset="0"/>
                <a:sym typeface="Arial" pitchFamily="34" charset="0"/>
              </a:rPr>
              <a:t>Sexual Activity</a:t>
            </a:r>
            <a:endParaRPr lang="en-US" sz="2300" b="1" dirty="0">
              <a:solidFill>
                <a:schemeClr val="tx1"/>
              </a:solidFill>
              <a:latin typeface="Comic Sans MS" pitchFamily="66" charset="0"/>
            </a:endParaRPr>
          </a:p>
        </p:txBody>
      </p:sp>
      <p:sp>
        <p:nvSpPr>
          <p:cNvPr id="26" name="Rectangle 20"/>
          <p:cNvSpPr>
            <a:spLocks/>
          </p:cNvSpPr>
          <p:nvPr/>
        </p:nvSpPr>
        <p:spPr bwMode="auto">
          <a:xfrm>
            <a:off x="7950200" y="2220434"/>
            <a:ext cx="1903944"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Faithful</a:t>
            </a:r>
            <a:endParaRPr lang="en-US" sz="2500" b="1" dirty="0">
              <a:solidFill>
                <a:schemeClr val="tx1"/>
              </a:solidFill>
              <a:latin typeface="Comic Sans MS" pitchFamily="66" charset="0"/>
            </a:endParaRPr>
          </a:p>
        </p:txBody>
      </p:sp>
      <p:sp>
        <p:nvSpPr>
          <p:cNvPr id="32" name="Rectangle 20"/>
          <p:cNvSpPr>
            <a:spLocks/>
          </p:cNvSpPr>
          <p:nvPr/>
        </p:nvSpPr>
        <p:spPr bwMode="auto">
          <a:xfrm>
            <a:off x="9855200" y="2209800"/>
            <a:ext cx="1903944"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Lifelong</a:t>
            </a:r>
            <a:endParaRPr lang="en-US" sz="2500" b="1" dirty="0">
              <a:solidFill>
                <a:schemeClr val="tx1"/>
              </a:solidFill>
              <a:latin typeface="Comic Sans MS" pitchFamily="66" charset="0"/>
            </a:endParaRPr>
          </a:p>
        </p:txBody>
      </p:sp>
      <p:pic>
        <p:nvPicPr>
          <p:cNvPr id="17" name="Picture 16"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sp>
        <p:nvSpPr>
          <p:cNvPr id="33" name="Rectangle 17"/>
          <p:cNvSpPr>
            <a:spLocks/>
          </p:cNvSpPr>
          <p:nvPr/>
        </p:nvSpPr>
        <p:spPr bwMode="auto">
          <a:xfrm>
            <a:off x="2159000" y="4572000"/>
            <a:ext cx="7983353" cy="28736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defTabSz="1300163">
              <a:spcBef>
                <a:spcPts val="1000"/>
              </a:spcBef>
            </a:pPr>
            <a:r>
              <a:rPr lang="en-US" sz="8000" b="1" dirty="0">
                <a:solidFill>
                  <a:schemeClr val="bg1"/>
                </a:solidFill>
                <a:latin typeface="Comic Sans MS" pitchFamily="66" charset="0"/>
                <a:cs typeface="Arial" pitchFamily="34" charset="0"/>
                <a:sym typeface="Arial" pitchFamily="34" charset="0"/>
              </a:rPr>
              <a:t>Boundaries in Relationships</a:t>
            </a:r>
            <a:endParaRPr lang="en-US" sz="8800" b="1" dirty="0">
              <a:solidFill>
                <a:schemeClr val="bg1"/>
              </a:solidFill>
              <a:latin typeface="Comic Sans MS" pitchFamily="66"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Tree>
    <p:extLst>
      <p:ext uri="{BB962C8B-B14F-4D97-AF65-F5344CB8AC3E}">
        <p14:creationId xmlns:p14="http://schemas.microsoft.com/office/powerpoint/2010/main" val="266371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iterate type="lt">
                                    <p:tmPct val="0"/>
                                  </p:iterate>
                                  <p:childTnLst>
                                    <p:set>
                                      <p:cBhvr>
                                        <p:cTn id="6" dur="1" fill="hold">
                                          <p:stCondLst>
                                            <p:cond delay="0"/>
                                          </p:stCondLst>
                                        </p:cTn>
                                        <p:tgtEl>
                                          <p:spTgt spid="33"/>
                                        </p:tgtEl>
                                        <p:attrNameLst>
                                          <p:attrName>style.visibility</p:attrName>
                                        </p:attrNameLst>
                                      </p:cBhvr>
                                      <p:to>
                                        <p:strVal val="visible"/>
                                      </p:to>
                                    </p:set>
                                    <p:animEffect transition="in" filter="fade">
                                      <p:cBhvr>
                                        <p:cTn id="7" dur="1000"/>
                                        <p:tgtEl>
                                          <p:spTgt spid="33"/>
                                        </p:tgtEl>
                                      </p:cBhvr>
                                    </p:animEffect>
                                    <p:anim calcmode="lin" valueType="num">
                                      <p:cBhvr>
                                        <p:cTn id="8" dur="1000" fill="hold"/>
                                        <p:tgtEl>
                                          <p:spTgt spid="33"/>
                                        </p:tgtEl>
                                        <p:attrNameLst>
                                          <p:attrName>ppt_x</p:attrName>
                                        </p:attrNameLst>
                                      </p:cBhvr>
                                      <p:tavLst>
                                        <p:tav tm="0">
                                          <p:val>
                                            <p:strVal val="#ppt_x"/>
                                          </p:val>
                                        </p:tav>
                                        <p:tav tm="100000">
                                          <p:val>
                                            <p:strVal val="#ppt_x"/>
                                          </p:val>
                                        </p:tav>
                                      </p:tavLst>
                                    </p:anim>
                                    <p:anim calcmode="lin" valueType="num">
                                      <p:cBhvr>
                                        <p:cTn id="9" dur="1000" fill="hold"/>
                                        <p:tgtEl>
                                          <p:spTgt spid="3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4" presetClass="emph" presetSubtype="0" fill="hold" grpId="1" nodeType="afterEffect">
                                  <p:stCondLst>
                                    <p:cond delay="0"/>
                                  </p:stCondLst>
                                  <p:iterate type="lt">
                                    <p:tmPct val="10000"/>
                                  </p:iterate>
                                  <p:childTnLst>
                                    <p:animMotion origin="layout" path="M 0.0 0.0 L 0.0 -0.07213" pathEditMode="relative" ptsTypes="">
                                      <p:cBhvr>
                                        <p:cTn id="12" dur="500" accel="50000" decel="50000" autoRev="1" fill="hold">
                                          <p:stCondLst>
                                            <p:cond delay="0"/>
                                          </p:stCondLst>
                                        </p:cTn>
                                        <p:tgtEl>
                                          <p:spTgt spid="33"/>
                                        </p:tgtEl>
                                        <p:attrNameLst>
                                          <p:attrName>ppt_x</p:attrName>
                                          <p:attrName>ppt_y</p:attrName>
                                        </p:attrNameLst>
                                      </p:cBhvr>
                                    </p:animMotion>
                                    <p:animRot by="1500000">
                                      <p:cBhvr>
                                        <p:cTn id="13" dur="250" fill="hold">
                                          <p:stCondLst>
                                            <p:cond delay="0"/>
                                          </p:stCondLst>
                                        </p:cTn>
                                        <p:tgtEl>
                                          <p:spTgt spid="33"/>
                                        </p:tgtEl>
                                        <p:attrNameLst>
                                          <p:attrName>r</p:attrName>
                                        </p:attrNameLst>
                                      </p:cBhvr>
                                    </p:animRot>
                                    <p:animRot by="-1500000">
                                      <p:cBhvr>
                                        <p:cTn id="14" dur="250" fill="hold">
                                          <p:stCondLst>
                                            <p:cond delay="250"/>
                                          </p:stCondLst>
                                        </p:cTn>
                                        <p:tgtEl>
                                          <p:spTgt spid="33"/>
                                        </p:tgtEl>
                                        <p:attrNameLst>
                                          <p:attrName>r</p:attrName>
                                        </p:attrNameLst>
                                      </p:cBhvr>
                                    </p:animRot>
                                    <p:animRot by="-1500000">
                                      <p:cBhvr>
                                        <p:cTn id="15" dur="250" fill="hold">
                                          <p:stCondLst>
                                            <p:cond delay="500"/>
                                          </p:stCondLst>
                                        </p:cTn>
                                        <p:tgtEl>
                                          <p:spTgt spid="33"/>
                                        </p:tgtEl>
                                        <p:attrNameLst>
                                          <p:attrName>r</p:attrName>
                                        </p:attrNameLst>
                                      </p:cBhvr>
                                    </p:animRot>
                                    <p:animRot by="1500000">
                                      <p:cBhvr>
                                        <p:cTn id="16" dur="250" fill="hold">
                                          <p:stCondLst>
                                            <p:cond delay="750"/>
                                          </p:stCondLst>
                                        </p:cTn>
                                        <p:tgtEl>
                                          <p:spTgt spid="3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7" name="Rounded Rectangle 6"/>
          <p:cNvSpPr/>
          <p:nvPr/>
        </p:nvSpPr>
        <p:spPr bwMode="auto">
          <a:xfrm>
            <a:off x="787400" y="2147581"/>
            <a:ext cx="2362200" cy="1814819"/>
          </a:xfrm>
          <a:prstGeom prst="roundRect">
            <a:avLst/>
          </a:prstGeom>
          <a:solidFill>
            <a:srgbClr val="C05127"/>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B4CD34"/>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B4CD34"/>
              </a:solidFill>
              <a:effectLst/>
              <a:latin typeface="Helvetica Light" charset="0"/>
              <a:ea typeface="Helvetica Light" charset="0"/>
              <a:cs typeface="Helvetica Light" charset="0"/>
              <a:sym typeface="Helvetica Light" charset="0"/>
            </a:endParaRPr>
          </a:p>
        </p:txBody>
      </p:sp>
      <p:sp>
        <p:nvSpPr>
          <p:cNvPr id="19" name="Rectangle 20"/>
          <p:cNvSpPr>
            <a:spLocks/>
          </p:cNvSpPr>
          <p:nvPr/>
        </p:nvSpPr>
        <p:spPr bwMode="auto">
          <a:xfrm>
            <a:off x="882173" y="2296634"/>
            <a:ext cx="2724627"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Relationships</a:t>
            </a:r>
            <a:endParaRPr lang="en-US" sz="2500" b="1" dirty="0">
              <a:solidFill>
                <a:schemeClr val="tx1"/>
              </a:solidFill>
              <a:latin typeface="Comic Sans MS" pitchFamily="66" charset="0"/>
            </a:endParaRPr>
          </a:p>
        </p:txBody>
      </p:sp>
      <p:pic>
        <p:nvPicPr>
          <p:cNvPr id="10" name="Picture 9"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sp>
        <p:nvSpPr>
          <p:cNvPr id="16" name="Rectangle 15"/>
          <p:cNvSpPr/>
          <p:nvPr/>
        </p:nvSpPr>
        <p:spPr>
          <a:xfrm>
            <a:off x="2381544" y="3838797"/>
            <a:ext cx="7549856" cy="4011355"/>
          </a:xfrm>
          <a:prstGeom prst="rect">
            <a:avLst/>
          </a:prstGeom>
        </p:spPr>
        <p:txBody>
          <a:bodyPr wrap="square">
            <a:spAutoFit/>
          </a:bodyPr>
          <a:lstStyle/>
          <a:p>
            <a:pPr defTabSz="1300163" eaLnBrk="1">
              <a:lnSpc>
                <a:spcPct val="150000"/>
              </a:lnSpc>
              <a:spcBef>
                <a:spcPts val="700"/>
              </a:spcBef>
              <a:buClr>
                <a:srgbClr val="000000"/>
              </a:buClr>
            </a:pPr>
            <a:r>
              <a:rPr lang="en-US" sz="5400" dirty="0">
                <a:latin typeface="Arial" pitchFamily="34" charset="0"/>
                <a:cs typeface="Arial" pitchFamily="34" charset="0"/>
                <a:sym typeface="Arial" pitchFamily="34" charset="0"/>
              </a:rPr>
              <a:t> ___________ </a:t>
            </a:r>
          </a:p>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need</a:t>
            </a:r>
            <a:r>
              <a:rPr lang="en-US" sz="5400" dirty="0">
                <a:latin typeface="Arial" pitchFamily="34" charset="0"/>
                <a:cs typeface="Arial" pitchFamily="34" charset="0"/>
                <a:sym typeface="Arial" pitchFamily="34" charset="0"/>
              </a:rPr>
              <a:t> </a:t>
            </a:r>
          </a:p>
          <a:p>
            <a:pPr defTabSz="1300163" eaLnBrk="1">
              <a:lnSpc>
                <a:spcPct val="150000"/>
              </a:lnSpc>
              <a:spcBef>
                <a:spcPts val="700"/>
              </a:spcBef>
              <a:buClr>
                <a:srgbClr val="000000"/>
              </a:buClr>
            </a:pPr>
            <a:r>
              <a:rPr lang="en-US" sz="5400" dirty="0">
                <a:latin typeface="Arial" pitchFamily="34" charset="0"/>
                <a:cs typeface="Arial" pitchFamily="34" charset="0"/>
                <a:sym typeface="Arial" pitchFamily="34" charset="0"/>
              </a:rPr>
              <a:t>___________.</a:t>
            </a:r>
          </a:p>
        </p:txBody>
      </p:sp>
      <p:sp>
        <p:nvSpPr>
          <p:cNvPr id="17" name="Rectangle 20"/>
          <p:cNvSpPr>
            <a:spLocks/>
          </p:cNvSpPr>
          <p:nvPr/>
        </p:nvSpPr>
        <p:spPr bwMode="auto">
          <a:xfrm>
            <a:off x="4368799" y="4090734"/>
            <a:ext cx="4180477" cy="10189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Relationships</a:t>
            </a:r>
            <a:endParaRPr lang="en-US" sz="4800" b="1" dirty="0">
              <a:solidFill>
                <a:schemeClr val="bg1"/>
              </a:solidFill>
              <a:latin typeface="Comic Sans MS" pitchFamily="66" charset="0"/>
            </a:endParaRPr>
          </a:p>
        </p:txBody>
      </p:sp>
      <p:sp>
        <p:nvSpPr>
          <p:cNvPr id="18" name="Rectangle 21"/>
          <p:cNvSpPr>
            <a:spLocks/>
          </p:cNvSpPr>
          <p:nvPr/>
        </p:nvSpPr>
        <p:spPr bwMode="auto">
          <a:xfrm>
            <a:off x="4703986" y="6757734"/>
            <a:ext cx="3398614"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boundaries</a:t>
            </a:r>
            <a:endParaRPr lang="en-US" sz="3200" b="1" dirty="0">
              <a:solidFill>
                <a:schemeClr val="bg1"/>
              </a:solidFill>
              <a:latin typeface="Comic Sans MS" pitchFamily="66"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Tree>
    <p:extLst>
      <p:ext uri="{BB962C8B-B14F-4D97-AF65-F5344CB8AC3E}">
        <p14:creationId xmlns:p14="http://schemas.microsoft.com/office/powerpoint/2010/main" val="3085810584"/>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28" name="Rounded Rectangle 27"/>
          <p:cNvSpPr/>
          <p:nvPr/>
        </p:nvSpPr>
        <p:spPr bwMode="auto">
          <a:xfrm>
            <a:off x="2857796" y="2133600"/>
            <a:ext cx="2514600" cy="2119619"/>
          </a:xfrm>
          <a:prstGeom prst="roundRect">
            <a:avLst/>
          </a:prstGeom>
          <a:solidFill>
            <a:srgbClr val="B4CD34"/>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727E89"/>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24" name="Rectangle 20"/>
          <p:cNvSpPr>
            <a:spLocks/>
          </p:cNvSpPr>
          <p:nvPr/>
        </p:nvSpPr>
        <p:spPr bwMode="auto">
          <a:xfrm>
            <a:off x="3162596" y="2209800"/>
            <a:ext cx="2276139"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Abstinence</a:t>
            </a:r>
            <a:endParaRPr lang="en-US" sz="2500" b="1" dirty="0">
              <a:solidFill>
                <a:schemeClr val="tx1"/>
              </a:solidFill>
              <a:latin typeface="Comic Sans MS" pitchFamily="66" charset="0"/>
            </a:endParaRPr>
          </a:p>
        </p:txBody>
      </p:sp>
      <p:pic>
        <p:nvPicPr>
          <p:cNvPr id="13" name="Picture 12"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sp>
        <p:nvSpPr>
          <p:cNvPr id="2" name="Rectangle 1"/>
          <p:cNvSpPr/>
          <p:nvPr/>
        </p:nvSpPr>
        <p:spPr>
          <a:xfrm>
            <a:off x="876667" y="3500844"/>
            <a:ext cx="10578733" cy="4652556"/>
          </a:xfrm>
          <a:prstGeom prst="rect">
            <a:avLst/>
          </a:prstGeom>
        </p:spPr>
        <p:txBody>
          <a:bodyPr wrap="square" anchor="ctr">
            <a:spAutoFit/>
          </a:bodyPr>
          <a:lstStyle/>
          <a:p>
            <a:pPr defTabSz="1300163" eaLnBrk="1">
              <a:lnSpc>
                <a:spcPct val="150000"/>
              </a:lnSpc>
              <a:spcBef>
                <a:spcPts val="700"/>
              </a:spcBef>
              <a:buClr>
                <a:srgbClr val="000000"/>
              </a:buClr>
            </a:pPr>
            <a:r>
              <a:rPr lang="en-US" sz="4400" dirty="0">
                <a:latin typeface="Comic Sans MS" pitchFamily="66" charset="0"/>
                <a:cs typeface="Arial" pitchFamily="34" charset="0"/>
                <a:sym typeface="Arial" pitchFamily="34" charset="0"/>
              </a:rPr>
              <a:t>_________ means __________ </a:t>
            </a:r>
          </a:p>
          <a:p>
            <a:pPr defTabSz="1300163" eaLnBrk="1">
              <a:lnSpc>
                <a:spcPct val="150000"/>
              </a:lnSpc>
              <a:spcBef>
                <a:spcPts val="700"/>
              </a:spcBef>
              <a:buClr>
                <a:srgbClr val="000000"/>
              </a:buClr>
            </a:pPr>
            <a:endParaRPr lang="en-US" sz="600" dirty="0">
              <a:latin typeface="Comic Sans MS" pitchFamily="66" charset="0"/>
              <a:cs typeface="Arial" pitchFamily="34" charset="0"/>
              <a:sym typeface="Arial" pitchFamily="34" charset="0"/>
            </a:endParaRPr>
          </a:p>
          <a:p>
            <a:pPr defTabSz="1300163" eaLnBrk="1">
              <a:lnSpc>
                <a:spcPct val="150000"/>
              </a:lnSpc>
              <a:spcBef>
                <a:spcPts val="700"/>
              </a:spcBef>
              <a:buClr>
                <a:srgbClr val="000000"/>
              </a:buClr>
            </a:pPr>
            <a:r>
              <a:rPr lang="en-US" sz="4400" dirty="0">
                <a:latin typeface="Comic Sans MS" pitchFamily="66" charset="0"/>
                <a:cs typeface="Arial" pitchFamily="34" charset="0"/>
                <a:sym typeface="Arial" pitchFamily="34" charset="0"/>
              </a:rPr>
              <a:t>not to be involved in</a:t>
            </a:r>
          </a:p>
          <a:p>
            <a:pPr defTabSz="1300163" eaLnBrk="1">
              <a:lnSpc>
                <a:spcPct val="150000"/>
              </a:lnSpc>
              <a:spcBef>
                <a:spcPts val="700"/>
              </a:spcBef>
              <a:buClr>
                <a:srgbClr val="000000"/>
              </a:buClr>
            </a:pPr>
            <a:r>
              <a:rPr lang="en-US" sz="4400" dirty="0">
                <a:latin typeface="Comic Sans MS" pitchFamily="66" charset="0"/>
                <a:cs typeface="Arial" pitchFamily="34" charset="0"/>
                <a:sym typeface="Arial" pitchFamily="34" charset="0"/>
              </a:rPr>
              <a:t>____________________________</a:t>
            </a:r>
          </a:p>
          <a:p>
            <a:pPr defTabSz="1300163" eaLnBrk="1">
              <a:lnSpc>
                <a:spcPct val="150000"/>
              </a:lnSpc>
              <a:spcBef>
                <a:spcPts val="700"/>
              </a:spcBef>
              <a:buClr>
                <a:srgbClr val="000000"/>
              </a:buClr>
            </a:pPr>
            <a:r>
              <a:rPr lang="en-US" sz="4400" dirty="0">
                <a:latin typeface="Comic Sans MS" pitchFamily="66" charset="0"/>
                <a:cs typeface="Arial" pitchFamily="34" charset="0"/>
                <a:sym typeface="Arial" pitchFamily="34" charset="0"/>
              </a:rPr>
              <a:t>________________________.</a:t>
            </a:r>
          </a:p>
        </p:txBody>
      </p:sp>
      <p:sp>
        <p:nvSpPr>
          <p:cNvPr id="16" name="Rectangle 17"/>
          <p:cNvSpPr>
            <a:spLocks/>
          </p:cNvSpPr>
          <p:nvPr/>
        </p:nvSpPr>
        <p:spPr bwMode="auto">
          <a:xfrm>
            <a:off x="2062347" y="3679510"/>
            <a:ext cx="3220853"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000" b="1" dirty="0">
                <a:solidFill>
                  <a:schemeClr val="bg1"/>
                </a:solidFill>
                <a:latin typeface="Comic Sans MS" pitchFamily="66" charset="0"/>
                <a:cs typeface="Arial" pitchFamily="34" charset="0"/>
                <a:sym typeface="Arial" pitchFamily="34" charset="0"/>
              </a:rPr>
              <a:t>Abstinence</a:t>
            </a:r>
            <a:endParaRPr lang="en-US" sz="4400" b="1" dirty="0">
              <a:solidFill>
                <a:schemeClr val="bg1"/>
              </a:solidFill>
              <a:latin typeface="Comic Sans MS" pitchFamily="66" charset="0"/>
            </a:endParaRPr>
          </a:p>
        </p:txBody>
      </p:sp>
      <p:sp>
        <p:nvSpPr>
          <p:cNvPr id="17" name="Rectangle 18"/>
          <p:cNvSpPr>
            <a:spLocks/>
          </p:cNvSpPr>
          <p:nvPr/>
        </p:nvSpPr>
        <p:spPr bwMode="auto">
          <a:xfrm>
            <a:off x="7569200" y="3657600"/>
            <a:ext cx="2637914"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000" b="1" dirty="0">
                <a:solidFill>
                  <a:schemeClr val="bg1"/>
                </a:solidFill>
                <a:latin typeface="Arial" pitchFamily="34" charset="0"/>
                <a:cs typeface="Arial" pitchFamily="34" charset="0"/>
                <a:sym typeface="Arial" pitchFamily="34" charset="0"/>
              </a:rPr>
              <a:t>choosing</a:t>
            </a:r>
            <a:endParaRPr lang="en-US" sz="4400" b="1" dirty="0">
              <a:solidFill>
                <a:schemeClr val="bg1"/>
              </a:solidFill>
            </a:endParaRPr>
          </a:p>
        </p:txBody>
      </p:sp>
      <p:sp>
        <p:nvSpPr>
          <p:cNvPr id="18" name="Rectangle 19"/>
          <p:cNvSpPr>
            <a:spLocks/>
          </p:cNvSpPr>
          <p:nvPr/>
        </p:nvSpPr>
        <p:spPr bwMode="auto">
          <a:xfrm>
            <a:off x="1473200" y="6041710"/>
            <a:ext cx="9434514"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000" b="1" dirty="0">
                <a:solidFill>
                  <a:schemeClr val="bg1"/>
                </a:solidFill>
                <a:latin typeface="Comic Sans MS" pitchFamily="66" charset="0"/>
                <a:cs typeface="Arial" pitchFamily="34" charset="0"/>
                <a:sym typeface="Arial" pitchFamily="34" charset="0"/>
              </a:rPr>
              <a:t> any sexual activity until you’re in a</a:t>
            </a:r>
            <a:endParaRPr lang="en-US" sz="4400" b="1" dirty="0">
              <a:solidFill>
                <a:schemeClr val="bg1"/>
              </a:solidFill>
              <a:latin typeface="Comic Sans MS" pitchFamily="66" charset="0"/>
            </a:endParaRPr>
          </a:p>
        </p:txBody>
      </p:sp>
      <p:sp>
        <p:nvSpPr>
          <p:cNvPr id="20" name="Rectangle 22"/>
          <p:cNvSpPr>
            <a:spLocks/>
          </p:cNvSpPr>
          <p:nvPr/>
        </p:nvSpPr>
        <p:spPr bwMode="auto">
          <a:xfrm>
            <a:off x="2540000" y="7145724"/>
            <a:ext cx="7613289"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000" b="1" dirty="0">
                <a:solidFill>
                  <a:schemeClr val="bg1"/>
                </a:solidFill>
                <a:latin typeface="Comic Sans MS" pitchFamily="66" charset="0"/>
                <a:cs typeface="Arial" pitchFamily="34" charset="0"/>
                <a:sym typeface="Arial" pitchFamily="34" charset="0"/>
              </a:rPr>
              <a:t>faithful life long relationship</a:t>
            </a:r>
            <a:endParaRPr lang="en-US" sz="4400" b="1" dirty="0">
              <a:solidFill>
                <a:schemeClr val="bg1"/>
              </a:solidFill>
              <a:latin typeface="Comic Sans MS" pitchFamily="66" charset="0"/>
            </a:endParaRPr>
          </a:p>
        </p:txBody>
      </p:sp>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Tree>
    <p:extLst>
      <p:ext uri="{BB962C8B-B14F-4D97-AF65-F5344CB8AC3E}">
        <p14:creationId xmlns:p14="http://schemas.microsoft.com/office/powerpoint/2010/main" val="2214430780"/>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249"/>
                                          </p:stCondLst>
                                        </p:cTn>
                                        <p:tgtEl>
                                          <p:spTgt spid="18"/>
                                        </p:tgtEl>
                                        <p:attrNameLst>
                                          <p:attrName>style.visibility</p:attrName>
                                        </p:attrNameLst>
                                      </p:cBhvr>
                                      <p:to>
                                        <p:strVal val="visible"/>
                                      </p:to>
                                    </p:set>
                                  </p:childTnLst>
                                </p:cTn>
                              </p:par>
                            </p:childTnLst>
                          </p:cTn>
                        </p:par>
                        <p:par>
                          <p:cTn id="15" fill="hold">
                            <p:stCondLst>
                              <p:cond delay="250"/>
                            </p:stCondLst>
                            <p:childTnLst>
                              <p:par>
                                <p:cTn id="16" presetID="1" presetClass="entr" presetSubtype="0" fill="hold" grpId="0" nodeType="afterEffect">
                                  <p:stCondLst>
                                    <p:cond delay="0"/>
                                  </p:stCondLst>
                                  <p:childTnLst>
                                    <p:set>
                                      <p:cBhvr>
                                        <p:cTn id="17" dur="1" fill="hold">
                                          <p:stCondLst>
                                            <p:cond delay="249"/>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P spid="18" grpId="0" autoUpdateAnimBg="0"/>
      <p:bldP spid="20"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29" name="Rounded Rectangle 28"/>
          <p:cNvSpPr/>
          <p:nvPr/>
        </p:nvSpPr>
        <p:spPr bwMode="auto">
          <a:xfrm>
            <a:off x="4978400" y="2147581"/>
            <a:ext cx="2819400" cy="2119619"/>
          </a:xfrm>
          <a:prstGeom prst="roundRect">
            <a:avLst/>
          </a:prstGeom>
          <a:solidFill>
            <a:srgbClr val="727E89"/>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8F3B5B"/>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25" name="Rectangle 20"/>
          <p:cNvSpPr>
            <a:spLocks/>
          </p:cNvSpPr>
          <p:nvPr/>
        </p:nvSpPr>
        <p:spPr bwMode="auto">
          <a:xfrm>
            <a:off x="5189130" y="2220434"/>
            <a:ext cx="2684870"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300" b="1" dirty="0">
                <a:solidFill>
                  <a:schemeClr val="tx1"/>
                </a:solidFill>
                <a:latin typeface="Comic Sans MS" pitchFamily="66" charset="0"/>
                <a:cs typeface="Arial" pitchFamily="34" charset="0"/>
                <a:sym typeface="Arial" pitchFamily="34" charset="0"/>
              </a:rPr>
              <a:t>Sexual Activity</a:t>
            </a:r>
            <a:endParaRPr lang="en-US" sz="2300" b="1" dirty="0">
              <a:solidFill>
                <a:schemeClr val="tx1"/>
              </a:solidFill>
              <a:latin typeface="Comic Sans MS" pitchFamily="66" charset="0"/>
            </a:endParaRPr>
          </a:p>
        </p:txBody>
      </p:sp>
      <p:pic>
        <p:nvPicPr>
          <p:cNvPr id="10" name="Picture 9"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
        <p:nvSpPr>
          <p:cNvPr id="2" name="Rectangle 1"/>
          <p:cNvSpPr/>
          <p:nvPr/>
        </p:nvSpPr>
        <p:spPr>
          <a:xfrm>
            <a:off x="1139598" y="3810000"/>
            <a:ext cx="10093109" cy="4011355"/>
          </a:xfrm>
          <a:prstGeom prst="rect">
            <a:avLst/>
          </a:prstGeom>
        </p:spPr>
        <p:txBody>
          <a:bodyPr wrap="square">
            <a:spAutoFit/>
          </a:bodyPr>
          <a:lstStyle/>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____________ </a:t>
            </a:r>
          </a:p>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is any type of </a:t>
            </a:r>
          </a:p>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_________________.</a:t>
            </a:r>
          </a:p>
        </p:txBody>
      </p:sp>
      <p:sp>
        <p:nvSpPr>
          <p:cNvPr id="16" name="Rectangle 11"/>
          <p:cNvSpPr>
            <a:spLocks/>
          </p:cNvSpPr>
          <p:nvPr/>
        </p:nvSpPr>
        <p:spPr bwMode="auto">
          <a:xfrm>
            <a:off x="4167187" y="3997325"/>
            <a:ext cx="4441825"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Sexual activity</a:t>
            </a:r>
            <a:endParaRPr lang="en-US" sz="4800" b="1" dirty="0">
              <a:solidFill>
                <a:schemeClr val="bg1"/>
              </a:solidFill>
              <a:latin typeface="Comic Sans MS" pitchFamily="66" charset="0"/>
            </a:endParaRPr>
          </a:p>
        </p:txBody>
      </p:sp>
      <p:sp>
        <p:nvSpPr>
          <p:cNvPr id="17" name="Rectangle 12"/>
          <p:cNvSpPr>
            <a:spLocks/>
          </p:cNvSpPr>
          <p:nvPr/>
        </p:nvSpPr>
        <p:spPr bwMode="auto">
          <a:xfrm>
            <a:off x="3225800" y="6629400"/>
            <a:ext cx="6652420" cy="838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private-area touching</a:t>
            </a:r>
            <a:endParaRPr lang="en-US" sz="4800" b="1" dirty="0">
              <a:solidFill>
                <a:schemeClr val="bg1"/>
              </a:solidFill>
              <a:latin typeface="Comic Sans MS" pitchFamily="66" charset="0"/>
            </a:endParaRPr>
          </a:p>
        </p:txBody>
      </p:sp>
    </p:spTree>
    <p:extLst>
      <p:ext uri="{BB962C8B-B14F-4D97-AF65-F5344CB8AC3E}">
        <p14:creationId xmlns:p14="http://schemas.microsoft.com/office/powerpoint/2010/main" val="194700414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30" name="Rounded Rectangle 29"/>
          <p:cNvSpPr/>
          <p:nvPr/>
        </p:nvSpPr>
        <p:spPr bwMode="auto">
          <a:xfrm>
            <a:off x="7023526" y="2147581"/>
            <a:ext cx="2819400" cy="2119619"/>
          </a:xfrm>
          <a:prstGeom prst="roundRect">
            <a:avLst/>
          </a:prstGeom>
          <a:solidFill>
            <a:srgbClr val="E9AD27"/>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C05127"/>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26" name="Rectangle 20"/>
          <p:cNvSpPr>
            <a:spLocks/>
          </p:cNvSpPr>
          <p:nvPr/>
        </p:nvSpPr>
        <p:spPr bwMode="auto">
          <a:xfrm>
            <a:off x="7721600" y="2209800"/>
            <a:ext cx="1903944"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Faithful</a:t>
            </a:r>
            <a:endParaRPr lang="en-US" sz="2500" b="1" dirty="0">
              <a:solidFill>
                <a:schemeClr val="tx1"/>
              </a:solidFill>
              <a:latin typeface="Comic Sans MS" pitchFamily="66" charset="0"/>
            </a:endParaRPr>
          </a:p>
        </p:txBody>
      </p:sp>
      <p:pic>
        <p:nvPicPr>
          <p:cNvPr id="10" name="Picture 9"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
        <p:nvSpPr>
          <p:cNvPr id="3" name="Rectangle 2"/>
          <p:cNvSpPr/>
          <p:nvPr/>
        </p:nvSpPr>
        <p:spPr>
          <a:xfrm>
            <a:off x="1473200" y="3886200"/>
            <a:ext cx="9347200" cy="3831818"/>
          </a:xfrm>
          <a:prstGeom prst="rect">
            <a:avLst/>
          </a:prstGeom>
        </p:spPr>
        <p:txBody>
          <a:bodyPr wrap="square">
            <a:spAutoFit/>
          </a:bodyPr>
          <a:lstStyle/>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A ________ relationship is one that is just _________________.</a:t>
            </a:r>
          </a:p>
        </p:txBody>
      </p:sp>
      <p:sp>
        <p:nvSpPr>
          <p:cNvPr id="17" name="Rectangle 13"/>
          <p:cNvSpPr>
            <a:spLocks/>
          </p:cNvSpPr>
          <p:nvPr/>
        </p:nvSpPr>
        <p:spPr bwMode="auto">
          <a:xfrm>
            <a:off x="3095625" y="4151312"/>
            <a:ext cx="2492375" cy="649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faithful</a:t>
            </a:r>
            <a:endParaRPr lang="en-US" sz="4800" b="1" dirty="0">
              <a:solidFill>
                <a:schemeClr val="bg1"/>
              </a:solidFill>
              <a:latin typeface="Comic Sans MS" pitchFamily="66" charset="0"/>
            </a:endParaRPr>
          </a:p>
        </p:txBody>
      </p:sp>
      <p:sp>
        <p:nvSpPr>
          <p:cNvPr id="18" name="Rectangle 14"/>
          <p:cNvSpPr>
            <a:spLocks/>
          </p:cNvSpPr>
          <p:nvPr/>
        </p:nvSpPr>
        <p:spPr bwMode="auto">
          <a:xfrm>
            <a:off x="3463760" y="6588125"/>
            <a:ext cx="6162840"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r>
              <a:rPr lang="en-US" sz="4400" b="1" dirty="0">
                <a:solidFill>
                  <a:schemeClr val="bg1"/>
                </a:solidFill>
                <a:latin typeface="Comic Sans MS" pitchFamily="66" charset="0"/>
                <a:cs typeface="Arial" pitchFamily="34" charset="0"/>
                <a:sym typeface="Arial" pitchFamily="34" charset="0"/>
              </a:rPr>
              <a:t>between two people</a:t>
            </a:r>
            <a:endParaRPr lang="en-US" sz="4800" b="1" dirty="0">
              <a:solidFill>
                <a:schemeClr val="bg1"/>
              </a:solidFill>
              <a:latin typeface="Comic Sans MS" pitchFamily="66" charset="0"/>
            </a:endParaRPr>
          </a:p>
        </p:txBody>
      </p:sp>
    </p:spTree>
    <p:extLst>
      <p:ext uri="{BB962C8B-B14F-4D97-AF65-F5344CB8AC3E}">
        <p14:creationId xmlns:p14="http://schemas.microsoft.com/office/powerpoint/2010/main" val="3528856909"/>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59800" y="152400"/>
            <a:ext cx="3822569" cy="9090312"/>
          </a:xfrm>
          <a:prstGeom prst="rect">
            <a:avLst/>
          </a:prstGeom>
          <a:effectLst>
            <a:outerShdw blurRad="76200" dir="18900000" sy="23000" kx="-1200000" algn="bl" rotWithShape="0">
              <a:prstClr val="black">
                <a:alpha val="20000"/>
              </a:prstClr>
            </a:outerShdw>
          </a:effectLst>
        </p:spPr>
      </p:pic>
      <p:sp>
        <p:nvSpPr>
          <p:cNvPr id="31" name="Rounded Rectangle 30"/>
          <p:cNvSpPr/>
          <p:nvPr/>
        </p:nvSpPr>
        <p:spPr bwMode="auto">
          <a:xfrm>
            <a:off x="8636000" y="2147581"/>
            <a:ext cx="2819400" cy="2119619"/>
          </a:xfrm>
          <a:prstGeom prst="roundRect">
            <a:avLst/>
          </a:prstGeom>
          <a:solidFill>
            <a:srgbClr val="77AFA4"/>
          </a:solidFill>
          <a:ln w="38100">
            <a:solidFill>
              <a:schemeClr val="tx1"/>
            </a:solidFill>
          </a:ln>
          <a:effectLst>
            <a:outerShdw blurRad="63500" sx="102000" sy="102000" algn="ctr"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a:ln>
                <a:noFill/>
              </a:ln>
              <a:solidFill>
                <a:srgbClr val="000000"/>
              </a:solidFill>
              <a:effectLst/>
              <a:latin typeface="Helvetica Light" charset="0"/>
              <a:ea typeface="Helvetica Light" charset="0"/>
              <a:cs typeface="Helvetica Light" charset="0"/>
              <a:sym typeface="Helvetica Light" charset="0"/>
            </a:endParaRPr>
          </a:p>
        </p:txBody>
      </p:sp>
      <p:sp>
        <p:nvSpPr>
          <p:cNvPr id="4" name="Rounded Rectangle 3"/>
          <p:cNvSpPr/>
          <p:nvPr/>
        </p:nvSpPr>
        <p:spPr bwMode="auto">
          <a:xfrm>
            <a:off x="482601" y="2826390"/>
            <a:ext cx="11201400" cy="6454784"/>
          </a:xfrm>
          <a:prstGeom prst="roundRect">
            <a:avLst/>
          </a:prstGeom>
          <a:solidFill>
            <a:srgbClr val="E9AD27"/>
          </a:solidFill>
          <a:ln w="38100">
            <a:solidFill>
              <a:schemeClr val="tx1"/>
            </a:solidFill>
          </a:ln>
          <a:effectLst>
            <a:innerShdw blurRad="63500" dist="50800" dir="16200000">
              <a:prstClr val="black">
                <a:alpha val="50000"/>
              </a:prstClr>
            </a:innerShdw>
          </a:effectLst>
        </p:spPr>
        <p:txBody>
          <a:bodyPr vert="horz" wrap="square" lIns="91440" tIns="45720" rIns="91440" bIns="45720" numCol="1" rtlCol="0" anchor="t" anchorCtr="0" compatLnSpc="1">
            <a:prstTxWarp prst="textNoShape">
              <a:avLst/>
            </a:prstTxWarp>
          </a:bodyPr>
          <a:lstStyle/>
          <a:p>
            <a:pPr marL="0" marR="0" indent="0" algn="ctr" defTabSz="584200" rtl="0" eaLnBrk="1" fontAlgn="base" latinLnBrk="0" hangingPunct="0">
              <a:lnSpc>
                <a:spcPct val="100000"/>
              </a:lnSpc>
              <a:spcBef>
                <a:spcPct val="0"/>
              </a:spcBef>
              <a:spcAft>
                <a:spcPct val="0"/>
              </a:spcAft>
              <a:buClrTx/>
              <a:buSzTx/>
              <a:buFontTx/>
              <a:buNone/>
              <a:tabLst/>
            </a:pPr>
            <a:endParaRPr kumimoji="0" lang="en-US" sz="3600" b="0" i="0" u="none" strike="noStrike" cap="none" normalizeH="0" baseline="0" dirty="0">
              <a:ln>
                <a:noFill/>
              </a:ln>
              <a:solidFill>
                <a:srgbClr val="000000"/>
              </a:solidFill>
              <a:effectLst/>
              <a:latin typeface="Helvetica Light" charset="0"/>
              <a:ea typeface="Helvetica Light" charset="0"/>
              <a:cs typeface="Helvetica Light" charset="0"/>
              <a:sym typeface="Helvetica Light" charset="0"/>
            </a:endParaRPr>
          </a:p>
        </p:txBody>
      </p:sp>
      <p:sp>
        <p:nvSpPr>
          <p:cNvPr id="32" name="Rectangle 20"/>
          <p:cNvSpPr>
            <a:spLocks/>
          </p:cNvSpPr>
          <p:nvPr/>
        </p:nvSpPr>
        <p:spPr bwMode="auto">
          <a:xfrm>
            <a:off x="9398000" y="2209800"/>
            <a:ext cx="1903944" cy="8275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2500" b="1" dirty="0">
                <a:solidFill>
                  <a:schemeClr val="tx1"/>
                </a:solidFill>
                <a:latin typeface="Comic Sans MS" pitchFamily="66" charset="0"/>
                <a:cs typeface="Arial" pitchFamily="34" charset="0"/>
                <a:sym typeface="Arial" pitchFamily="34" charset="0"/>
              </a:rPr>
              <a:t>Lifelong</a:t>
            </a:r>
            <a:endParaRPr lang="en-US" sz="2500" b="1" dirty="0">
              <a:solidFill>
                <a:schemeClr val="tx1"/>
              </a:solidFill>
              <a:latin typeface="Comic Sans MS" pitchFamily="66" charset="0"/>
            </a:endParaRPr>
          </a:p>
        </p:txBody>
      </p:sp>
      <p:pic>
        <p:nvPicPr>
          <p:cNvPr id="10" name="Picture 9" descr="HF Heart - Inverted.eps"/>
          <p:cNvPicPr>
            <a:picLocks noChangeAspect="1"/>
          </p:cNvPicPr>
          <p:nvPr/>
        </p:nvPicPr>
        <p:blipFill>
          <a:blip r:embed="rId4">
            <a:alphaModFix amt="16000"/>
            <a:extLst>
              <a:ext uri="{28A0092B-C50C-407E-A947-70E740481C1C}">
                <a14:useLocalDpi xmlns:a14="http://schemas.microsoft.com/office/drawing/2010/main" val="0"/>
              </a:ext>
            </a:extLst>
          </a:blip>
          <a:stretch>
            <a:fillRect/>
          </a:stretch>
        </p:blipFill>
        <p:spPr>
          <a:xfrm>
            <a:off x="6959600" y="3886200"/>
            <a:ext cx="4713878" cy="5170060"/>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86650" flipH="1">
            <a:off x="10829697" y="3219864"/>
            <a:ext cx="2082825" cy="1840637"/>
          </a:xfrm>
          <a:prstGeom prst="rect">
            <a:avLst/>
          </a:prstGeom>
        </p:spPr>
      </p:pic>
      <p:sp>
        <p:nvSpPr>
          <p:cNvPr id="2" name="Rectangle 1"/>
          <p:cNvSpPr/>
          <p:nvPr/>
        </p:nvSpPr>
        <p:spPr>
          <a:xfrm>
            <a:off x="2136227" y="4487709"/>
            <a:ext cx="8709573" cy="2675091"/>
          </a:xfrm>
          <a:prstGeom prst="rect">
            <a:avLst/>
          </a:prstGeom>
        </p:spPr>
        <p:txBody>
          <a:bodyPr wrap="square">
            <a:spAutoFit/>
          </a:bodyPr>
          <a:lstStyle/>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________ means </a:t>
            </a:r>
          </a:p>
          <a:p>
            <a:pPr defTabSz="1300163" eaLnBrk="1">
              <a:lnSpc>
                <a:spcPct val="150000"/>
              </a:lnSpc>
              <a:spcBef>
                <a:spcPts val="700"/>
              </a:spcBef>
              <a:buClr>
                <a:srgbClr val="000000"/>
              </a:buClr>
            </a:pPr>
            <a:r>
              <a:rPr lang="en-US" sz="5400" dirty="0">
                <a:latin typeface="Comic Sans MS" pitchFamily="66" charset="0"/>
                <a:cs typeface="Arial" pitchFamily="34" charset="0"/>
                <a:sym typeface="Arial" pitchFamily="34" charset="0"/>
              </a:rPr>
              <a:t>__________.</a:t>
            </a:r>
            <a:endParaRPr lang="en-US" sz="5400" dirty="0">
              <a:latin typeface="Comic Sans MS" pitchFamily="66" charset="0"/>
            </a:endParaRPr>
          </a:p>
        </p:txBody>
      </p:sp>
      <p:sp>
        <p:nvSpPr>
          <p:cNvPr id="16" name="Rectangle 15"/>
          <p:cNvSpPr>
            <a:spLocks/>
          </p:cNvSpPr>
          <p:nvPr/>
        </p:nvSpPr>
        <p:spPr bwMode="auto">
          <a:xfrm>
            <a:off x="4346575" y="4648200"/>
            <a:ext cx="2613025" cy="9484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Lifelong</a:t>
            </a:r>
            <a:endParaRPr lang="en-US" sz="4800" b="1" dirty="0">
              <a:solidFill>
                <a:schemeClr val="bg1"/>
              </a:solidFill>
              <a:latin typeface="Comic Sans MS" pitchFamily="66" charset="0"/>
            </a:endParaRPr>
          </a:p>
        </p:txBody>
      </p:sp>
      <p:sp>
        <p:nvSpPr>
          <p:cNvPr id="17" name="Rectangle 16"/>
          <p:cNvSpPr>
            <a:spLocks/>
          </p:cNvSpPr>
          <p:nvPr/>
        </p:nvSpPr>
        <p:spPr bwMode="auto">
          <a:xfrm>
            <a:off x="4927600" y="6011709"/>
            <a:ext cx="3251200" cy="650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6435" tIns="72248" rIns="126435" bIns="72248"/>
          <a:lstStyle/>
          <a:p>
            <a:pPr algn="l" defTabSz="1300163">
              <a:spcBef>
                <a:spcPts val="1000"/>
              </a:spcBef>
            </a:pPr>
            <a:r>
              <a:rPr lang="en-US" sz="4400" b="1" dirty="0">
                <a:solidFill>
                  <a:schemeClr val="bg1"/>
                </a:solidFill>
                <a:latin typeface="Comic Sans MS" pitchFamily="66" charset="0"/>
                <a:cs typeface="Arial" pitchFamily="34" charset="0"/>
                <a:sym typeface="Arial" pitchFamily="34" charset="0"/>
              </a:rPr>
              <a:t>permanent</a:t>
            </a:r>
            <a:endParaRPr lang="en-US" sz="4400" b="1" dirty="0">
              <a:solidFill>
                <a:schemeClr val="bg1"/>
              </a:solidFill>
              <a:latin typeface="Comic Sans MS" pitchFamily="66" charset="0"/>
            </a:endParaRPr>
          </a:p>
        </p:txBody>
      </p:sp>
    </p:spTree>
    <p:extLst>
      <p:ext uri="{BB962C8B-B14F-4D97-AF65-F5344CB8AC3E}">
        <p14:creationId xmlns:p14="http://schemas.microsoft.com/office/powerpoint/2010/main" val="65629300"/>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17" grpId="0" autoUpdateAnimBg="0"/>
    </p:bldLst>
  </p:timing>
</p:sld>
</file>

<file path=ppt/theme/theme1.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Helvetica Light"/>
        <a:ea typeface="Helvetica Light"/>
        <a:cs typeface="Helvetica Light"/>
      </a:majorFont>
      <a:minorFont>
        <a:latin typeface="Helvetica Light"/>
        <a:ea typeface="Helvetica Light"/>
        <a:cs typeface="Helvetica Light"/>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95CC4"/>
        </a:solidFill>
        <a:ln>
          <a:noFill/>
        </a:ln>
        <a:effectLst/>
        <a:extLst>
          <a:ext uri="{91240B29-F687-4F45-9708-019B960494DF}">
            <a14:hiddenLine xmlns:a14="http://schemas.microsoft.com/office/drawing/2010/main" w="12700" cap="flat" cmpd="sng" algn="ctr">
              <a:solidFill>
                <a:schemeClr val="tx1"/>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Helvetica Light" charset="0"/>
            <a:ea typeface="Helvetica Light" charset="0"/>
            <a:cs typeface="Helvetica Light" charset="0"/>
            <a:sym typeface="Helvetica Light" charset="0"/>
          </a:defRPr>
        </a:defPPr>
      </a:lstStyle>
    </a:spDef>
    <a:lnDef>
      <a:spPr bwMode="auto">
        <a:xfrm>
          <a:off x="0" y="0"/>
          <a:ext cx="1" cy="1"/>
        </a:xfrm>
        <a:custGeom>
          <a:avLst/>
          <a:gdLst/>
          <a:ahLst/>
          <a:cxnLst/>
          <a:rect l="0" t="0" r="0" b="0"/>
          <a:pathLst/>
        </a:custGeom>
        <a:solidFill>
          <a:srgbClr val="095CC4"/>
        </a:solidFill>
        <a:ln>
          <a:noFill/>
        </a:ln>
        <a:effectLst/>
        <a:extLst>
          <a:ext uri="{91240B29-F687-4F45-9708-019B960494DF}">
            <a14:hiddenLine xmlns:a14="http://schemas.microsoft.com/office/drawing/2010/main" w="12700" cap="flat" cmpd="sng" algn="ctr">
              <a:solidFill>
                <a:schemeClr val="tx1"/>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584200" rtl="0" eaLnBrk="1" fontAlgn="base" latinLnBrk="0" hangingPunct="0">
          <a:lnSpc>
            <a:spcPct val="100000"/>
          </a:lnSpc>
          <a:spcBef>
            <a:spcPct val="0"/>
          </a:spcBef>
          <a:spcAft>
            <a:spcPct val="0"/>
          </a:spcAft>
          <a:buClrTx/>
          <a:buSzTx/>
          <a:buFontTx/>
          <a:buNone/>
          <a:tabLst/>
          <a:defRPr kumimoji="0" lang="en-US" sz="3600" b="0" i="0" u="none" strike="noStrike" cap="none" normalizeH="0" baseline="0" smtClean="0">
            <a:ln>
              <a:noFill/>
            </a:ln>
            <a:solidFill>
              <a:srgbClr val="000000"/>
            </a:solidFill>
            <a:effectLst/>
            <a:latin typeface="Helvetica Light" charset="0"/>
            <a:ea typeface="Helvetica Light" charset="0"/>
            <a:cs typeface="Helvetica Light" charset="0"/>
            <a:sym typeface="Helvetica Light" charset="0"/>
          </a:defRPr>
        </a:defPPr>
      </a:lst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1902</TotalTime>
  <Words>582</Words>
  <Application>Microsoft Macintosh PowerPoint</Application>
  <PresentationFormat>Custom</PresentationFormat>
  <Paragraphs>58</Paragraphs>
  <Slides>6</Slides>
  <Notes>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Calibri</vt:lpstr>
      <vt:lpstr>Cambria</vt:lpstr>
      <vt:lpstr>Chalkboard SE</vt:lpstr>
      <vt:lpstr>Comic Sans MS</vt:lpstr>
      <vt:lpstr>Cooper Black</vt:lpstr>
      <vt:lpstr>Helvetica Light</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Paulea</dc:creator>
  <cp:lastModifiedBy>Elizabeth Passamonte</cp:lastModifiedBy>
  <cp:revision>51</cp:revision>
  <cp:lastPrinted>2012-08-28T17:55:44Z</cp:lastPrinted>
  <dcterms:modified xsi:type="dcterms:W3CDTF">2023-09-25T23:15:43Z</dcterms:modified>
</cp:coreProperties>
</file>