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5" r:id="rId2"/>
    <p:sldMasterId id="2147483656" r:id="rId3"/>
    <p:sldMasterId id="2147483657" r:id="rId4"/>
    <p:sldMasterId id="2147483658" r:id="rId5"/>
    <p:sldMasterId id="2147483659" r:id="rId6"/>
    <p:sldMasterId id="2147483660" r:id="rId7"/>
    <p:sldMasterId id="2147483661" r:id="rId8"/>
  </p:sldMasterIdLst>
  <p:notesMasterIdLst>
    <p:notesMasterId r:id="rId27"/>
  </p:notesMasterIdLst>
  <p:handoutMasterIdLst>
    <p:handoutMasterId r:id="rId28"/>
  </p:handoutMasterIdLst>
  <p:sldIdLst>
    <p:sldId id="278" r:id="rId9"/>
    <p:sldId id="277" r:id="rId10"/>
    <p:sldId id="279" r:id="rId11"/>
    <p:sldId id="280" r:id="rId12"/>
    <p:sldId id="281" r:id="rId13"/>
    <p:sldId id="282" r:id="rId14"/>
    <p:sldId id="283" r:id="rId15"/>
    <p:sldId id="284" r:id="rId16"/>
    <p:sldId id="286" r:id="rId17"/>
    <p:sldId id="287" r:id="rId18"/>
    <p:sldId id="294" r:id="rId19"/>
    <p:sldId id="288" r:id="rId20"/>
    <p:sldId id="289" r:id="rId21"/>
    <p:sldId id="295" r:id="rId22"/>
    <p:sldId id="290" r:id="rId23"/>
    <p:sldId id="296" r:id="rId24"/>
    <p:sldId id="291" r:id="rId25"/>
    <p:sldId id="292" r:id="rId26"/>
  </p:sldIdLst>
  <p:sldSz cx="13004800" cy="97536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3866"/>
    <a:srgbClr val="34BEBF"/>
    <a:srgbClr val="FEC20E"/>
    <a:srgbClr val="085590"/>
    <a:srgbClr val="2CA8AE"/>
    <a:srgbClr val="2D813F"/>
    <a:srgbClr val="93054F"/>
    <a:srgbClr val="B20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03" autoAdjust="0"/>
    <p:restoredTop sz="46506" autoAdjust="0"/>
  </p:normalViewPr>
  <p:slideViewPr>
    <p:cSldViewPr>
      <p:cViewPr varScale="1">
        <p:scale>
          <a:sx n="31" d="100"/>
          <a:sy n="31" d="100"/>
        </p:scale>
        <p:origin x="856" y="184"/>
      </p:cViewPr>
      <p:guideLst>
        <p:guide orient="horz" pos="3072"/>
        <p:guide pos="4096"/>
      </p:guideLst>
    </p:cSldViewPr>
  </p:slideViewPr>
  <p:notesTextViewPr>
    <p:cViewPr>
      <p:scale>
        <a:sx n="1" d="1"/>
        <a:sy n="1" d="1"/>
      </p:scale>
      <p:origin x="0" y="0"/>
    </p:cViewPr>
  </p:notesTextViewPr>
  <p:notesViewPr>
    <p:cSldViewPr>
      <p:cViewPr varScale="1">
        <p:scale>
          <a:sx n="56" d="100"/>
          <a:sy n="56" d="100"/>
        </p:scale>
        <p:origin x="-2556"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6DF7C4C-54DB-48AF-A77E-7564AAE9B70D}" type="datetimeFigureOut">
              <a:rPr lang="en-US"/>
              <a:pPr>
                <a:defRPr/>
              </a:pPr>
              <a:t>9/25/23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8226CD6-88F1-4789-A95D-4632C8ACC768}" type="slidenum">
              <a:rPr lang="en-US"/>
              <a:pPr>
                <a:defRPr/>
              </a:pPr>
              <a:t>‹#›</a:t>
            </a:fld>
            <a:endParaRPr lang="en-US"/>
          </a:p>
        </p:txBody>
      </p:sp>
    </p:spTree>
    <p:extLst>
      <p:ext uri="{BB962C8B-B14F-4D97-AF65-F5344CB8AC3E}">
        <p14:creationId xmlns:p14="http://schemas.microsoft.com/office/powerpoint/2010/main" val="3261933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sp>
      <p:sp>
        <p:nvSpPr>
          <p:cNvPr id="17410"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68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1pPr>
    <a:lvl2pPr marL="4572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2pPr>
    <a:lvl3pPr marL="9144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3pPr>
    <a:lvl4pPr marL="13716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4pPr>
    <a:lvl5pPr marL="18288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Giving a compliment to someone about how they look is sometimes appropriate, but if that person has asked you to stop and you continue giving them that compliment, what does it become? [Sexual harassment.] Sexual harassment is serious stuff. You need to be aware of it because you may be doing something you don’t realize is inappropriate. Or someone might be doing something to you.  Harassment creates a hostile and uncomfortable environment where no one wants to be. It can be really hard to focus in school too, if it happens in school.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By talking about sexual offenses and learning more about them, we can hopefully help prevent these things from happening.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that sexual assault is a very sensitive subject. There may be participants in your class or people that participants know that have been assaulted. Before you begin the PowerPoint, be sure to remind participants that they need to be respectful and take this subject seriously.)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03974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is deliberate. Meaning, the person doing the harassing does it on purpose. It is often repeated sexual behavior that is unwelcome to the victim. Sexual harassment creates a hostile, offensive, or degrading environment. The victim doesn’t want to be there or tries to avoid it if he/she can.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543140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someone is being harassed, whether at work or at school, it may make the person not want to be there anymore at all. If they have to be there, they may find it difficult to focus, or they may have to avoid certain classes or places where they know the harasser may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086745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Many people think that only females are victims of sexual harassment. This is not true. Males can also be victims of sexual harassment.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801875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be verbal, nonverbal, or physical. Comments about or staring at body parts. When someone is just staring at you, that’s creepy and makes you feel uncomfortable. Isn’t it true?  Touching, pinching, or grabbing. You may have seen guys, after a football game, say “Good game!” and smack each other on the backside? In this scenario, it may not be harassment. But if you’re going around the gym and hallway smacking people on the backside, that is definitely sexual harassment.  There’s a difference between sportsmanship and making someone feel uncomfortable (such as sexual gestures or drawings). The person doing the harassing and the victim do not have to agree that harassment is occurring.  For example, this person doing the inappropriate hand gestures may say that he/she was only joking; but if the victim feels uncomfortable, embarrassed, or threatened, then it may be a case of harassment. Repeatedly asking someone out when they say they aren’t interested: If you keep asking someone out after that say “no,” that’s not persistent anymore, that’s just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87525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more examples of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6767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That harassment can occur via computers and cell phones and other modern technology. It doesn’t just have to be in person. Sexual offenses can happen online as well and it is just as harmful.  Here are some tips you can follow to protect yourself online: (1) set your profile to private; (2) understand that whatever you post online you are sharing with the world because www stands for world wide web. Be careful what you post – people might take it out of context. For example, colleges and jobs are looking into what you have on your social network (Facebook, Twitter, Instagram, Tumblr, etc.) and depending on what you have on your page might or might not accept you.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we talked about the different levels of friendship? What were they? [Acquaintance, friend, and best friend.] Which means that your relationships with them will differ. There are some that are your acquaintances –  again those who you normally don’t hang out with but just see them around, such as a classmate. There those who are your friends. These are the people you would hang with if you see them somewhere but most likely you wouldn’t share your most personal stories with. Then there are those who you consider your best friends. Your best friends would be someone you know a lot about and they know a lot about you. These are the people that you would share personal things with. Would you go around telling everyone everything about you? No! So be careful about who you have as a friend online and also be careful about what you post.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54731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This is a great example of what harassment looks like. This girl is cornering this guy and tries to touch him all the time. This boy has tried telling her to stop several times, so at this point, it would be a good idea to talk to a trusted adult, right? If you don’t tell someone, how can they help make the harasser stop?</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04681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Tell the harasser that the behavior is unwanted. Sometimes the harasser doesn’t know that what they’re doing is making you feel uncomfortable. You have to let them know. You can say, “What you’re doing is making me feel uncomfortable. I don’t appreciate that kind of behavior. Please respect me.” Don’t ignore it! Maybe you think they will just stop or it’ll go away. If you ignore it, odds are it will continue or it could even get worse. Talk to a trusted adult such as the school nurse or counselor. -If this person keeps disrespecting you, you have to tell an adult. Keep a diary of events involving harassment Sometimes you might have to take the harasser to court. If they’re harassing you pretty bad you can keep a diary of when it happened and what they were doing and that can be used as evidence.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92241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sometimes lead to sexual assault, the worst form of which is rape. This is a very serious subject so I want you all to be respectful and please pay attention. Sexual assault is any sexual act in which a person is threatened, coerced, or forced to engage against their will. Another way of saying this is non-consensual sexual touching (such as groping). The worst form of sexual assault is rape (such as forced vaginal, anal, or oral penetration using a body part (penis, finger) or an object).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94332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Forcing sex on someone else is a serious crime no matter what their age. It is ALWAYS wrong to force sexual activity upon someone.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021853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8039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talk about a particular type of sexual assault called date rape. Here is how date rape might unfold: Two people on the date might kiss, hug, or touch each other in sexual ways.  Rape occurs when one of the two people wants to stop the sexual activity, and the other person refuses to stop.  Sexual intercourse is then forced on the person who wants to stop. Just like with childhood sexual abuse, most sexual assaults are committed by someone the victim knows.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86799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the reasons why most sexual assaults are not reported: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Fear – The victim might be afraid that the person who sexually assaulted them will hurt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Guilt – The victim may feel that it’s their fault they were assaulted. It is vital that you know that it is never the victim’s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Lack of knowledge – Maybe the victim doesn’t know their legal rights or that they can get help if they are sexually assaulted.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victim knows the abuser – The abuser could be a family member, a close friend of the family, or just an acquaintance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572845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some things that victims of sexual assault have said. It shows their thoughts and feelings about the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It’s my fault. – Victims are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 had sex with them before. – It doesn’t matter if you’ve been sexually active with them in the past. If one person says no, and the other forces sex it is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922094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We’ve been dating long enough. – It doesn’t matter how long you’ve been going out. Even if you’ve been going out for 10 years, if they force sex on you, or you force sex on them,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They spent a lot of money on me.– I don’t care if they spent a billion dollars on you. If they force sex, it’s rape. And I don’t care if you spent a billion dollars. If you force sex,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 one of these statements is a valid excuse for someone to force sex on someone else. No matter what a victim might think or feel, it is never their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 one has the right to expect sex. You need to realize that no one owes you sex for any reason. And you never “owe” anyone sex for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 reason</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and you always have the right to say “No” to any form of sexual activity at any time and any place!  Forced sex is against the law – ALWAYS!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164592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blame yourself if you are sexually assaulted. It is never your fault if you are sexually assaulted. No one has the right to force you to have sex or to touch you sexually, not even your boyfriend or girlfriend! And you do not have the right to force sex or to touch sexually, not even your boyfriend or 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 believed– If you are sexually assaulted, we recommend that you tell your parent/guardian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818793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some things you can do to protect yourself: </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parties where there are drugs and alcohol.</a:t>
            </a: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dating much older partners.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being alone where no one can help if needed– Remember on the first day when we talked about hanging out in groups instead of being alone. This could be a reason why that is important. Dating in groups is a safer way to date than going out alone with someone.  If you are alone, no one can hear you cry for help if you are being assaulted.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leave a party/crowd with someone you don’t know well.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537060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629532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70000" y="5029200"/>
            <a:ext cx="10464800" cy="1130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666375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800493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69767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47890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8279709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0957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5203715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525947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70000" y="5029200"/>
            <a:ext cx="10464800" cy="11303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2225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638300"/>
            <a:ext cx="2616200" cy="45212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638300"/>
            <a:ext cx="7696200" cy="4521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36104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3977613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36508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4779883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34151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138614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254663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98742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627464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914881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008908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9068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1789622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958861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8743720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75209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14752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910027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95926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9833650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5551303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27868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64849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446548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812618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2244377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733803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90446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2377028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29470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174481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3479720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657655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823596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88463539"/>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487249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61529288"/>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363030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3900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698198"/>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37379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0625049"/>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2808534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204384"/>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06720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0818925"/>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182618"/>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4819371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599579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3092104"/>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293370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164740"/>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68152990"/>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49891087"/>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1758744"/>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3381136"/>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91502151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976519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27270654"/>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724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8298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23132"/>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2721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053482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413996"/>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2808156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302042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8831907"/>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33619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9631324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135314"/>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8961854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8862086"/>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23781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911020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3944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439952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33442895"/>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71678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7672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6" name="Rectangle 3"/>
          <p:cNvSpPr>
            <a:spLocks noChangeArrowheads="1"/>
          </p:cNvSpPr>
          <p:nvPr userDrawn="1"/>
        </p:nvSpPr>
        <p:spPr bwMode="auto">
          <a:xfrm>
            <a:off x="10160000" y="9301163"/>
            <a:ext cx="2698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 2013, 2023 Healthy Futures</a:t>
            </a:r>
          </a:p>
        </p:txBody>
      </p:sp>
      <p:sp>
        <p:nvSpPr>
          <p:cNvPr id="1027" name="Rectangle 4"/>
          <p:cNvSpPr>
            <a:spLocks noChangeArrowheads="1"/>
          </p:cNvSpPr>
          <p:nvPr userDrawn="1"/>
        </p:nvSpPr>
        <p:spPr bwMode="auto">
          <a:xfrm>
            <a:off x="149934" y="9296400"/>
            <a:ext cx="2618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Session 7.7.2 Sexual Offenses</a:t>
            </a:r>
          </a:p>
        </p:txBody>
      </p:sp>
      <p:pic>
        <p:nvPicPr>
          <p:cNvPr id="1028" name="Picture 7" descr="HF Heart - Inverted.eps"/>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442279">
            <a:off x="4624663" y="234156"/>
            <a:ext cx="8466137" cy="928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body" idx="1"/>
          </p:nvPr>
        </p:nvSpPr>
        <p:spPr bwMode="auto">
          <a:xfrm>
            <a:off x="635000" y="47879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8195" name="Rectangle 2"/>
          <p:cNvSpPr>
            <a:spLocks noGrp="1" noChangeArrowheads="1"/>
          </p:cNvSpPr>
          <p:nvPr>
            <p:ph type="title"/>
          </p:nvPr>
        </p:nvSpPr>
        <p:spPr bwMode="auto">
          <a:xfrm>
            <a:off x="635000" y="14097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charset="0"/>
        </a:defRPr>
      </a:lvl1pPr>
      <a:lvl2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457200" algn="ctr" rtl="0" fontAlgn="base">
        <a:spcBef>
          <a:spcPct val="0"/>
        </a:spcBef>
        <a:spcAft>
          <a:spcPct val="0"/>
        </a:spcAft>
        <a:defRPr sz="3400">
          <a:solidFill>
            <a:schemeClr val="tx1"/>
          </a:solidFill>
          <a:latin typeface="+mn-lt"/>
          <a:ea typeface="+mn-ea"/>
          <a:cs typeface="+mn-cs"/>
          <a:sym typeface="Gill Sans" charset="0"/>
        </a:defRPr>
      </a:lvl6pPr>
      <a:lvl7pPr marL="914400" algn="ctr" rtl="0" fontAlgn="base">
        <a:spcBef>
          <a:spcPct val="0"/>
        </a:spcBef>
        <a:spcAft>
          <a:spcPct val="0"/>
        </a:spcAft>
        <a:defRPr sz="3400">
          <a:solidFill>
            <a:schemeClr val="tx1"/>
          </a:solidFill>
          <a:latin typeface="+mn-lt"/>
          <a:ea typeface="+mn-ea"/>
          <a:cs typeface="+mn-cs"/>
          <a:sym typeface="Gill Sans" charset="0"/>
        </a:defRPr>
      </a:lvl7pPr>
      <a:lvl8pPr marL="1371600" algn="ctr" rtl="0" fontAlgn="base">
        <a:spcBef>
          <a:spcPct val="0"/>
        </a:spcBef>
        <a:spcAft>
          <a:spcPct val="0"/>
        </a:spcAft>
        <a:defRPr sz="3400">
          <a:solidFill>
            <a:schemeClr val="tx1"/>
          </a:solidFill>
          <a:latin typeface="+mn-lt"/>
          <a:ea typeface="+mn-ea"/>
          <a:cs typeface="+mn-cs"/>
          <a:sym typeface="Gill Sans" charset="0"/>
        </a:defRPr>
      </a:lvl8pPr>
      <a:lvl9pPr marL="182880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0243"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1267" name="Rectangle 2"/>
          <p:cNvSpPr>
            <a:spLocks noGrp="1" noChangeArrowheads="1"/>
          </p:cNvSpPr>
          <p:nvPr>
            <p:ph type="body" idx="1"/>
          </p:nvPr>
        </p:nvSpPr>
        <p:spPr bwMode="auto">
          <a:xfrm>
            <a:off x="1270000" y="2768600"/>
            <a:ext cx="104648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2291" name="Rectangle 2"/>
          <p:cNvSpPr>
            <a:spLocks noGrp="1" noChangeArrowheads="1"/>
          </p:cNvSpPr>
          <p:nvPr>
            <p:ph type="body" idx="1"/>
          </p:nvPr>
        </p:nvSpPr>
        <p:spPr bwMode="auto">
          <a:xfrm>
            <a:off x="7772400" y="2768600"/>
            <a:ext cx="39624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3315"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3" name="Rectangle 15"/>
          <p:cNvSpPr>
            <a:spLocks/>
          </p:cNvSpPr>
          <p:nvPr/>
        </p:nvSpPr>
        <p:spPr bwMode="auto">
          <a:xfrm>
            <a:off x="-701675" y="483692"/>
            <a:ext cx="9215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 </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5"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14346" name="Group 10"/>
          <p:cNvGrpSpPr>
            <a:grpSpLocks/>
          </p:cNvGrpSpPr>
          <p:nvPr/>
        </p:nvGrpSpPr>
        <p:grpSpPr bwMode="auto">
          <a:xfrm>
            <a:off x="7842250" y="3670300"/>
            <a:ext cx="1633538" cy="703263"/>
            <a:chOff x="7721600" y="3787204"/>
            <a:chExt cx="1632125" cy="703523"/>
          </a:xfrm>
        </p:grpSpPr>
        <p:pic>
          <p:nvPicPr>
            <p:cNvPr id="14396"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7"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4347" name="Group 11"/>
          <p:cNvGrpSpPr>
            <a:grpSpLocks/>
          </p:cNvGrpSpPr>
          <p:nvPr/>
        </p:nvGrpSpPr>
        <p:grpSpPr bwMode="auto">
          <a:xfrm>
            <a:off x="7839075" y="4589463"/>
            <a:ext cx="1822450" cy="715962"/>
            <a:chOff x="7730173" y="4707372"/>
            <a:chExt cx="1822430" cy="715980"/>
          </a:xfrm>
        </p:grpSpPr>
        <p:pic>
          <p:nvPicPr>
            <p:cNvPr id="14394"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5"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4348" name="Group 12"/>
          <p:cNvGrpSpPr>
            <a:grpSpLocks/>
          </p:cNvGrpSpPr>
          <p:nvPr/>
        </p:nvGrpSpPr>
        <p:grpSpPr bwMode="auto">
          <a:xfrm>
            <a:off x="7842250" y="5559425"/>
            <a:ext cx="2132013" cy="704850"/>
            <a:chOff x="7730173" y="5677004"/>
            <a:chExt cx="2131811" cy="704088"/>
          </a:xfrm>
        </p:grpSpPr>
        <p:pic>
          <p:nvPicPr>
            <p:cNvPr id="1439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3"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4349" name="Group 13"/>
          <p:cNvGrpSpPr>
            <a:grpSpLocks/>
          </p:cNvGrpSpPr>
          <p:nvPr/>
        </p:nvGrpSpPr>
        <p:grpSpPr bwMode="auto">
          <a:xfrm>
            <a:off x="7834313" y="6477000"/>
            <a:ext cx="1963737" cy="703263"/>
            <a:chOff x="7705155" y="6594084"/>
            <a:chExt cx="1962544" cy="704088"/>
          </a:xfrm>
        </p:grpSpPr>
        <p:pic>
          <p:nvPicPr>
            <p:cNvPr id="14390"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1"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4350" name="Group 14"/>
          <p:cNvGrpSpPr>
            <a:grpSpLocks/>
          </p:cNvGrpSpPr>
          <p:nvPr/>
        </p:nvGrpSpPr>
        <p:grpSpPr bwMode="auto">
          <a:xfrm>
            <a:off x="7834313" y="7408863"/>
            <a:ext cx="1698625" cy="703262"/>
            <a:chOff x="7714513" y="7525511"/>
            <a:chExt cx="1698594" cy="704088"/>
          </a:xfrm>
        </p:grpSpPr>
        <p:pic>
          <p:nvPicPr>
            <p:cNvPr id="14388"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9"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sp>
        <p:nvSpPr>
          <p:cNvPr id="14351"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
        <p:nvSpPr>
          <p:cNvPr id="14352"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4353"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4"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55"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6"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1" name="Group 60"/>
          <p:cNvGrpSpPr>
            <a:grpSpLocks/>
          </p:cNvGrpSpPr>
          <p:nvPr/>
        </p:nvGrpSpPr>
        <p:grpSpPr bwMode="auto">
          <a:xfrm>
            <a:off x="1014413" y="3021013"/>
            <a:ext cx="6326187" cy="890587"/>
            <a:chOff x="1131639" y="3012445"/>
            <a:chExt cx="6209837" cy="890791"/>
          </a:xfrm>
        </p:grpSpPr>
        <p:sp>
          <p:nvSpPr>
            <p:cNvPr id="71" name="Rectangle 70"/>
            <p:cNvSpPr/>
            <p:nvPr/>
          </p:nvSpPr>
          <p:spPr bwMode="auto">
            <a:xfrm>
              <a:off x="1131639" y="3012445"/>
              <a:ext cx="6209837"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6" name="Picture 7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09407" y="3106080"/>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7" name="TextBox 74"/>
            <p:cNvSpPr txBox="1">
              <a:spLocks noChangeArrowheads="1"/>
            </p:cNvSpPr>
            <p:nvPr/>
          </p:nvSpPr>
          <p:spPr bwMode="auto">
            <a:xfrm>
              <a:off x="2159876" y="3196231"/>
              <a:ext cx="114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Okay.</a:t>
              </a:r>
            </a:p>
          </p:txBody>
        </p:sp>
      </p:grpSp>
      <p:grpSp>
        <p:nvGrpSpPr>
          <p:cNvPr id="82" name="Group 81"/>
          <p:cNvGrpSpPr>
            <a:grpSpLocks/>
          </p:cNvGrpSpPr>
          <p:nvPr/>
        </p:nvGrpSpPr>
        <p:grpSpPr bwMode="auto">
          <a:xfrm>
            <a:off x="1201738" y="4003675"/>
            <a:ext cx="3152775" cy="704850"/>
            <a:chOff x="1280057" y="3995154"/>
            <a:chExt cx="3153119" cy="704088"/>
          </a:xfrm>
        </p:grpSpPr>
        <p:pic>
          <p:nvPicPr>
            <p:cNvPr id="1438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4" name="TextBox 86"/>
            <p:cNvSpPr txBox="1">
              <a:spLocks noChangeArrowheads="1"/>
            </p:cNvSpPr>
            <p:nvPr/>
          </p:nvSpPr>
          <p:spPr bwMode="auto">
            <a:xfrm>
              <a:off x="2147176" y="4102243"/>
              <a:ext cx="228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Sounds good!</a:t>
              </a:r>
            </a:p>
          </p:txBody>
        </p:sp>
      </p:grpSp>
      <p:grpSp>
        <p:nvGrpSpPr>
          <p:cNvPr id="2" name="Group 1"/>
          <p:cNvGrpSpPr/>
          <p:nvPr/>
        </p:nvGrpSpPr>
        <p:grpSpPr>
          <a:xfrm>
            <a:off x="1163638" y="5797549"/>
            <a:ext cx="4344987" cy="703263"/>
            <a:chOff x="1163638" y="5797549"/>
            <a:chExt cx="4344987" cy="703263"/>
          </a:xfrm>
        </p:grpSpPr>
        <p:pic>
          <p:nvPicPr>
            <p:cNvPr id="14381" name="Picture 8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63638" y="5797549"/>
              <a:ext cx="72875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2" name="TextBox 89"/>
            <p:cNvSpPr txBox="1">
              <a:spLocks noChangeArrowheads="1"/>
            </p:cNvSpPr>
            <p:nvPr/>
          </p:nvSpPr>
          <p:spPr bwMode="auto">
            <a:xfrm>
              <a:off x="2209800" y="5953780"/>
              <a:ext cx="3298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Important topic!</a:t>
              </a:r>
            </a:p>
          </p:txBody>
        </p:sp>
      </p:grpSp>
      <p:grpSp>
        <p:nvGrpSpPr>
          <p:cNvPr id="91" name="Group 90"/>
          <p:cNvGrpSpPr>
            <a:grpSpLocks/>
          </p:cNvGrpSpPr>
          <p:nvPr/>
        </p:nvGrpSpPr>
        <p:grpSpPr bwMode="auto">
          <a:xfrm>
            <a:off x="1014413" y="4822825"/>
            <a:ext cx="6326187" cy="890588"/>
            <a:chOff x="1549400" y="4813923"/>
            <a:chExt cx="6248400" cy="890791"/>
          </a:xfrm>
        </p:grpSpPr>
        <p:grpSp>
          <p:nvGrpSpPr>
            <p:cNvPr id="14377" name="Group 91"/>
            <p:cNvGrpSpPr>
              <a:grpSpLocks/>
            </p:cNvGrpSpPr>
            <p:nvPr/>
          </p:nvGrpSpPr>
          <p:grpSpPr bwMode="auto">
            <a:xfrm>
              <a:off x="1549400" y="4813923"/>
              <a:ext cx="6248400" cy="890791"/>
              <a:chOff x="1093076" y="4813923"/>
              <a:chExt cx="6248400" cy="890791"/>
            </a:xfrm>
          </p:grpSpPr>
          <p:sp>
            <p:nvSpPr>
              <p:cNvPr id="94" name="Rectangle 93"/>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0" name="Picture 9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8" name="Picture 92"/>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802608" y="4980155"/>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6" name="Group 95"/>
          <p:cNvGrpSpPr>
            <a:grpSpLocks/>
          </p:cNvGrpSpPr>
          <p:nvPr/>
        </p:nvGrpSpPr>
        <p:grpSpPr bwMode="auto">
          <a:xfrm>
            <a:off x="1014413" y="6626225"/>
            <a:ext cx="6326187" cy="890588"/>
            <a:chOff x="1549400" y="6616516"/>
            <a:chExt cx="6248400" cy="890791"/>
          </a:xfrm>
        </p:grpSpPr>
        <p:grpSp>
          <p:nvGrpSpPr>
            <p:cNvPr id="14372" name="Group 96"/>
            <p:cNvGrpSpPr>
              <a:grpSpLocks/>
            </p:cNvGrpSpPr>
            <p:nvPr/>
          </p:nvGrpSpPr>
          <p:grpSpPr bwMode="auto">
            <a:xfrm>
              <a:off x="1549400" y="6616516"/>
              <a:ext cx="6248400" cy="890791"/>
              <a:chOff x="1093076" y="6616516"/>
              <a:chExt cx="6248400" cy="890791"/>
            </a:xfrm>
          </p:grpSpPr>
          <p:sp>
            <p:nvSpPr>
              <p:cNvPr id="100" name="Rectangle 99"/>
              <p:cNvSpPr/>
              <p:nvPr/>
            </p:nvSpPr>
            <p:spPr bwMode="auto">
              <a:xfrm>
                <a:off x="1093076" y="6616516"/>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76" name="Picture 100"/>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40861" y="6702607"/>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3" name="Picture 97"/>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799543"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4" name="Picture 98"/>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3307957"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62" name="Group 17"/>
          <p:cNvGrpSpPr>
            <a:grpSpLocks/>
          </p:cNvGrpSpPr>
          <p:nvPr/>
        </p:nvGrpSpPr>
        <p:grpSpPr bwMode="auto">
          <a:xfrm>
            <a:off x="7686675" y="2627313"/>
            <a:ext cx="4456113" cy="893762"/>
            <a:chOff x="7687308" y="2626688"/>
            <a:chExt cx="4454768" cy="894500"/>
          </a:xfrm>
        </p:grpSpPr>
        <p:sp>
          <p:nvSpPr>
            <p:cNvPr id="10" name="Rectangle 9"/>
            <p:cNvSpPr/>
            <p:nvPr/>
          </p:nvSpPr>
          <p:spPr bwMode="auto">
            <a:xfrm>
              <a:off x="7687308" y="2626688"/>
              <a:ext cx="4454768" cy="89132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368" name="Group 63"/>
            <p:cNvGrpSpPr>
              <a:grpSpLocks/>
            </p:cNvGrpSpPr>
            <p:nvPr/>
          </p:nvGrpSpPr>
          <p:grpSpPr bwMode="auto">
            <a:xfrm>
              <a:off x="7834715" y="2744044"/>
              <a:ext cx="3235568" cy="703523"/>
              <a:chOff x="7686432" y="1568450"/>
              <a:chExt cx="3235568" cy="703523"/>
            </a:xfrm>
          </p:grpSpPr>
          <p:sp>
            <p:nvSpPr>
              <p:cNvPr id="1437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71"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pic>
          <p:nvPicPr>
            <p:cNvPr id="14369" name="Picture 8"/>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860851" y="2771380"/>
              <a:ext cx="659064" cy="7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64" name="Rectangle 57"/>
          <p:cNvSpPr>
            <a:spLocks noChangeArrowheads="1"/>
          </p:cNvSpPr>
          <p:nvPr/>
        </p:nvSpPr>
        <p:spPr bwMode="auto">
          <a:xfrm>
            <a:off x="1014413" y="1777628"/>
            <a:ext cx="715817" cy="703226"/>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65" name="TextBox 59"/>
          <p:cNvSpPr txBox="1">
            <a:spLocks noChangeArrowheads="1"/>
          </p:cNvSpPr>
          <p:nvPr/>
        </p:nvSpPr>
        <p:spPr bwMode="auto">
          <a:xfrm>
            <a:off x="1774442" y="1743075"/>
            <a:ext cx="556615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Hey everyone! Let’s review today’s class lesson: Sexual Offenses.</a:t>
            </a:r>
          </a:p>
        </p:txBody>
      </p:sp>
      <p:pic>
        <p:nvPicPr>
          <p:cNvPr id="14366" name="Picture 10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65"/>
                                        </p:tgtEl>
                                        <p:attrNameLst>
                                          <p:attrName>style.visibility</p:attrName>
                                        </p:attrNameLst>
                                      </p:cBhvr>
                                      <p:to>
                                        <p:strVal val="visible"/>
                                      </p:to>
                                    </p:set>
                                    <p:animEffect transition="in" filter="wipe(left)">
                                      <p:cBhvr>
                                        <p:cTn id="7" dur="1000"/>
                                        <p:tgtEl>
                                          <p:spTgt spid="14365"/>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1000"/>
                                        <p:tgtEl>
                                          <p:spTgt spid="61"/>
                                        </p:tgtEl>
                                      </p:cBhvr>
                                    </p:animEffect>
                                  </p:childTnLst>
                                </p:cTn>
                              </p:par>
                            </p:childTnLst>
                          </p:cTn>
                        </p:par>
                        <p:par>
                          <p:cTn id="12" fill="hold" nodeType="afterGroup">
                            <p:stCondLst>
                              <p:cond delay="2500"/>
                            </p:stCondLst>
                            <p:childTnLst>
                              <p:par>
                                <p:cTn id="13" presetID="22" presetClass="entr" presetSubtype="8"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left)">
                                      <p:cBhvr>
                                        <p:cTn id="15" dur="1000"/>
                                        <p:tgtEl>
                                          <p:spTgt spid="82"/>
                                        </p:tgtEl>
                                      </p:cBhvr>
                                    </p:animEffect>
                                  </p:childTnLst>
                                </p:cTn>
                              </p:par>
                            </p:childTnLst>
                          </p:cTn>
                        </p:par>
                        <p:par>
                          <p:cTn id="16" fill="hold" nodeType="afterGroup">
                            <p:stCondLst>
                              <p:cond delay="3500"/>
                            </p:stCondLst>
                            <p:childTnLst>
                              <p:par>
                                <p:cTn id="17" presetID="22" presetClass="entr" presetSubtype="8"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nodeType="afterGroup">
                            <p:stCondLst>
                              <p:cond delay="4000"/>
                            </p:stCondLst>
                            <p:childTnLst>
                              <p:par>
                                <p:cTn id="21" presetID="22" presetClass="entr" presetSubtype="8"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left)">
                                      <p:cBhvr>
                                        <p:cTn id="23" dur="10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68"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70"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541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5372" name="Group 10"/>
          <p:cNvGrpSpPr>
            <a:grpSpLocks/>
          </p:cNvGrpSpPr>
          <p:nvPr/>
        </p:nvGrpSpPr>
        <p:grpSpPr bwMode="auto">
          <a:xfrm>
            <a:off x="7842250" y="3670300"/>
            <a:ext cx="1633538" cy="703263"/>
            <a:chOff x="7721600" y="3787204"/>
            <a:chExt cx="1632125" cy="703523"/>
          </a:xfrm>
        </p:grpSpPr>
        <p:pic>
          <p:nvPicPr>
            <p:cNvPr id="1541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5373" name="Group 11"/>
          <p:cNvGrpSpPr>
            <a:grpSpLocks/>
          </p:cNvGrpSpPr>
          <p:nvPr/>
        </p:nvGrpSpPr>
        <p:grpSpPr bwMode="auto">
          <a:xfrm>
            <a:off x="7839075" y="4589463"/>
            <a:ext cx="1822450" cy="715962"/>
            <a:chOff x="7730173" y="4707372"/>
            <a:chExt cx="1822430" cy="715980"/>
          </a:xfrm>
        </p:grpSpPr>
        <p:pic>
          <p:nvPicPr>
            <p:cNvPr id="1540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5374" name="Group 12"/>
          <p:cNvGrpSpPr>
            <a:grpSpLocks/>
          </p:cNvGrpSpPr>
          <p:nvPr/>
        </p:nvGrpSpPr>
        <p:grpSpPr bwMode="auto">
          <a:xfrm>
            <a:off x="7842250" y="5559425"/>
            <a:ext cx="2132013" cy="704850"/>
            <a:chOff x="7730173" y="5677004"/>
            <a:chExt cx="2131811" cy="704088"/>
          </a:xfrm>
        </p:grpSpPr>
        <p:pic>
          <p:nvPicPr>
            <p:cNvPr id="1540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5375" name="Group 13"/>
          <p:cNvGrpSpPr>
            <a:grpSpLocks/>
          </p:cNvGrpSpPr>
          <p:nvPr/>
        </p:nvGrpSpPr>
        <p:grpSpPr bwMode="auto">
          <a:xfrm>
            <a:off x="7834313" y="6477000"/>
            <a:ext cx="1963737" cy="703263"/>
            <a:chOff x="7705155" y="6594084"/>
            <a:chExt cx="1962544" cy="704088"/>
          </a:xfrm>
        </p:grpSpPr>
        <p:pic>
          <p:nvPicPr>
            <p:cNvPr id="1540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5376" name="Group 14"/>
          <p:cNvGrpSpPr>
            <a:grpSpLocks/>
          </p:cNvGrpSpPr>
          <p:nvPr/>
        </p:nvGrpSpPr>
        <p:grpSpPr bwMode="auto">
          <a:xfrm>
            <a:off x="7834313" y="7408863"/>
            <a:ext cx="1698625" cy="703262"/>
            <a:chOff x="7714513" y="7525511"/>
            <a:chExt cx="1698594" cy="704088"/>
          </a:xfrm>
        </p:grpSpPr>
        <p:pic>
          <p:nvPicPr>
            <p:cNvPr id="1540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5377" name="Group 63"/>
          <p:cNvGrpSpPr>
            <a:grpSpLocks/>
          </p:cNvGrpSpPr>
          <p:nvPr/>
        </p:nvGrpSpPr>
        <p:grpSpPr bwMode="auto">
          <a:xfrm>
            <a:off x="7834313" y="2744789"/>
            <a:ext cx="3235325" cy="702976"/>
            <a:chOff x="7686432" y="1568450"/>
            <a:chExt cx="3235568" cy="703523"/>
          </a:xfrm>
        </p:grpSpPr>
        <p:sp>
          <p:nvSpPr>
            <p:cNvPr id="1540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5400"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a:latin typeface="Calibri" pitchFamily="34" charset="0"/>
              </a:rPr>
              <a:t>Sexual harassment is…</a:t>
            </a:r>
          </a:p>
        </p:txBody>
      </p:sp>
      <p:grpSp>
        <p:nvGrpSpPr>
          <p:cNvPr id="2" name="Group 1"/>
          <p:cNvGrpSpPr>
            <a:grpSpLocks/>
          </p:cNvGrpSpPr>
          <p:nvPr/>
        </p:nvGrpSpPr>
        <p:grpSpPr bwMode="auto">
          <a:xfrm>
            <a:off x="1093788" y="3013075"/>
            <a:ext cx="6248400" cy="890588"/>
            <a:chOff x="1093076" y="3012445"/>
            <a:chExt cx="6248400" cy="890791"/>
          </a:xfrm>
        </p:grpSpPr>
        <p:sp>
          <p:nvSpPr>
            <p:cNvPr id="80" name="Rectangle 79"/>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7"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8" name="TextBox 76"/>
            <p:cNvSpPr txBox="1">
              <a:spLocks noChangeArrowheads="1"/>
            </p:cNvSpPr>
            <p:nvPr/>
          </p:nvSpPr>
          <p:spPr bwMode="auto">
            <a:xfrm>
              <a:off x="2159876" y="3196231"/>
              <a:ext cx="23988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Deliberate.</a:t>
              </a:r>
            </a:p>
          </p:txBody>
        </p:sp>
      </p:grpSp>
      <p:grpSp>
        <p:nvGrpSpPr>
          <p:cNvPr id="4" name="Group 3"/>
          <p:cNvGrpSpPr>
            <a:grpSpLocks/>
          </p:cNvGrpSpPr>
          <p:nvPr/>
        </p:nvGrpSpPr>
        <p:grpSpPr bwMode="auto">
          <a:xfrm>
            <a:off x="1279525" y="3995738"/>
            <a:ext cx="4918075" cy="703262"/>
            <a:chOff x="1280057" y="3995154"/>
            <a:chExt cx="4917543" cy="704088"/>
          </a:xfrm>
        </p:grpSpPr>
        <p:pic>
          <p:nvPicPr>
            <p:cNvPr id="15394"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5" name="TextBox 77"/>
            <p:cNvSpPr txBox="1">
              <a:spLocks noChangeArrowheads="1"/>
            </p:cNvSpPr>
            <p:nvPr/>
          </p:nvSpPr>
          <p:spPr bwMode="auto">
            <a:xfrm>
              <a:off x="2147176" y="4102243"/>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 sexual behavior.</a:t>
              </a:r>
            </a:p>
          </p:txBody>
        </p:sp>
      </p:grpSp>
      <p:grpSp>
        <p:nvGrpSpPr>
          <p:cNvPr id="5" name="Group 4"/>
          <p:cNvGrpSpPr>
            <a:grpSpLocks/>
          </p:cNvGrpSpPr>
          <p:nvPr/>
        </p:nvGrpSpPr>
        <p:grpSpPr bwMode="auto">
          <a:xfrm>
            <a:off x="1093788" y="4813300"/>
            <a:ext cx="6248400" cy="892175"/>
            <a:chOff x="1093076" y="4813923"/>
            <a:chExt cx="6248400" cy="890791"/>
          </a:xfrm>
        </p:grpSpPr>
        <p:sp>
          <p:nvSpPr>
            <p:cNvPr id="81" name="Rectangle 80"/>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2"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3" name="TextBox 78"/>
            <p:cNvSpPr txBox="1">
              <a:spLocks noChangeArrowheads="1"/>
            </p:cNvSpPr>
            <p:nvPr/>
          </p:nvSpPr>
          <p:spPr bwMode="auto">
            <a:xfrm>
              <a:off x="2159876" y="4997709"/>
              <a:ext cx="2019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Unwelcome.</a:t>
              </a:r>
            </a:p>
          </p:txBody>
        </p:sp>
      </p:grpSp>
      <p:grpSp>
        <p:nvGrpSpPr>
          <p:cNvPr id="7" name="Group 6"/>
          <p:cNvGrpSpPr>
            <a:grpSpLocks/>
          </p:cNvGrpSpPr>
          <p:nvPr/>
        </p:nvGrpSpPr>
        <p:grpSpPr bwMode="auto">
          <a:xfrm>
            <a:off x="1252538" y="5800725"/>
            <a:ext cx="6089650" cy="738188"/>
            <a:chOff x="1252100" y="5801241"/>
            <a:chExt cx="6089376" cy="737764"/>
          </a:xfrm>
        </p:grpSpPr>
        <p:pic>
          <p:nvPicPr>
            <p:cNvPr id="1538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0" name="TextBox 82"/>
            <p:cNvSpPr txBox="1">
              <a:spLocks noChangeArrowheads="1"/>
            </p:cNvSpPr>
            <p:nvPr/>
          </p:nvSpPr>
          <p:spPr bwMode="auto">
            <a:xfrm>
              <a:off x="2172576" y="5953131"/>
              <a:ext cx="5168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Hostile, offensive, or degrading.</a:t>
              </a:r>
            </a:p>
          </p:txBody>
        </p:sp>
      </p:grpSp>
      <p:sp>
        <p:nvSpPr>
          <p:cNvPr id="15384"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5385"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6"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87"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8"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5"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2"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4"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643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6396" name="Group 10"/>
          <p:cNvGrpSpPr>
            <a:grpSpLocks/>
          </p:cNvGrpSpPr>
          <p:nvPr/>
        </p:nvGrpSpPr>
        <p:grpSpPr bwMode="auto">
          <a:xfrm>
            <a:off x="7842250" y="3670300"/>
            <a:ext cx="1633538" cy="703263"/>
            <a:chOff x="7721600" y="3787204"/>
            <a:chExt cx="1632125" cy="703523"/>
          </a:xfrm>
        </p:grpSpPr>
        <p:pic>
          <p:nvPicPr>
            <p:cNvPr id="16429"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30"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6397" name="Group 11"/>
          <p:cNvGrpSpPr>
            <a:grpSpLocks/>
          </p:cNvGrpSpPr>
          <p:nvPr/>
        </p:nvGrpSpPr>
        <p:grpSpPr bwMode="auto">
          <a:xfrm>
            <a:off x="7839075" y="4589463"/>
            <a:ext cx="1822450" cy="715962"/>
            <a:chOff x="7730173" y="4707372"/>
            <a:chExt cx="1822430" cy="715980"/>
          </a:xfrm>
        </p:grpSpPr>
        <p:pic>
          <p:nvPicPr>
            <p:cNvPr id="16427"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8"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6398" name="Group 12"/>
          <p:cNvGrpSpPr>
            <a:grpSpLocks/>
          </p:cNvGrpSpPr>
          <p:nvPr/>
        </p:nvGrpSpPr>
        <p:grpSpPr bwMode="auto">
          <a:xfrm>
            <a:off x="7842250" y="5559425"/>
            <a:ext cx="2132013" cy="704850"/>
            <a:chOff x="7730173" y="5677004"/>
            <a:chExt cx="2131811" cy="704088"/>
          </a:xfrm>
        </p:grpSpPr>
        <p:pic>
          <p:nvPicPr>
            <p:cNvPr id="16425"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6"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6399" name="Group 13"/>
          <p:cNvGrpSpPr>
            <a:grpSpLocks/>
          </p:cNvGrpSpPr>
          <p:nvPr/>
        </p:nvGrpSpPr>
        <p:grpSpPr bwMode="auto">
          <a:xfrm>
            <a:off x="7834313" y="6477000"/>
            <a:ext cx="1963737" cy="703263"/>
            <a:chOff x="7705155" y="6594084"/>
            <a:chExt cx="1962544" cy="704088"/>
          </a:xfrm>
        </p:grpSpPr>
        <p:pic>
          <p:nvPicPr>
            <p:cNvPr id="16423"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4"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6400" name="Group 14"/>
          <p:cNvGrpSpPr>
            <a:grpSpLocks/>
          </p:cNvGrpSpPr>
          <p:nvPr/>
        </p:nvGrpSpPr>
        <p:grpSpPr bwMode="auto">
          <a:xfrm>
            <a:off x="7834313" y="7408863"/>
            <a:ext cx="1698625" cy="703262"/>
            <a:chOff x="7714513" y="7525511"/>
            <a:chExt cx="1698594" cy="704088"/>
          </a:xfrm>
        </p:grpSpPr>
        <p:pic>
          <p:nvPicPr>
            <p:cNvPr id="16421"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2"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6401" name="Group 63"/>
          <p:cNvGrpSpPr>
            <a:grpSpLocks/>
          </p:cNvGrpSpPr>
          <p:nvPr/>
        </p:nvGrpSpPr>
        <p:grpSpPr bwMode="auto">
          <a:xfrm>
            <a:off x="7834313" y="2744789"/>
            <a:ext cx="3235325" cy="702976"/>
            <a:chOff x="7686432" y="1568450"/>
            <a:chExt cx="3235568" cy="703523"/>
          </a:xfrm>
        </p:grpSpPr>
        <p:sp>
          <p:nvSpPr>
            <p:cNvPr id="1642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641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harassment…</a:t>
            </a:r>
          </a:p>
        </p:txBody>
      </p:sp>
      <p:grpSp>
        <p:nvGrpSpPr>
          <p:cNvPr id="9" name="Group 8"/>
          <p:cNvGrpSpPr>
            <a:grpSpLocks/>
          </p:cNvGrpSpPr>
          <p:nvPr/>
        </p:nvGrpSpPr>
        <p:grpSpPr bwMode="auto">
          <a:xfrm>
            <a:off x="1093788" y="2971800"/>
            <a:ext cx="6248400" cy="1401763"/>
            <a:chOff x="1093076" y="2971800"/>
            <a:chExt cx="6248400" cy="1401571"/>
          </a:xfrm>
        </p:grpSpPr>
        <p:grpSp>
          <p:nvGrpSpPr>
            <p:cNvPr id="16413" name="Group 1"/>
            <p:cNvGrpSpPr>
              <a:grpSpLocks/>
            </p:cNvGrpSpPr>
            <p:nvPr/>
          </p:nvGrpSpPr>
          <p:grpSpPr bwMode="auto">
            <a:xfrm>
              <a:off x="1093076" y="2971800"/>
              <a:ext cx="6248400" cy="1401571"/>
              <a:chOff x="1093076" y="2971800"/>
              <a:chExt cx="6248400" cy="1401571"/>
            </a:xfrm>
          </p:grpSpPr>
          <p:sp>
            <p:nvSpPr>
              <p:cNvPr id="80" name="Rectangle 79"/>
              <p:cNvSpPr/>
              <p:nvPr/>
            </p:nvSpPr>
            <p:spPr bwMode="auto">
              <a:xfrm>
                <a:off x="1093076" y="3013069"/>
                <a:ext cx="6248400" cy="136030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6416" name="TextBox 76"/>
              <p:cNvSpPr txBox="1">
                <a:spLocks noChangeArrowheads="1"/>
              </p:cNvSpPr>
              <p:nvPr/>
            </p:nvSpPr>
            <p:spPr bwMode="auto">
              <a:xfrm>
                <a:off x="2159876" y="2971800"/>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…unreasonably interferes with </a:t>
                </a:r>
              </a:p>
              <a:p>
                <a:pPr algn="l" eaLnBrk="1" hangingPunct="1"/>
                <a:r>
                  <a:rPr lang="en-US" altLang="en-US" sz="2800" dirty="0">
                    <a:latin typeface="Calibri" pitchFamily="34" charset="0"/>
                  </a:rPr>
                  <a:t>an individual’s work/school performance.</a:t>
                </a:r>
              </a:p>
            </p:txBody>
          </p:sp>
        </p:grpSp>
        <p:pic>
          <p:nvPicPr>
            <p:cNvPr id="16414"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4658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6405"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6406"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7"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08"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9"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572000"/>
            <a:ext cx="5935662" cy="954088"/>
            <a:chOff x="1246372" y="4572000"/>
            <a:chExt cx="5935478" cy="954107"/>
          </a:xfrm>
        </p:grpSpPr>
        <p:sp>
          <p:nvSpPr>
            <p:cNvPr id="16411" name="TextBox 78"/>
            <p:cNvSpPr txBox="1">
              <a:spLocks noChangeArrowheads="1"/>
            </p:cNvSpPr>
            <p:nvPr/>
          </p:nvSpPr>
          <p:spPr bwMode="auto">
            <a:xfrm>
              <a:off x="2159876" y="4572000"/>
              <a:ext cx="502197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…creates an intimidating, hostile, or </a:t>
              </a:r>
              <a:r>
                <a:rPr lang="en-US" altLang="en-US" sz="2800">
                  <a:latin typeface="Calibri" pitchFamily="34" charset="0"/>
                </a:rPr>
                <a:t>offensive school </a:t>
              </a:r>
              <a:r>
                <a:rPr lang="en-US" altLang="en-US" sz="2800" dirty="0">
                  <a:latin typeface="Calibri" pitchFamily="34" charset="0"/>
                </a:rPr>
                <a:t>environment.</a:t>
              </a:r>
            </a:p>
          </p:txBody>
        </p:sp>
        <p:pic>
          <p:nvPicPr>
            <p:cNvPr id="1641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4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6"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8"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746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7420" name="Group 10"/>
          <p:cNvGrpSpPr>
            <a:grpSpLocks/>
          </p:cNvGrpSpPr>
          <p:nvPr/>
        </p:nvGrpSpPr>
        <p:grpSpPr bwMode="auto">
          <a:xfrm>
            <a:off x="7842250" y="3670300"/>
            <a:ext cx="1633538" cy="703263"/>
            <a:chOff x="7721600" y="3787204"/>
            <a:chExt cx="1632125" cy="703523"/>
          </a:xfrm>
        </p:grpSpPr>
        <p:pic>
          <p:nvPicPr>
            <p:cNvPr id="1746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7421" name="Group 11"/>
          <p:cNvGrpSpPr>
            <a:grpSpLocks/>
          </p:cNvGrpSpPr>
          <p:nvPr/>
        </p:nvGrpSpPr>
        <p:grpSpPr bwMode="auto">
          <a:xfrm>
            <a:off x="7839075" y="4589463"/>
            <a:ext cx="1822450" cy="715962"/>
            <a:chOff x="7730173" y="4707372"/>
            <a:chExt cx="1822430" cy="715980"/>
          </a:xfrm>
        </p:grpSpPr>
        <p:pic>
          <p:nvPicPr>
            <p:cNvPr id="1745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7422" name="Group 12"/>
          <p:cNvGrpSpPr>
            <a:grpSpLocks/>
          </p:cNvGrpSpPr>
          <p:nvPr/>
        </p:nvGrpSpPr>
        <p:grpSpPr bwMode="auto">
          <a:xfrm>
            <a:off x="7842250" y="5559425"/>
            <a:ext cx="2132013" cy="704850"/>
            <a:chOff x="7730173" y="5677004"/>
            <a:chExt cx="2131811" cy="704088"/>
          </a:xfrm>
        </p:grpSpPr>
        <p:pic>
          <p:nvPicPr>
            <p:cNvPr id="1745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7423" name="Group 13"/>
          <p:cNvGrpSpPr>
            <a:grpSpLocks/>
          </p:cNvGrpSpPr>
          <p:nvPr/>
        </p:nvGrpSpPr>
        <p:grpSpPr bwMode="auto">
          <a:xfrm>
            <a:off x="7834313" y="6477000"/>
            <a:ext cx="1963737" cy="703263"/>
            <a:chOff x="7705155" y="6594084"/>
            <a:chExt cx="1962544" cy="704088"/>
          </a:xfrm>
        </p:grpSpPr>
        <p:pic>
          <p:nvPicPr>
            <p:cNvPr id="1745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7424" name="Group 14"/>
          <p:cNvGrpSpPr>
            <a:grpSpLocks/>
          </p:cNvGrpSpPr>
          <p:nvPr/>
        </p:nvGrpSpPr>
        <p:grpSpPr bwMode="auto">
          <a:xfrm>
            <a:off x="7834313" y="7408863"/>
            <a:ext cx="1698625" cy="703262"/>
            <a:chOff x="7714513" y="7525511"/>
            <a:chExt cx="1698594" cy="704088"/>
          </a:xfrm>
        </p:grpSpPr>
        <p:pic>
          <p:nvPicPr>
            <p:cNvPr id="1745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7425" name="Group 63"/>
          <p:cNvGrpSpPr>
            <a:grpSpLocks/>
          </p:cNvGrpSpPr>
          <p:nvPr/>
        </p:nvGrpSpPr>
        <p:grpSpPr bwMode="auto">
          <a:xfrm>
            <a:off x="7834313" y="2744789"/>
            <a:ext cx="3235325" cy="702976"/>
            <a:chOff x="7686432" y="1568450"/>
            <a:chExt cx="3235568" cy="703523"/>
          </a:xfrm>
        </p:grpSpPr>
        <p:sp>
          <p:nvSpPr>
            <p:cNvPr id="1745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7450"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harassment:</a:t>
            </a:r>
          </a:p>
        </p:txBody>
      </p:sp>
      <p:sp>
        <p:nvSpPr>
          <p:cNvPr id="17428"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7429"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0"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31"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2"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495800"/>
            <a:ext cx="5935662" cy="1384300"/>
            <a:chOff x="1246372" y="4572000"/>
            <a:chExt cx="5935478" cy="1384995"/>
          </a:xfrm>
        </p:grpSpPr>
        <p:sp>
          <p:nvSpPr>
            <p:cNvPr id="17447" name="TextBox 78"/>
            <p:cNvSpPr txBox="1">
              <a:spLocks noChangeArrowheads="1"/>
            </p:cNvSpPr>
            <p:nvPr/>
          </p:nvSpPr>
          <p:spPr bwMode="auto">
            <a:xfrm>
              <a:off x="2159876" y="4572000"/>
              <a:ext cx="50219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may be the same or opposite sex as the victim.</a:t>
              </a:r>
            </a:p>
          </p:txBody>
        </p:sp>
        <p:pic>
          <p:nvPicPr>
            <p:cNvPr id="17448"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a:grpSpLocks/>
          </p:cNvGrpSpPr>
          <p:nvPr/>
        </p:nvGrpSpPr>
        <p:grpSpPr bwMode="auto">
          <a:xfrm>
            <a:off x="1049338" y="5929313"/>
            <a:ext cx="6248400" cy="971550"/>
            <a:chOff x="1093076" y="3012444"/>
            <a:chExt cx="6248400" cy="971105"/>
          </a:xfrm>
        </p:grpSpPr>
        <p:grpSp>
          <p:nvGrpSpPr>
            <p:cNvPr id="17443" name="Group 57"/>
            <p:cNvGrpSpPr>
              <a:grpSpLocks/>
            </p:cNvGrpSpPr>
            <p:nvPr/>
          </p:nvGrpSpPr>
          <p:grpSpPr bwMode="auto">
            <a:xfrm>
              <a:off x="1093076" y="3012444"/>
              <a:ext cx="6248400" cy="971105"/>
              <a:chOff x="1093076" y="3012444"/>
              <a:chExt cx="6248400" cy="971105"/>
            </a:xfrm>
          </p:grpSpPr>
          <p:sp>
            <p:nvSpPr>
              <p:cNvPr id="61" name="Rectangle 60"/>
              <p:cNvSpPr/>
              <p:nvPr/>
            </p:nvSpPr>
            <p:spPr bwMode="auto">
              <a:xfrm>
                <a:off x="1093076" y="3012444"/>
                <a:ext cx="6248400" cy="971105"/>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6" name="TextBox 70"/>
              <p:cNvSpPr txBox="1">
                <a:spLocks noChangeArrowheads="1"/>
              </p:cNvSpPr>
              <p:nvPr/>
            </p:nvSpPr>
            <p:spPr bwMode="auto">
              <a:xfrm>
                <a:off x="2159876" y="3029442"/>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could be a classmate or an adult.</a:t>
                </a:r>
              </a:p>
            </p:txBody>
          </p:sp>
        </p:grpSp>
        <p:pic>
          <p:nvPicPr>
            <p:cNvPr id="17444"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29114"/>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a:grpSpLocks/>
          </p:cNvGrpSpPr>
          <p:nvPr/>
        </p:nvGrpSpPr>
        <p:grpSpPr bwMode="auto">
          <a:xfrm>
            <a:off x="1093788" y="3013075"/>
            <a:ext cx="6248400" cy="1401763"/>
            <a:chOff x="1093076" y="3012445"/>
            <a:chExt cx="6248400" cy="1401992"/>
          </a:xfrm>
        </p:grpSpPr>
        <p:grpSp>
          <p:nvGrpSpPr>
            <p:cNvPr id="17439" name="Group 1"/>
            <p:cNvGrpSpPr>
              <a:grpSpLocks/>
            </p:cNvGrpSpPr>
            <p:nvPr/>
          </p:nvGrpSpPr>
          <p:grpSpPr bwMode="auto">
            <a:xfrm>
              <a:off x="1093076" y="3012445"/>
              <a:ext cx="6248400" cy="1401992"/>
              <a:chOff x="1093076" y="3012445"/>
              <a:chExt cx="6248400" cy="1401992"/>
            </a:xfrm>
          </p:grpSpPr>
          <p:sp>
            <p:nvSpPr>
              <p:cNvPr id="80" name="Rectangle 79"/>
              <p:cNvSpPr/>
              <p:nvPr/>
            </p:nvSpPr>
            <p:spPr bwMode="auto">
              <a:xfrm>
                <a:off x="1093076" y="3012445"/>
                <a:ext cx="6248400" cy="140199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2" name="TextBox 76"/>
              <p:cNvSpPr txBox="1">
                <a:spLocks noChangeArrowheads="1"/>
              </p:cNvSpPr>
              <p:nvPr/>
            </p:nvSpPr>
            <p:spPr bwMode="auto">
              <a:xfrm>
                <a:off x="2159876" y="3029442"/>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(the person being harassed) may be a male or a female.</a:t>
                </a:r>
              </a:p>
            </p:txBody>
          </p:sp>
        </p:grpSp>
        <p:pic>
          <p:nvPicPr>
            <p:cNvPr id="17440"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159489"/>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58"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8" name="Group 97"/>
          <p:cNvGrpSpPr>
            <a:grpSpLocks/>
          </p:cNvGrpSpPr>
          <p:nvPr/>
        </p:nvGrpSpPr>
        <p:grpSpPr bwMode="auto">
          <a:xfrm>
            <a:off x="1246188" y="3844925"/>
            <a:ext cx="5935662" cy="703735"/>
            <a:chOff x="1246372" y="4723286"/>
            <a:chExt cx="5935478" cy="704088"/>
          </a:xfrm>
        </p:grpSpPr>
        <p:sp>
          <p:nvSpPr>
            <p:cNvPr id="99" name="TextBox 78"/>
            <p:cNvSpPr txBox="1">
              <a:spLocks noChangeArrowheads="1"/>
            </p:cNvSpPr>
            <p:nvPr/>
          </p:nvSpPr>
          <p:spPr bwMode="auto">
            <a:xfrm>
              <a:off x="2159876" y="4813587"/>
              <a:ext cx="5021974" cy="52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or “dirty” jokes.</a:t>
              </a:r>
            </a:p>
          </p:txBody>
        </p:sp>
        <p:pic>
          <p:nvPicPr>
            <p:cNvPr id="100"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5" name="Group 124"/>
          <p:cNvGrpSpPr/>
          <p:nvPr/>
        </p:nvGrpSpPr>
        <p:grpSpPr>
          <a:xfrm>
            <a:off x="1093788" y="4677106"/>
            <a:ext cx="6248400" cy="971550"/>
            <a:chOff x="1093788" y="4677106"/>
            <a:chExt cx="6248400" cy="971550"/>
          </a:xfrm>
        </p:grpSpPr>
        <p:sp>
          <p:nvSpPr>
            <p:cNvPr id="104" name="Rectangle 103"/>
            <p:cNvSpPr/>
            <p:nvPr/>
          </p:nvSpPr>
          <p:spPr bwMode="auto">
            <a:xfrm>
              <a:off x="1093788" y="4677106"/>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60588" y="4907289"/>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Touching, pinching, or grabbing.</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1173" y="4828267"/>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784744"/>
            <a:ext cx="6283655" cy="738102"/>
            <a:chOff x="1244729" y="5784744"/>
            <a:chExt cx="6283655" cy="738102"/>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59721" y="5889163"/>
              <a:ext cx="5368663"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Spreading sexual rumors.</a:t>
              </a:r>
            </a:p>
          </p:txBody>
        </p:sp>
      </p:grpSp>
      <p:grpSp>
        <p:nvGrpSpPr>
          <p:cNvPr id="124" name="Group 123"/>
          <p:cNvGrpSpPr/>
          <p:nvPr/>
        </p:nvGrpSpPr>
        <p:grpSpPr>
          <a:xfrm>
            <a:off x="1093788" y="2666999"/>
            <a:ext cx="6248400" cy="1008855"/>
            <a:chOff x="1093788" y="2666999"/>
            <a:chExt cx="6248400" cy="1008855"/>
          </a:xfrm>
        </p:grpSpPr>
        <p:grpSp>
          <p:nvGrpSpPr>
            <p:cNvPr id="107" name="Group 1"/>
            <p:cNvGrpSpPr>
              <a:grpSpLocks/>
            </p:cNvGrpSpPr>
            <p:nvPr/>
          </p:nvGrpSpPr>
          <p:grpSpPr bwMode="auto">
            <a:xfrm>
              <a:off x="1093788" y="2666999"/>
              <a:ext cx="6248400" cy="1008855"/>
              <a:chOff x="1093076" y="3012446"/>
              <a:chExt cx="6248400" cy="1009021"/>
            </a:xfrm>
          </p:grpSpPr>
          <p:sp>
            <p:nvSpPr>
              <p:cNvPr id="109" name="Rectangle 108"/>
              <p:cNvSpPr/>
              <p:nvPr/>
            </p:nvSpPr>
            <p:spPr bwMode="auto">
              <a:xfrm>
                <a:off x="1093076" y="3012446"/>
                <a:ext cx="6248400" cy="100902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76" y="3029442"/>
                <a:ext cx="5181600" cy="9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Comments about or staring at body parts.</a:t>
                </a:r>
              </a:p>
            </p:txBody>
          </p:sp>
        </p:gr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7816" y="2819391"/>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7" name="Group 126"/>
          <p:cNvGrpSpPr/>
          <p:nvPr/>
        </p:nvGrpSpPr>
        <p:grpSpPr>
          <a:xfrm>
            <a:off x="1093788" y="6632700"/>
            <a:ext cx="6292850" cy="971550"/>
            <a:chOff x="1093788" y="6632700"/>
            <a:chExt cx="6292850" cy="971550"/>
          </a:xfrm>
        </p:grpSpPr>
        <p:sp>
          <p:nvSpPr>
            <p:cNvPr id="117" name="Rectangle 116"/>
            <p:cNvSpPr/>
            <p:nvPr/>
          </p:nvSpPr>
          <p:spPr bwMode="auto">
            <a:xfrm>
              <a:off x="1093788" y="663270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205038" y="6856864"/>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gestures or drawings.</a:t>
              </a:r>
            </a:p>
          </p:txBody>
        </p:sp>
        <p:pic>
          <p:nvPicPr>
            <p:cNvPr id="12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1173" y="676660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8" name="Group 127"/>
          <p:cNvGrpSpPr/>
          <p:nvPr/>
        </p:nvGrpSpPr>
        <p:grpSpPr>
          <a:xfrm>
            <a:off x="1235289" y="7713662"/>
            <a:ext cx="6258628" cy="703263"/>
            <a:chOff x="1235289" y="7713662"/>
            <a:chExt cx="6258628" cy="703263"/>
          </a:xfrm>
        </p:grpSpPr>
        <p:sp>
          <p:nvSpPr>
            <p:cNvPr id="120" name="TextBox 80"/>
            <p:cNvSpPr txBox="1">
              <a:spLocks noChangeArrowheads="1"/>
            </p:cNvSpPr>
            <p:nvPr/>
          </p:nvSpPr>
          <p:spPr bwMode="auto">
            <a:xfrm>
              <a:off x="2125253" y="7803682"/>
              <a:ext cx="5368664"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Cornering or blocking someone.</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7713662"/>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07689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4"/>
                                        </p:tgtEl>
                                        <p:attrNameLst>
                                          <p:attrName>style.visibility</p:attrName>
                                        </p:attrNameLst>
                                      </p:cBhvr>
                                      <p:to>
                                        <p:strVal val="visible"/>
                                      </p:to>
                                    </p:set>
                                    <p:animEffect transition="in" filter="wipe(left)">
                                      <p:cBhvr>
                                        <p:cTn id="12" dur="1000"/>
                                        <p:tgtEl>
                                          <p:spTgt spid="1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left)">
                                      <p:cBhvr>
                                        <p:cTn id="17" dur="1000"/>
                                        <p:tgtEl>
                                          <p:spTgt spid="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1000"/>
                                        <p:tgtEl>
                                          <p:spTgt spid="1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7"/>
                                        </p:tgtEl>
                                        <p:attrNameLst>
                                          <p:attrName>style.visibility</p:attrName>
                                        </p:attrNameLst>
                                      </p:cBhvr>
                                      <p:to>
                                        <p:strVal val="visible"/>
                                      </p:to>
                                    </p:set>
                                    <p:animEffect transition="in" filter="wipe(left)">
                                      <p:cBhvr>
                                        <p:cTn id="32" dur="1000"/>
                                        <p:tgtEl>
                                          <p:spTgt spid="1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10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4960280"/>
            <a:ext cx="6272088" cy="989816"/>
            <a:chOff x="1051707" y="4960280"/>
            <a:chExt cx="6272088" cy="989816"/>
          </a:xfrm>
        </p:grpSpPr>
        <p:sp>
          <p:nvSpPr>
            <p:cNvPr id="104" name="Rectangle 103"/>
            <p:cNvSpPr/>
            <p:nvPr/>
          </p:nvSpPr>
          <p:spPr bwMode="auto">
            <a:xfrm>
              <a:off x="1051707" y="496028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42195" y="4995989"/>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Making sexual comments on a webpage, email or cellphones.</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2780" y="5076499"/>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943158"/>
            <a:ext cx="6306747" cy="1384995"/>
            <a:chOff x="1244729" y="5667427"/>
            <a:chExt cx="6306747" cy="1384995"/>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82813" y="5667427"/>
              <a:ext cx="53686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calling or emailing someone when they have asked you to stop.</a:t>
              </a:r>
            </a:p>
          </p:txBody>
        </p:sp>
      </p:grpSp>
      <p:grpSp>
        <p:nvGrpSpPr>
          <p:cNvPr id="4" name="Group 3"/>
          <p:cNvGrpSpPr/>
          <p:nvPr/>
        </p:nvGrpSpPr>
        <p:grpSpPr>
          <a:xfrm>
            <a:off x="1235289" y="4041882"/>
            <a:ext cx="5946561" cy="954107"/>
            <a:chOff x="1235289" y="4041882"/>
            <a:chExt cx="5946561" cy="954107"/>
          </a:xfrm>
        </p:grpSpPr>
        <p:sp>
          <p:nvSpPr>
            <p:cNvPr id="99" name="TextBox 78"/>
            <p:cNvSpPr txBox="1">
              <a:spLocks noChangeArrowheads="1"/>
            </p:cNvSpPr>
            <p:nvPr/>
          </p:nvSpPr>
          <p:spPr bwMode="auto">
            <a:xfrm>
              <a:off x="2159720" y="4041882"/>
              <a:ext cx="50221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Sending suggestive pictures through email or on cell phones.</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4150517"/>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2666998"/>
            <a:ext cx="6248400" cy="1401988"/>
            <a:chOff x="1093788" y="2666998"/>
            <a:chExt cx="6248400" cy="1401988"/>
          </a:xfrm>
        </p:grpSpPr>
        <p:sp>
          <p:nvSpPr>
            <p:cNvPr id="109" name="Rectangle 108"/>
            <p:cNvSpPr/>
            <p:nvPr/>
          </p:nvSpPr>
          <p:spPr bwMode="auto">
            <a:xfrm>
              <a:off x="1093788" y="2666998"/>
              <a:ext cx="6248400" cy="135493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60588" y="2683991"/>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asking someone out when they say they aren’t interested.</a:t>
              </a:r>
            </a:p>
          </p:txBody>
        </p:sp>
        <p:pic>
          <p:nvPicPr>
            <p:cNvPr id="101"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4729" y="2788869"/>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1033463" y="7283187"/>
            <a:ext cx="6292850" cy="1384995"/>
            <a:chOff x="1033463" y="7283187"/>
            <a:chExt cx="6292850" cy="1384995"/>
          </a:xfrm>
        </p:grpSpPr>
        <p:sp>
          <p:nvSpPr>
            <p:cNvPr id="117" name="Rectangle 116"/>
            <p:cNvSpPr/>
            <p:nvPr/>
          </p:nvSpPr>
          <p:spPr bwMode="auto">
            <a:xfrm>
              <a:off x="1033463" y="7294500"/>
              <a:ext cx="6248400" cy="135420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144713" y="7283187"/>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Designing a webpage with suggestive and/or rude comments about someone.</a:t>
              </a:r>
            </a:p>
          </p:txBody>
        </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64861" y="7409174"/>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02"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429148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Online Safety</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9" name="Group 18"/>
          <p:cNvGrpSpPr/>
          <p:nvPr/>
        </p:nvGrpSpPr>
        <p:grpSpPr>
          <a:xfrm>
            <a:off x="1084345" y="3991152"/>
            <a:ext cx="6651640" cy="923331"/>
            <a:chOff x="1084345" y="3991152"/>
            <a:chExt cx="6651640" cy="923331"/>
          </a:xfrm>
        </p:grpSpPr>
        <p:grpSp>
          <p:nvGrpSpPr>
            <p:cNvPr id="16" name="Group 15"/>
            <p:cNvGrpSpPr/>
            <p:nvPr/>
          </p:nvGrpSpPr>
          <p:grpSpPr>
            <a:xfrm>
              <a:off x="1084345" y="3991152"/>
              <a:ext cx="6248400" cy="923331"/>
              <a:chOff x="1084345" y="3991152"/>
              <a:chExt cx="6248400" cy="923331"/>
            </a:xfrm>
          </p:grpSpPr>
          <p:sp>
            <p:nvSpPr>
              <p:cNvPr id="129" name="Rectangle 128"/>
              <p:cNvSpPr/>
              <p:nvPr/>
            </p:nvSpPr>
            <p:spPr bwMode="auto">
              <a:xfrm>
                <a:off x="1084345" y="3991152"/>
                <a:ext cx="6248400" cy="92333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 name="Group 13"/>
              <p:cNvGrpSpPr/>
              <p:nvPr/>
            </p:nvGrpSpPr>
            <p:grpSpPr>
              <a:xfrm>
                <a:off x="1257943" y="4094717"/>
                <a:ext cx="715963" cy="782178"/>
                <a:chOff x="1257943" y="4094717"/>
                <a:chExt cx="715963" cy="782178"/>
              </a:xfrm>
            </p:grpSpPr>
            <p:pic>
              <p:nvPicPr>
                <p:cNvPr id="134"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1042" y="412740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42"/>
                <p:cNvSpPr>
                  <a:spLocks noChangeArrowheads="1"/>
                </p:cNvSpPr>
                <p:nvPr/>
              </p:nvSpPr>
              <p:spPr bwMode="auto">
                <a:xfrm>
                  <a:off x="1257943" y="409471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15" name="TextBox 114"/>
            <p:cNvSpPr txBox="1">
              <a:spLocks noChangeArrowheads="1"/>
            </p:cNvSpPr>
            <p:nvPr/>
          </p:nvSpPr>
          <p:spPr bwMode="auto">
            <a:xfrm>
              <a:off x="2170210" y="4206595"/>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Set profile private (social network).</a:t>
              </a:r>
            </a:p>
          </p:txBody>
        </p:sp>
      </p:grpSp>
      <p:grpSp>
        <p:nvGrpSpPr>
          <p:cNvPr id="20" name="Group 19"/>
          <p:cNvGrpSpPr/>
          <p:nvPr/>
        </p:nvGrpSpPr>
        <p:grpSpPr>
          <a:xfrm>
            <a:off x="1084345" y="6101921"/>
            <a:ext cx="6651640" cy="1318266"/>
            <a:chOff x="1084345" y="6101921"/>
            <a:chExt cx="6651640" cy="1318266"/>
          </a:xfrm>
        </p:grpSpPr>
        <p:grpSp>
          <p:nvGrpSpPr>
            <p:cNvPr id="18" name="Group 17"/>
            <p:cNvGrpSpPr/>
            <p:nvPr/>
          </p:nvGrpSpPr>
          <p:grpSpPr>
            <a:xfrm>
              <a:off x="1084345" y="6101921"/>
              <a:ext cx="6248400" cy="1306942"/>
              <a:chOff x="1084345" y="6101921"/>
              <a:chExt cx="6248400" cy="1306942"/>
            </a:xfrm>
          </p:grpSpPr>
          <p:sp>
            <p:nvSpPr>
              <p:cNvPr id="131" name="Rectangle 130"/>
              <p:cNvSpPr/>
              <p:nvPr/>
            </p:nvSpPr>
            <p:spPr bwMode="auto">
              <a:xfrm>
                <a:off x="1084345" y="6101921"/>
                <a:ext cx="6248400" cy="130694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5" name="Group 14"/>
              <p:cNvGrpSpPr/>
              <p:nvPr/>
            </p:nvGrpSpPr>
            <p:grpSpPr>
              <a:xfrm>
                <a:off x="1281183" y="6200311"/>
                <a:ext cx="715963" cy="753398"/>
                <a:chOff x="1281183" y="6200311"/>
                <a:chExt cx="715963" cy="753398"/>
              </a:xfrm>
            </p:grpSpPr>
            <p:pic>
              <p:nvPicPr>
                <p:cNvPr id="136"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6204218"/>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Rectangle 42"/>
                <p:cNvSpPr>
                  <a:spLocks noChangeArrowheads="1"/>
                </p:cNvSpPr>
                <p:nvPr/>
              </p:nvSpPr>
              <p:spPr bwMode="auto">
                <a:xfrm>
                  <a:off x="1281183" y="62003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27" name="TextBox 126"/>
            <p:cNvSpPr txBox="1">
              <a:spLocks noChangeArrowheads="1"/>
            </p:cNvSpPr>
            <p:nvPr/>
          </p:nvSpPr>
          <p:spPr bwMode="auto">
            <a:xfrm>
              <a:off x="2170210" y="6127525"/>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Only friend people you know.</a:t>
              </a:r>
            </a:p>
            <a:p>
              <a:pPr algn="l" eaLnBrk="1" hangingPunct="1"/>
              <a:r>
                <a:rPr lang="en-US" altLang="en-US" sz="2600" dirty="0">
                  <a:latin typeface="Calibri" pitchFamily="34" charset="0"/>
                </a:rPr>
                <a:t>Remove people you hardly  know or don’t know at all.</a:t>
              </a:r>
            </a:p>
          </p:txBody>
        </p:sp>
      </p:grpSp>
      <p:pic>
        <p:nvPicPr>
          <p:cNvPr id="13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p:cNvGrpSpPr/>
          <p:nvPr/>
        </p:nvGrpSpPr>
        <p:grpSpPr>
          <a:xfrm>
            <a:off x="1015999" y="2627313"/>
            <a:ext cx="6454803" cy="1292662"/>
            <a:chOff x="1015999" y="2627313"/>
            <a:chExt cx="6454803" cy="1292662"/>
          </a:xfrm>
        </p:grpSpPr>
        <p:sp>
          <p:nvSpPr>
            <p:cNvPr id="106" name="TextBox 105"/>
            <p:cNvSpPr txBox="1">
              <a:spLocks noChangeArrowheads="1"/>
            </p:cNvSpPr>
            <p:nvPr/>
          </p:nvSpPr>
          <p:spPr bwMode="auto">
            <a:xfrm>
              <a:off x="1905027" y="2627313"/>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offenses can also happen online. To protect yourself here are some steps you can follow.</a:t>
              </a:r>
            </a:p>
          </p:txBody>
        </p:sp>
        <p:grpSp>
          <p:nvGrpSpPr>
            <p:cNvPr id="2" name="Group 1"/>
            <p:cNvGrpSpPr/>
            <p:nvPr/>
          </p:nvGrpSpPr>
          <p:grpSpPr>
            <a:xfrm>
              <a:off x="1015999" y="2711011"/>
              <a:ext cx="715963" cy="780382"/>
              <a:chOff x="1015999" y="2711011"/>
              <a:chExt cx="715963" cy="780382"/>
            </a:xfrm>
          </p:grpSpPr>
          <p:sp>
            <p:nvSpPr>
              <p:cNvPr id="102" name="Rectangle 42"/>
              <p:cNvSpPr>
                <a:spLocks noChangeArrowheads="1"/>
              </p:cNvSpPr>
              <p:nvPr/>
            </p:nvSpPr>
            <p:spPr bwMode="auto">
              <a:xfrm>
                <a:off x="1015999" y="27110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741902"/>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7" name="Group 16"/>
          <p:cNvGrpSpPr/>
          <p:nvPr/>
        </p:nvGrpSpPr>
        <p:grpSpPr>
          <a:xfrm>
            <a:off x="1266798" y="5102439"/>
            <a:ext cx="6454802" cy="892552"/>
            <a:chOff x="1266798" y="5102439"/>
            <a:chExt cx="6454802" cy="892552"/>
          </a:xfrm>
        </p:grpSpPr>
        <p:sp>
          <p:nvSpPr>
            <p:cNvPr id="121" name="TextBox 120"/>
            <p:cNvSpPr txBox="1">
              <a:spLocks noChangeArrowheads="1"/>
            </p:cNvSpPr>
            <p:nvPr/>
          </p:nvSpPr>
          <p:spPr bwMode="auto">
            <a:xfrm>
              <a:off x="2155825" y="5102439"/>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Be careful what you post online </a:t>
              </a:r>
            </a:p>
            <a:p>
              <a:pPr algn="l" eaLnBrk="1" hangingPunct="1"/>
              <a:r>
                <a:rPr lang="en-US" altLang="en-US" sz="2600" dirty="0">
                  <a:latin typeface="Calibri" pitchFamily="34" charset="0"/>
                </a:rPr>
                <a:t>(picture or status).</a:t>
              </a:r>
            </a:p>
          </p:txBody>
        </p:sp>
        <p:grpSp>
          <p:nvGrpSpPr>
            <p:cNvPr id="12" name="Group 11"/>
            <p:cNvGrpSpPr/>
            <p:nvPr/>
          </p:nvGrpSpPr>
          <p:grpSpPr>
            <a:xfrm>
              <a:off x="1266798" y="5209257"/>
              <a:ext cx="715963" cy="785734"/>
              <a:chOff x="1266798" y="5209257"/>
              <a:chExt cx="715963" cy="785734"/>
            </a:xfrm>
          </p:grpSpPr>
          <p:sp>
            <p:nvSpPr>
              <p:cNvPr id="120" name="Rectangle 42"/>
              <p:cNvSpPr>
                <a:spLocks noChangeArrowheads="1"/>
              </p:cNvSpPr>
              <p:nvPr/>
            </p:nvSpPr>
            <p:spPr bwMode="auto">
              <a:xfrm>
                <a:off x="1266798" y="520925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5"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5245500"/>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37"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57840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716966"/>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Let’s discuss an example of a sexual offense.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1016000" y="1768475"/>
            <a:ext cx="715963" cy="805190"/>
            <a:chOff x="1016000" y="1768475"/>
            <a:chExt cx="715963" cy="805190"/>
          </a:xfrm>
        </p:grpSpPr>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p:nvPr/>
        </p:nvGrpSpPr>
        <p:grpSpPr>
          <a:xfrm>
            <a:off x="1015999" y="2821900"/>
            <a:ext cx="6454803" cy="2893100"/>
            <a:chOff x="1015999" y="2821900"/>
            <a:chExt cx="6454803" cy="2893100"/>
          </a:xfrm>
        </p:grpSpPr>
        <p:sp>
          <p:nvSpPr>
            <p:cNvPr id="106" name="TextBox 105"/>
            <p:cNvSpPr txBox="1">
              <a:spLocks noChangeArrowheads="1"/>
            </p:cNvSpPr>
            <p:nvPr/>
          </p:nvSpPr>
          <p:spPr bwMode="auto">
            <a:xfrm>
              <a:off x="1905027" y="2821900"/>
              <a:ext cx="5565775"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A girl you know keeps hanging around your locker waiting for you. Sometimes she corners you at your locker and tries to rub your back or touch your shoulders and chest.  You’ve told her many times to leave you alone. You are not interested, but she won’t stop.</a:t>
              </a:r>
            </a:p>
          </p:txBody>
        </p:sp>
        <p:grpSp>
          <p:nvGrpSpPr>
            <p:cNvPr id="2" name="Group 1"/>
            <p:cNvGrpSpPr/>
            <p:nvPr/>
          </p:nvGrpSpPr>
          <p:grpSpPr>
            <a:xfrm>
              <a:off x="1015999" y="2905598"/>
              <a:ext cx="715963" cy="778646"/>
              <a:chOff x="1015999" y="2905598"/>
              <a:chExt cx="715963" cy="778646"/>
            </a:xfrm>
          </p:grpSpPr>
          <p:sp>
            <p:nvSpPr>
              <p:cNvPr id="102" name="Rectangle 42"/>
              <p:cNvSpPr>
                <a:spLocks noChangeArrowheads="1"/>
              </p:cNvSpPr>
              <p:nvPr/>
            </p:nvSpPr>
            <p:spPr bwMode="auto">
              <a:xfrm>
                <a:off x="1015999" y="2905598"/>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934753"/>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3"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914847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can you do?</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7" name="Group 106"/>
          <p:cNvGrpSpPr>
            <a:grpSpLocks/>
          </p:cNvGrpSpPr>
          <p:nvPr/>
        </p:nvGrpSpPr>
        <p:grpSpPr bwMode="auto">
          <a:xfrm>
            <a:off x="1093788" y="2981314"/>
            <a:ext cx="6248400" cy="954106"/>
            <a:chOff x="1093076" y="2980679"/>
            <a:chExt cx="6248400" cy="954324"/>
          </a:xfrm>
        </p:grpSpPr>
        <p:sp>
          <p:nvSpPr>
            <p:cNvPr id="108" name="Rectangle 107"/>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0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026" y="2980679"/>
              <a:ext cx="5181600" cy="95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Tell the harasser the behavior is unwanted.</a:t>
              </a:r>
            </a:p>
          </p:txBody>
        </p:sp>
      </p:grpSp>
      <p:grpSp>
        <p:nvGrpSpPr>
          <p:cNvPr id="111" name="Group 110"/>
          <p:cNvGrpSpPr>
            <a:grpSpLocks/>
          </p:cNvGrpSpPr>
          <p:nvPr/>
        </p:nvGrpSpPr>
        <p:grpSpPr bwMode="auto">
          <a:xfrm>
            <a:off x="1279525" y="4021138"/>
            <a:ext cx="4963894" cy="703262"/>
            <a:chOff x="1280057" y="3995154"/>
            <a:chExt cx="4963357" cy="704088"/>
          </a:xfrm>
        </p:grpSpPr>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92990" y="4062334"/>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ignore it!</a:t>
              </a:r>
            </a:p>
          </p:txBody>
        </p:sp>
      </p:grpSp>
      <p:grpSp>
        <p:nvGrpSpPr>
          <p:cNvPr id="114" name="Group 113"/>
          <p:cNvGrpSpPr>
            <a:grpSpLocks/>
          </p:cNvGrpSpPr>
          <p:nvPr/>
        </p:nvGrpSpPr>
        <p:grpSpPr bwMode="auto">
          <a:xfrm>
            <a:off x="1093788" y="4837093"/>
            <a:ext cx="6388235" cy="954107"/>
            <a:chOff x="1093076" y="4783005"/>
            <a:chExt cx="6388235" cy="952626"/>
          </a:xfrm>
        </p:grpSpPr>
        <p:sp>
          <p:nvSpPr>
            <p:cNvPr id="115" name="Rectangle 114"/>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 name="TextBox 78"/>
            <p:cNvSpPr txBox="1">
              <a:spLocks noChangeArrowheads="1"/>
            </p:cNvSpPr>
            <p:nvPr/>
          </p:nvSpPr>
          <p:spPr bwMode="auto">
            <a:xfrm>
              <a:off x="2171098" y="4783005"/>
              <a:ext cx="5310213" cy="95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Talk to a trusted adult, such as a school counselor or nurse.</a:t>
              </a:r>
            </a:p>
          </p:txBody>
        </p:sp>
      </p:grpSp>
      <p:grpSp>
        <p:nvGrpSpPr>
          <p:cNvPr id="118" name="Group 117"/>
          <p:cNvGrpSpPr>
            <a:grpSpLocks/>
          </p:cNvGrpSpPr>
          <p:nvPr/>
        </p:nvGrpSpPr>
        <p:grpSpPr bwMode="auto">
          <a:xfrm>
            <a:off x="1252538" y="5791200"/>
            <a:ext cx="6089650" cy="954107"/>
            <a:chOff x="1252100" y="5704591"/>
            <a:chExt cx="6089376" cy="953559"/>
          </a:xfrm>
        </p:grpSpPr>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0" name="TextBox 82"/>
            <p:cNvSpPr txBox="1">
              <a:spLocks noChangeArrowheads="1"/>
            </p:cNvSpPr>
            <p:nvPr/>
          </p:nvSpPr>
          <p:spPr bwMode="auto">
            <a:xfrm>
              <a:off x="2172576" y="5704591"/>
              <a:ext cx="5168900" cy="95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Keep a diary of events involving harassment.</a:t>
              </a:r>
            </a:p>
          </p:txBody>
        </p:sp>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p:nvPr/>
        </p:nvGrpSpPr>
        <p:grpSpPr>
          <a:xfrm>
            <a:off x="1016000" y="1768475"/>
            <a:ext cx="715963" cy="805190"/>
            <a:chOff x="1016000" y="1768475"/>
            <a:chExt cx="715963" cy="805190"/>
          </a:xfrm>
        </p:grpSpPr>
        <p:sp>
          <p:nvSpPr>
            <p:cNvPr id="55"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6"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4031166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wipe(left)">
                                      <p:cBhvr>
                                        <p:cTn id="12" dur="10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left)">
                                      <p:cBhvr>
                                        <p:cTn id="17" dur="1000"/>
                                        <p:tgtEl>
                                          <p:spTgt spid="1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wipe(left)">
                                      <p:cBhvr>
                                        <p:cTn id="22" dur="1000"/>
                                        <p:tgtEl>
                                          <p:spTgt spid="1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2981315"/>
            <a:ext cx="6248400" cy="2677656"/>
            <a:chOff x="1093788" y="2981315"/>
            <a:chExt cx="6248400" cy="2677656"/>
          </a:xfrm>
        </p:grpSpPr>
        <p:sp>
          <p:nvSpPr>
            <p:cNvPr id="108" name="Rectangle 107"/>
            <p:cNvSpPr/>
            <p:nvPr/>
          </p:nvSpPr>
          <p:spPr bwMode="auto">
            <a:xfrm>
              <a:off x="1093788" y="3013073"/>
              <a:ext cx="6248400" cy="264589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assault is any sexual act in which a person is threatened, coerced, or forced to engage against their will. Another way of saying this is non-consensual sexual touching (such as groping).</a:t>
              </a:r>
            </a:p>
          </p:txBody>
        </p:sp>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79525" y="3096277"/>
              <a:ext cx="732078" cy="7381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5715000"/>
            <a:ext cx="6061360" cy="1815882"/>
            <a:chOff x="1260081" y="4402991"/>
            <a:chExt cx="6061360" cy="1815882"/>
          </a:xfrm>
        </p:grpSpPr>
        <p:sp>
          <p:nvSpPr>
            <p:cNvPr id="113" name="TextBox 77"/>
            <p:cNvSpPr txBox="1">
              <a:spLocks noChangeArrowheads="1"/>
            </p:cNvSpPr>
            <p:nvPr/>
          </p:nvSpPr>
          <p:spPr bwMode="auto">
            <a:xfrm>
              <a:off x="2171810" y="4402991"/>
              <a:ext cx="514963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worst form of sexual assault is rape (such as forced vaginal, anal, or oral penetration using a body part (penis, finger) or an object).</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788744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3962400"/>
            <a:ext cx="6061360" cy="954107"/>
            <a:chOff x="1260081" y="4402991"/>
            <a:chExt cx="6061360" cy="954107"/>
          </a:xfrm>
        </p:grpSpPr>
        <p:sp>
          <p:nvSpPr>
            <p:cNvPr id="113" name="TextBox 77"/>
            <p:cNvSpPr txBox="1">
              <a:spLocks noChangeArrowheads="1"/>
            </p:cNvSpPr>
            <p:nvPr/>
          </p:nvSpPr>
          <p:spPr bwMode="auto">
            <a:xfrm>
              <a:off x="2171810" y="4402991"/>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It is ALWAYS wrong to force sexual activity upon someone.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1093788" y="2981315"/>
            <a:ext cx="6248400" cy="954107"/>
            <a:chOff x="1093788" y="2981315"/>
            <a:chExt cx="6248400" cy="954107"/>
          </a:xfrm>
        </p:grpSpPr>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3"/>
                <a:ext cx="6248400" cy="92234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Forcing sex on someone is a serious crime no matter their age.</a:t>
                </a:r>
              </a:p>
            </p:txBody>
          </p:sp>
        </p:grpSp>
        <p:pic>
          <p:nvPicPr>
            <p:cNvPr id="55"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803" y="309627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77611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assault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Group 4"/>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49209" y="3101384"/>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An American is sexually assaulted every 2.5 minutes.</a:t>
              </a:r>
            </a:p>
          </p:txBody>
        </p:sp>
      </p:grp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1093788" y="4851363"/>
            <a:ext cx="6388235" cy="954107"/>
            <a:chOff x="1093788" y="4851363"/>
            <a:chExt cx="6388235" cy="954107"/>
          </a:xfrm>
        </p:grpSpPr>
        <p:sp>
          <p:nvSpPr>
            <p:cNvPr id="115" name="Rectangle 114"/>
            <p:cNvSpPr/>
            <p:nvPr/>
          </p:nvSpPr>
          <p:spPr bwMode="auto">
            <a:xfrm>
              <a:off x="1093788" y="4882329"/>
              <a:ext cx="6248400" cy="892176"/>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rapes are NOT reported to the police.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976548"/>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1242997" y="3962400"/>
            <a:ext cx="6078444" cy="954107"/>
            <a:chOff x="1242997" y="3962400"/>
            <a:chExt cx="6078444" cy="954107"/>
          </a:xfrm>
        </p:grpSpPr>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44% of sexual assault victims are under the age of 18.</a:t>
              </a:r>
            </a:p>
          </p:txBody>
        </p:sp>
        <p:pic>
          <p:nvPicPr>
            <p:cNvPr id="52"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242997" y="5791206"/>
            <a:ext cx="6099191" cy="1384995"/>
            <a:chOff x="1242997" y="5791206"/>
            <a:chExt cx="6099191" cy="1384995"/>
          </a:xfrm>
        </p:grpSpPr>
        <p:sp>
          <p:nvSpPr>
            <p:cNvPr id="53" name="TextBox 82"/>
            <p:cNvSpPr txBox="1">
              <a:spLocks noChangeArrowheads="1"/>
            </p:cNvSpPr>
            <p:nvPr/>
          </p:nvSpPr>
          <p:spPr bwMode="auto">
            <a:xfrm>
              <a:off x="2173055" y="5791206"/>
              <a:ext cx="516913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happen within 1 mile of the victim’s home or at the victim’s home.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5911848"/>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6" name="Group 55"/>
          <p:cNvGrpSpPr/>
          <p:nvPr/>
        </p:nvGrpSpPr>
        <p:grpSpPr>
          <a:xfrm>
            <a:off x="1016000" y="1768475"/>
            <a:ext cx="715963" cy="805190"/>
            <a:chOff x="1016000" y="1768475"/>
            <a:chExt cx="715963" cy="805190"/>
          </a:xfrm>
        </p:grpSpPr>
        <p:sp>
          <p:nvSpPr>
            <p:cNvPr id="57"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8"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3054419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Date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3962400"/>
            <a:ext cx="6082399" cy="954107"/>
            <a:chOff x="1239042" y="3962400"/>
            <a:chExt cx="6082399" cy="954107"/>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About half of all sexual assaults occur on dates.</a:t>
              </a:r>
            </a:p>
          </p:txBody>
        </p:sp>
      </p:grpSp>
      <p:grpSp>
        <p:nvGrpSpPr>
          <p:cNvPr id="4" name="Group 3"/>
          <p:cNvGrpSpPr/>
          <p:nvPr/>
        </p:nvGrpSpPr>
        <p:grpSpPr>
          <a:xfrm>
            <a:off x="1093788" y="4851363"/>
            <a:ext cx="6388235" cy="1384995"/>
            <a:chOff x="1093788" y="4851363"/>
            <a:chExt cx="6388235" cy="1384995"/>
          </a:xfrm>
        </p:grpSpPr>
        <p:sp>
          <p:nvSpPr>
            <p:cNvPr id="115" name="Rectangle 114"/>
            <p:cNvSpPr/>
            <p:nvPr/>
          </p:nvSpPr>
          <p:spPr bwMode="auto">
            <a:xfrm>
              <a:off x="1093788" y="4882328"/>
              <a:ext cx="6248400" cy="135402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are committed by someone the victim knows.</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…is forced or unwanted sexual activity that occurs on a date.</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894638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Why don’t teens report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4060640"/>
            <a:ext cx="6082398" cy="705183"/>
            <a:chOff x="1239042" y="4060640"/>
            <a:chExt cx="6082398" cy="705183"/>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09" y="4151621"/>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Guilt.</a:t>
              </a:r>
            </a:p>
          </p:txBody>
        </p:sp>
      </p:grpSp>
      <p:grpSp>
        <p:nvGrpSpPr>
          <p:cNvPr id="4" name="Group 3"/>
          <p:cNvGrpSpPr/>
          <p:nvPr/>
        </p:nvGrpSpPr>
        <p:grpSpPr>
          <a:xfrm>
            <a:off x="1093788" y="4882329"/>
            <a:ext cx="6377013" cy="908872"/>
            <a:chOff x="1093788" y="4882329"/>
            <a:chExt cx="6377013" cy="908872"/>
          </a:xfrm>
        </p:grpSpPr>
        <p:sp>
          <p:nvSpPr>
            <p:cNvPr id="115" name="Rectangle 114"/>
            <p:cNvSpPr/>
            <p:nvPr/>
          </p:nvSpPr>
          <p:spPr bwMode="auto">
            <a:xfrm>
              <a:off x="1093788" y="4882329"/>
              <a:ext cx="6248400" cy="90887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60588" y="5079523"/>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Lack of knowledge.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3013074"/>
            <a:ext cx="6273473" cy="922348"/>
            <a:chOff x="1093788" y="3013074"/>
            <a:chExt cx="6273473"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71810" y="3212638"/>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Fear.</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 53"/>
          <p:cNvGrpSpPr/>
          <p:nvPr/>
        </p:nvGrpSpPr>
        <p:grpSpPr>
          <a:xfrm>
            <a:off x="1242997" y="5943600"/>
            <a:ext cx="6067222" cy="738189"/>
            <a:chOff x="1242997" y="4012405"/>
            <a:chExt cx="6067222" cy="738189"/>
          </a:xfrm>
        </p:grpSpPr>
        <p:sp>
          <p:nvSpPr>
            <p:cNvPr id="57" name="TextBox 77"/>
            <p:cNvSpPr txBox="1">
              <a:spLocks noChangeArrowheads="1"/>
            </p:cNvSpPr>
            <p:nvPr/>
          </p:nvSpPr>
          <p:spPr bwMode="auto">
            <a:xfrm>
              <a:off x="2160588" y="411988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knows the abuser.</a:t>
              </a:r>
            </a:p>
          </p:txBody>
        </p:sp>
        <p:pic>
          <p:nvPicPr>
            <p:cNvPr id="58"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9250785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has the right to expect sex.</a:t>
              </a:r>
            </a:p>
          </p:txBody>
        </p:sp>
        <p:pic>
          <p:nvPicPr>
            <p:cNvPr id="89"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4132" y="3102832"/>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1249173" y="3962400"/>
            <a:ext cx="6093015" cy="2677656"/>
            <a:chOff x="1249173" y="5791206"/>
            <a:chExt cx="6093015" cy="2677656"/>
          </a:xfrm>
        </p:grpSpPr>
        <p:sp>
          <p:nvSpPr>
            <p:cNvPr id="100" name="TextBox 82"/>
            <p:cNvSpPr txBox="1">
              <a:spLocks noChangeArrowheads="1"/>
            </p:cNvSpPr>
            <p:nvPr/>
          </p:nvSpPr>
          <p:spPr bwMode="auto">
            <a:xfrm>
              <a:off x="2173055" y="5791206"/>
              <a:ext cx="516913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owes you sex for any reason.</a:t>
              </a:r>
            </a:p>
            <a:p>
              <a:pPr algn="l" eaLnBrk="1" hangingPunct="1"/>
              <a:r>
                <a:rPr lang="en-US" altLang="en-US" sz="2800" dirty="0">
                  <a:latin typeface="Calibri" pitchFamily="34" charset="0"/>
                </a:rPr>
                <a:t>   “I spent a lot of money on   </a:t>
              </a:r>
            </a:p>
            <a:p>
              <a:pPr algn="l" eaLnBrk="1" hangingPunct="1"/>
              <a:r>
                <a:rPr lang="en-US" altLang="en-US" sz="2800" dirty="0">
                  <a:latin typeface="Calibri" pitchFamily="34" charset="0"/>
                </a:rPr>
                <a:t>     him/her!”</a:t>
              </a:r>
            </a:p>
            <a:p>
              <a:pPr algn="l" eaLnBrk="1" hangingPunct="1"/>
              <a:r>
                <a:rPr lang="en-US" altLang="en-US" sz="2800" dirty="0">
                  <a:latin typeface="Calibri" pitchFamily="34" charset="0"/>
                </a:rPr>
                <a:t>   “He/She led me on!”</a:t>
              </a:r>
            </a:p>
            <a:p>
              <a:pPr algn="l" eaLnBrk="1" hangingPunct="1"/>
              <a:endParaRPr lang="en-US" altLang="en-US" sz="2800" dirty="0">
                <a:latin typeface="Calibri" pitchFamily="34" charset="0"/>
              </a:endParaRP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590636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4" name="Group 3"/>
          <p:cNvGrpSpPr/>
          <p:nvPr/>
        </p:nvGrpSpPr>
        <p:grpSpPr>
          <a:xfrm>
            <a:off x="1137783" y="6172199"/>
            <a:ext cx="6248400" cy="962980"/>
            <a:chOff x="1137783" y="6172199"/>
            <a:chExt cx="6248400" cy="962980"/>
          </a:xfrm>
        </p:grpSpPr>
        <p:sp>
          <p:nvSpPr>
            <p:cNvPr id="70" name="Rectangle 69"/>
            <p:cNvSpPr/>
            <p:nvPr/>
          </p:nvSpPr>
          <p:spPr bwMode="auto">
            <a:xfrm>
              <a:off x="1137783" y="6172199"/>
              <a:ext cx="6248400" cy="96297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8" name="TextBox 76"/>
            <p:cNvSpPr txBox="1">
              <a:spLocks noChangeArrowheads="1"/>
            </p:cNvSpPr>
            <p:nvPr/>
          </p:nvSpPr>
          <p:spPr bwMode="auto">
            <a:xfrm>
              <a:off x="2173055" y="6181072"/>
              <a:ext cx="51125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These are never reasons to expect from someone.</a:t>
              </a:r>
            </a:p>
          </p:txBody>
        </p:sp>
        <p:pic>
          <p:nvPicPr>
            <p:cNvPr id="6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630021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18831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1092200" y="3039244"/>
            <a:ext cx="6401230" cy="2246769"/>
            <a:chOff x="1092200" y="7159566"/>
            <a:chExt cx="6401230" cy="2246769"/>
          </a:xfrm>
        </p:grpSpPr>
        <p:grpSp>
          <p:nvGrpSpPr>
            <p:cNvPr id="102" name="Group 101"/>
            <p:cNvGrpSpPr/>
            <p:nvPr/>
          </p:nvGrpSpPr>
          <p:grpSpPr>
            <a:xfrm>
              <a:off x="1092200" y="7159566"/>
              <a:ext cx="6401230" cy="2246769"/>
              <a:chOff x="1093788" y="4873573"/>
              <a:chExt cx="6401230" cy="2246769"/>
            </a:xfrm>
          </p:grpSpPr>
          <p:sp>
            <p:nvSpPr>
              <p:cNvPr id="103" name="Rectangle 102"/>
              <p:cNvSpPr/>
              <p:nvPr/>
            </p:nvSpPr>
            <p:spPr bwMode="auto">
              <a:xfrm>
                <a:off x="1093788" y="4882328"/>
                <a:ext cx="6248400" cy="223801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4" name="TextBox 78"/>
              <p:cNvSpPr txBox="1">
                <a:spLocks noChangeArrowheads="1"/>
              </p:cNvSpPr>
              <p:nvPr/>
            </p:nvSpPr>
            <p:spPr bwMode="auto">
              <a:xfrm>
                <a:off x="2184805" y="4873573"/>
                <a:ext cx="53102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You never owe anyone sex for any reason and you always have the right to say “No” to any form of sexual activity at any time and place.</a:t>
                </a:r>
              </a:p>
            </p:txBody>
          </p:sp>
        </p:gr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0193" y="7270169"/>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9" name="Group 108"/>
          <p:cNvGrpSpPr/>
          <p:nvPr/>
        </p:nvGrpSpPr>
        <p:grpSpPr>
          <a:xfrm>
            <a:off x="1243011" y="5294293"/>
            <a:ext cx="6019717" cy="954107"/>
            <a:chOff x="1243011" y="3935422"/>
            <a:chExt cx="6019717" cy="954107"/>
          </a:xfrm>
        </p:grpSpPr>
        <p:sp>
          <p:nvSpPr>
            <p:cNvPr id="111" name="TextBox 77"/>
            <p:cNvSpPr txBox="1">
              <a:spLocks noChangeArrowheads="1"/>
            </p:cNvSpPr>
            <p:nvPr/>
          </p:nvSpPr>
          <p:spPr bwMode="auto">
            <a:xfrm>
              <a:off x="2113097" y="3935422"/>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Forced sex is against the law - ALWAYS!</a:t>
              </a:r>
            </a:p>
          </p:txBody>
        </p:sp>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3011" y="4028743"/>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188843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if I am a victim of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blame yourself.</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3949959"/>
            <a:ext cx="6032363" cy="954107"/>
            <a:chOff x="1277163" y="4055885"/>
            <a:chExt cx="6032363" cy="954107"/>
          </a:xfrm>
        </p:grpSpPr>
        <p:sp>
          <p:nvSpPr>
            <p:cNvPr id="113" name="TextBox 77"/>
            <p:cNvSpPr txBox="1">
              <a:spLocks noChangeArrowheads="1"/>
            </p:cNvSpPr>
            <p:nvPr/>
          </p:nvSpPr>
          <p:spPr bwMode="auto">
            <a:xfrm>
              <a:off x="2159895" y="4055885"/>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Get help: tell a trusted adult and report the assault.</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904066"/>
            <a:ext cx="6388235" cy="908878"/>
            <a:chOff x="1093788" y="5105400"/>
            <a:chExt cx="6388235" cy="908878"/>
          </a:xfrm>
        </p:grpSpPr>
        <p:sp>
          <p:nvSpPr>
            <p:cNvPr id="115" name="Rectangle 114"/>
            <p:cNvSpPr/>
            <p:nvPr/>
          </p:nvSpPr>
          <p:spPr bwMode="auto">
            <a:xfrm>
              <a:off x="1093788" y="5105400"/>
              <a:ext cx="6248400" cy="90887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298229"/>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 believed.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41996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98882"/>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To protect yourself, avoid…</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Parties where there is alcohol.</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4069105"/>
            <a:ext cx="6032362" cy="715816"/>
            <a:chOff x="1277163" y="4175031"/>
            <a:chExt cx="6032362" cy="715816"/>
          </a:xfrm>
        </p:grpSpPr>
        <p:sp>
          <p:nvSpPr>
            <p:cNvPr id="113" name="TextBox 77"/>
            <p:cNvSpPr txBox="1">
              <a:spLocks noChangeArrowheads="1"/>
            </p:cNvSpPr>
            <p:nvPr/>
          </p:nvSpPr>
          <p:spPr bwMode="auto">
            <a:xfrm>
              <a:off x="2159894" y="427132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Dating much older partners.</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886105"/>
            <a:ext cx="6388235" cy="999029"/>
            <a:chOff x="1093788" y="5087439"/>
            <a:chExt cx="6388235" cy="999029"/>
          </a:xfrm>
        </p:grpSpPr>
        <p:sp>
          <p:nvSpPr>
            <p:cNvPr id="115" name="Rectangle 114"/>
            <p:cNvSpPr/>
            <p:nvPr/>
          </p:nvSpPr>
          <p:spPr bwMode="auto">
            <a:xfrm>
              <a:off x="1093788" y="5105400"/>
              <a:ext cx="6248400" cy="98106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087439"/>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Being alone where no one can help if needed.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1256328" y="5874524"/>
            <a:ext cx="6139676" cy="954107"/>
            <a:chOff x="1330432" y="7145706"/>
            <a:chExt cx="6139676" cy="954107"/>
          </a:xfrm>
        </p:grpSpPr>
        <p:sp>
          <p:nvSpPr>
            <p:cNvPr id="55" name="TextBox 78"/>
            <p:cNvSpPr txBox="1">
              <a:spLocks noChangeArrowheads="1"/>
            </p:cNvSpPr>
            <p:nvPr/>
          </p:nvSpPr>
          <p:spPr bwMode="auto">
            <a:xfrm>
              <a:off x="2159895" y="7145706"/>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Leaving a party/crowd with someone you don’t know well.</a:t>
              </a:r>
            </a:p>
          </p:txBody>
        </p:sp>
        <p:pic>
          <p:nvPicPr>
            <p:cNvPr id="56"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0432" y="727392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p:nvPr/>
        </p:nvGrpSpPr>
        <p:grpSpPr>
          <a:xfrm>
            <a:off x="1016000" y="1768475"/>
            <a:ext cx="715963" cy="805190"/>
            <a:chOff x="1016000" y="1768475"/>
            <a:chExt cx="715963" cy="805190"/>
          </a:xfrm>
        </p:grpSpPr>
        <p:sp>
          <p:nvSpPr>
            <p:cNvPr id="58"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89"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69" name="Group 68"/>
          <p:cNvGrpSpPr/>
          <p:nvPr/>
        </p:nvGrpSpPr>
        <p:grpSpPr>
          <a:xfrm>
            <a:off x="1016000" y="7162800"/>
            <a:ext cx="6454801" cy="896329"/>
            <a:chOff x="1016000" y="7104671"/>
            <a:chExt cx="6454801" cy="896329"/>
          </a:xfrm>
        </p:grpSpPr>
        <p:sp>
          <p:nvSpPr>
            <p:cNvPr id="70" name="TextBox 69"/>
            <p:cNvSpPr txBox="1">
              <a:spLocks noChangeArrowheads="1"/>
            </p:cNvSpPr>
            <p:nvPr/>
          </p:nvSpPr>
          <p:spPr bwMode="auto">
            <a:xfrm>
              <a:off x="1905026" y="7104671"/>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the choices you make </a:t>
              </a:r>
              <a:r>
                <a:rPr lang="en-US" altLang="en-US" sz="2600" b="1" dirty="0">
                  <a:latin typeface="Calibri" pitchFamily="34" charset="0"/>
                </a:rPr>
                <a:t>NOW</a:t>
              </a:r>
              <a:r>
                <a:rPr lang="en-US" altLang="en-US" sz="2600" dirty="0">
                  <a:latin typeface="Calibri" pitchFamily="34" charset="0"/>
                </a:rPr>
                <a:t> will affect you </a:t>
              </a:r>
              <a:r>
                <a:rPr lang="en-US" altLang="en-US" sz="2600" b="1" dirty="0">
                  <a:latin typeface="Calibri" pitchFamily="34" charset="0"/>
                </a:rPr>
                <a:t>LATER</a:t>
              </a:r>
              <a:r>
                <a:rPr lang="en-US" altLang="en-US" sz="2600" dirty="0">
                  <a:latin typeface="Calibri" pitchFamily="34" charset="0"/>
                </a:rPr>
                <a:t>!</a:t>
              </a:r>
            </a:p>
          </p:txBody>
        </p:sp>
        <p:grpSp>
          <p:nvGrpSpPr>
            <p:cNvPr id="98" name="Group 97"/>
            <p:cNvGrpSpPr/>
            <p:nvPr/>
          </p:nvGrpSpPr>
          <p:grpSpPr>
            <a:xfrm>
              <a:off x="1016000" y="7195810"/>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09526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1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C6FAD7"/>
      </a:accent1>
      <a:accent2>
        <a:srgbClr val="333399"/>
      </a:accent2>
      <a:accent3>
        <a:srgbClr val="FFFFFF"/>
      </a:accent3>
      <a:accent4>
        <a:srgbClr val="000000"/>
      </a:accent4>
      <a:accent5>
        <a:srgbClr val="DFFCE8"/>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13768</TotalTime>
  <Pages>0</Pages>
  <Words>3299</Words>
  <Characters>0</Characters>
  <Application>Microsoft Macintosh PowerPoint</Application>
  <PresentationFormat>Custom</PresentationFormat>
  <Lines>0</Lines>
  <Paragraphs>371</Paragraphs>
  <Slides>18</Slides>
  <Notes>18</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18</vt:i4>
      </vt:variant>
    </vt:vector>
  </HeadingPairs>
  <TitlesOfParts>
    <vt:vector size="32" baseType="lpstr">
      <vt:lpstr>Arial</vt:lpstr>
      <vt:lpstr>Calibri</vt:lpstr>
      <vt:lpstr>Cambria</vt:lpstr>
      <vt:lpstr>Cooper Black</vt:lpstr>
      <vt:lpstr>Gill Sans</vt:lpstr>
      <vt:lpstr>Trebuchet MS</vt:lpstr>
      <vt:lpstr>Title &amp; Subtitle</vt:lpstr>
      <vt:lpstr>Photo - Vertical Reflection</vt:lpstr>
      <vt:lpstr>Title - Top</vt:lpstr>
      <vt:lpstr>Blank</vt:lpstr>
      <vt:lpstr>Title &amp; Bullets - Left</vt:lpstr>
      <vt:lpstr>Title &amp; Bullets - 2 Column</vt:lpstr>
      <vt:lpstr>Title &amp; Bullets - Right</vt:lpstr>
      <vt:lpstr>Title, Bullets &amp;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103</cp:revision>
  <dcterms:modified xsi:type="dcterms:W3CDTF">2023-09-25T23:21:06Z</dcterms:modified>
</cp:coreProperties>
</file>