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71" r:id="rId3"/>
    <p:sldId id="272" r:id="rId4"/>
    <p:sldId id="273"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Flaherty" initials="K"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5590"/>
    <a:srgbClr val="FEC30E"/>
    <a:srgbClr val="77AFA4"/>
    <a:srgbClr val="93CDA4"/>
    <a:srgbClr val="93C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754" autoAdjust="0"/>
    <p:restoredTop sz="47954" autoAdjust="0"/>
  </p:normalViewPr>
  <p:slideViewPr>
    <p:cSldViewPr>
      <p:cViewPr varScale="1">
        <p:scale>
          <a:sx n="46" d="100"/>
          <a:sy n="46" d="100"/>
        </p:scale>
        <p:origin x="520" y="176"/>
      </p:cViewPr>
      <p:guideLst>
        <p:guide orient="horz" pos="2160"/>
        <p:guide pos="288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A6A161-F201-4D21-A013-69972A7971BB}" type="datetimeFigureOut">
              <a:rPr lang="en-US" smtClean="0"/>
              <a:t>9/25/23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D0898C-77E3-43F0-86AA-26013A0E662E}" type="slidenum">
              <a:rPr lang="en-US" smtClean="0"/>
              <a:t>‹#›</a:t>
            </a:fld>
            <a:endParaRPr lang="en-US"/>
          </a:p>
        </p:txBody>
      </p:sp>
    </p:spTree>
    <p:extLst>
      <p:ext uri="{BB962C8B-B14F-4D97-AF65-F5344CB8AC3E}">
        <p14:creationId xmlns:p14="http://schemas.microsoft.com/office/powerpoint/2010/main" val="391679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D0898C-77E3-43F0-86AA-26013A0E662E}" type="slidenum">
              <a:rPr lang="en-US" smtClean="0"/>
              <a:t>1</a:t>
            </a:fld>
            <a:endParaRPr lang="en-US"/>
          </a:p>
        </p:txBody>
      </p:sp>
    </p:spTree>
    <p:extLst>
      <p:ext uri="{BB962C8B-B14F-4D97-AF65-F5344CB8AC3E}">
        <p14:creationId xmlns:p14="http://schemas.microsoft.com/office/powerpoint/2010/main" val="2760784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Let’s start with the physical changes. Think back to the changes we discussed in 6</a:t>
            </a:r>
            <a:r>
              <a:rPr lang="en-US" sz="1200" baseline="300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th</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 and 7</a:t>
            </a:r>
            <a:r>
              <a:rPr lang="en-US" sz="1200" baseline="300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th</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 grade. What kinds of changes happen to your bodies during puberty?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Take time to hear from participants. Write answers in on the board.</a:t>
            </a:r>
            <a:r>
              <a:rPr lang="en-US" sz="1200" b="1" dirty="0">
                <a:solidFill>
                  <a:srgbClr val="4E2976"/>
                </a:solidFill>
                <a:effectLst/>
                <a:latin typeface="Calibri" panose="020F0502020204030204" pitchFamily="34" charset="0"/>
                <a:ea typeface="MS Mincho" panose="02020609040205080304" pitchFamily="49" charset="-128"/>
                <a:cs typeface="Calibri" panose="020F0502020204030204" pitchFamily="34" charset="0"/>
              </a:rPr>
              <a:t>]</a:t>
            </a:r>
            <a:r>
              <a:rPr lang="en-US" sz="1200" dirty="0">
                <a:effectLst/>
                <a:latin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Males: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Grow taller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Facial hair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Shoulder broaden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Females:</a:t>
            </a:r>
            <a:b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b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Grow taller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Breast growth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Hips widen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05D0898C-77E3-43F0-86AA-26013A0E662E}" type="slidenum">
              <a:rPr lang="en-US" smtClean="0"/>
              <a:t>2</a:t>
            </a:fld>
            <a:endParaRPr lang="en-US"/>
          </a:p>
        </p:txBody>
      </p:sp>
    </p:spTree>
    <p:extLst>
      <p:ext uri="{BB962C8B-B14F-4D97-AF65-F5344CB8AC3E}">
        <p14:creationId xmlns:p14="http://schemas.microsoft.com/office/powerpoint/2010/main" val="2760784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As we discussed in 6</a:t>
            </a:r>
            <a:r>
              <a:rPr lang="en-US" sz="1200" baseline="300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th</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 and 7</a:t>
            </a:r>
            <a:r>
              <a:rPr lang="en-US" sz="1200" baseline="300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th</a:t>
            </a: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 grade, a lot of changes happen during puberty. Let’s list some of the changes that happen:</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0" marR="0">
              <a:spcBef>
                <a:spcPts val="0"/>
              </a:spcBef>
              <a:spcAft>
                <a:spcPts val="0"/>
              </a:spcAft>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 </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Physical changes</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Emotional changes</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Changes in interests</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Changes in relationships with friends</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Changes in relationships with parents/family</a:t>
            </a:r>
          </a:p>
          <a:p>
            <a:pPr marL="342900" marR="228600" lvl="0" indent="-342900">
              <a:spcBef>
                <a:spcPts val="0"/>
              </a:spcBef>
              <a:spcAft>
                <a:spcPts val="0"/>
              </a:spcAft>
              <a:buFont typeface="Wingdings" pitchFamily="2" charset="2"/>
              <a:buChar cha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pPr marL="0" marR="22860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Take time to hear from participants. Write answers in on the board.</a:t>
            </a:r>
            <a:r>
              <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228600" lvl="0" indent="0">
              <a:spcBef>
                <a:spcPts val="0"/>
              </a:spcBef>
              <a:spcAft>
                <a:spcPts val="0"/>
              </a:spcAft>
              <a:buFont typeface="Wingdings" pitchFamily="2" charset="2"/>
              <a:buNone/>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p:txBody>
      </p:sp>
      <p:sp>
        <p:nvSpPr>
          <p:cNvPr id="4" name="Slide Number Placeholder 3"/>
          <p:cNvSpPr>
            <a:spLocks noGrp="1"/>
          </p:cNvSpPr>
          <p:nvPr>
            <p:ph type="sldNum" sz="quarter" idx="10"/>
          </p:nvPr>
        </p:nvSpPr>
        <p:spPr/>
        <p:txBody>
          <a:bodyPr/>
          <a:lstStyle/>
          <a:p>
            <a:fld id="{05D0898C-77E3-43F0-86AA-26013A0E662E}" type="slidenum">
              <a:rPr lang="en-US" smtClean="0"/>
              <a:t>3</a:t>
            </a:fld>
            <a:endParaRPr lang="en-US"/>
          </a:p>
        </p:txBody>
      </p:sp>
    </p:spTree>
    <p:extLst>
      <p:ext uri="{BB962C8B-B14F-4D97-AF65-F5344CB8AC3E}">
        <p14:creationId xmlns:p14="http://schemas.microsoft.com/office/powerpoint/2010/main" val="2760784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Let’s review some puberty facts: </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0" marR="0">
              <a:spcBef>
                <a:spcPts val="0"/>
              </a:spcBef>
              <a:spcAft>
                <a:spcPts val="0"/>
              </a:spcAft>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 </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Puberty is a time of growth and change.  </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It can start anytime 10 to 18 years old in boys and from 9 to 17 years old in girls.</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pPr marL="342900" marR="228600" lvl="0" indent="-342900">
              <a:spcBef>
                <a:spcPts val="0"/>
              </a:spcBef>
              <a:spcAft>
                <a:spcPts val="0"/>
              </a:spcAft>
              <a:buFont typeface="Wingdings" pitchFamily="2" charset="2"/>
              <a:buChar cha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During puberty the glands in the body start making hormones that cause many physical and emotional changes. The body begins to grow and mature, gains the ability to reproduce, and sexual thoughts and feelings begin to occur.  </a:t>
            </a:r>
            <a:endParaRPr lang="en-US" sz="1200" dirty="0">
              <a:effectLst/>
              <a:latin typeface="Calibri" panose="020F0502020204030204" pitchFamily="34" charset="0"/>
              <a:ea typeface="MS Mincho" panose="02020609040205080304" pitchFamily="49" charset="-128"/>
              <a:cs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05D0898C-77E3-43F0-86AA-26013A0E662E}" type="slidenum">
              <a:rPr lang="en-US" smtClean="0"/>
              <a:t>4</a:t>
            </a:fld>
            <a:endParaRPr lang="en-US"/>
          </a:p>
        </p:txBody>
      </p:sp>
    </p:spTree>
    <p:extLst>
      <p:ext uri="{BB962C8B-B14F-4D97-AF65-F5344CB8AC3E}">
        <p14:creationId xmlns:p14="http://schemas.microsoft.com/office/powerpoint/2010/main" val="2760784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a:prstGeom prst="rect">
            <a:avLst/>
          </a:prstGeom>
        </p:spPr>
        <p:txBody>
          <a:bodyPr anchor="b">
            <a:noAutofit/>
          </a:bodyPr>
          <a:lstStyle>
            <a:lvl1pPr>
              <a:lnSpc>
                <a:spcPct val="100000"/>
              </a:lnSpc>
              <a:defRPr sz="8000"/>
            </a:lvl1pPr>
          </a:lstStyle>
          <a:p>
            <a:r>
              <a:rPr lang="en-US"/>
              <a:t>Click to edit Master title style</a:t>
            </a:r>
            <a:endParaRPr lang="en-US" dirty="0"/>
          </a:p>
        </p:txBody>
      </p:sp>
      <p:sp>
        <p:nvSpPr>
          <p:cNvPr id="3" name="Subtitle 2"/>
          <p:cNvSpPr>
            <a:spLocks noGrp="1"/>
          </p:cNvSpPr>
          <p:nvPr>
            <p:ph type="subTitle" idx="1"/>
          </p:nvPr>
        </p:nvSpPr>
        <p:spPr>
          <a:xfrm>
            <a:off x="1371600" y="4953000"/>
            <a:ext cx="6400800" cy="1219200"/>
          </a:xfrm>
          <a:prstGeom prst="rect">
            <a:avLst/>
          </a:prstGeo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9/25/23</a:t>
            </a:fld>
            <a:endParaRPr lang="en-US"/>
          </a:p>
        </p:txBody>
      </p:sp>
      <p:sp>
        <p:nvSpPr>
          <p:cNvPr id="8" name="Slide Number Placeholder 7"/>
          <p:cNvSpPr>
            <a:spLocks noGrp="1"/>
          </p:cNvSpPr>
          <p:nvPr>
            <p:ph type="sldNum" sz="quarter" idx="11"/>
          </p:nvPr>
        </p:nvSpPr>
        <p:spPr>
          <a:xfrm>
            <a:off x="8543278" y="6356350"/>
            <a:ext cx="561975" cy="365125"/>
          </a:xfrm>
          <a:prstGeom prst="rect">
            <a:avLst/>
          </a:prstGeom>
        </p:spPr>
        <p:txBody>
          <a:bodyPr/>
          <a:lstStyle/>
          <a:p>
            <a:fld id="{661FBBBD-315A-47E5-8455-4F3D0A990643}" type="slidenum">
              <a:rPr lang="en-US" smtClean="0"/>
              <a:t>‹#›</a:t>
            </a:fld>
            <a:endParaRPr lang="en-US"/>
          </a:p>
        </p:txBody>
      </p:sp>
      <p:sp>
        <p:nvSpPr>
          <p:cNvPr id="9" name="Footer Placeholder 8"/>
          <p:cNvSpPr>
            <a:spLocks noGrp="1"/>
          </p:cNvSpPr>
          <p:nvPr>
            <p:ph type="ftr" sz="quarter" idx="12"/>
          </p:nvPr>
        </p:nvSpPr>
        <p:spPr>
          <a:xfrm>
            <a:off x="659165" y="6356350"/>
            <a:ext cx="2847975" cy="365125"/>
          </a:xfrm>
          <a:prstGeom prst="rect">
            <a:avLst/>
          </a:prstGeo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9/25/23</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a:prstGeom prst="rect">
            <a:avLst/>
          </a:prstGeo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722313" y="4068763"/>
            <a:ext cx="7772400" cy="1131887"/>
          </a:xfrm>
          <a:prstGeom prst="rect">
            <a:avLst/>
          </a:prstGeo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9/25/23</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a:prstGeom prst="rect">
            <a:avLst/>
          </a:prstGeom>
        </p:spPr>
        <p:txBody>
          <a:bodyPr/>
          <a:lstStyle/>
          <a:p>
            <a:r>
              <a:rPr lang="en-US"/>
              <a:t>Click to edit Master title style</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9/25/23</a:t>
            </a:fld>
            <a:endParaRPr lang="en-US"/>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
        <p:nvSpPr>
          <p:cNvPr id="9" name="Content Placeholder 8"/>
          <p:cNvSpPr>
            <a:spLocks noGrp="1"/>
          </p:cNvSpPr>
          <p:nvPr>
            <p:ph sz="quarter" idx="13"/>
          </p:nvPr>
        </p:nvSpPr>
        <p:spPr>
          <a:xfrm>
            <a:off x="365760" y="1600200"/>
            <a:ext cx="4041648" cy="452628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00200"/>
            <a:ext cx="4040188" cy="609600"/>
          </a:xfrm>
          <a:prstGeom prst="rect">
            <a:avLst/>
          </a:prstGeo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648200" y="1600200"/>
            <a:ext cx="4041775" cy="609600"/>
          </a:xfrm>
          <a:prstGeom prst="rect">
            <a:avLst/>
          </a:prstGeo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9/25/23</a:t>
            </a:fld>
            <a:endParaRPr lang="en-US"/>
          </a:p>
        </p:txBody>
      </p:sp>
      <p:sp>
        <p:nvSpPr>
          <p:cNvPr id="8" name="Footer Placeholder 7"/>
          <p:cNvSpPr>
            <a:spLocks noGrp="1"/>
          </p:cNvSpPr>
          <p:nvPr>
            <p:ph type="ftr" sz="quarter" idx="11"/>
          </p:nvPr>
        </p:nvSpPr>
        <p:spPr>
          <a:xfrm>
            <a:off x="659165" y="6356350"/>
            <a:ext cx="2847975"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
        <p:nvSpPr>
          <p:cNvPr id="11" name="Content Placeholder 10"/>
          <p:cNvSpPr>
            <a:spLocks noGrp="1"/>
          </p:cNvSpPr>
          <p:nvPr>
            <p:ph sz="quarter" idx="13"/>
          </p:nvPr>
        </p:nvSpPr>
        <p:spPr>
          <a:xfrm>
            <a:off x="457200" y="2212848"/>
            <a:ext cx="4041648" cy="39136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72584" y="2212848"/>
            <a:ext cx="4041648" cy="39131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9/25/23</a:t>
            </a:fld>
            <a:endParaRPr lang="en-US"/>
          </a:p>
        </p:txBody>
      </p:sp>
      <p:sp>
        <p:nvSpPr>
          <p:cNvPr id="4" name="Footer Placeholder 3"/>
          <p:cNvSpPr>
            <a:spLocks noGrp="1"/>
          </p:cNvSpPr>
          <p:nvPr>
            <p:ph type="ftr" sz="quarter" idx="11"/>
          </p:nvPr>
        </p:nvSpPr>
        <p:spPr>
          <a:xfrm>
            <a:off x="659165" y="6356350"/>
            <a:ext cx="284797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9/25/23</a:t>
            </a:fld>
            <a:endParaRPr lang="en-US"/>
          </a:p>
        </p:txBody>
      </p:sp>
      <p:sp>
        <p:nvSpPr>
          <p:cNvPr id="3" name="Footer Placeholder 2"/>
          <p:cNvSpPr>
            <a:spLocks noGrp="1"/>
          </p:cNvSpPr>
          <p:nvPr>
            <p:ph type="ftr" sz="quarter" idx="11"/>
          </p:nvPr>
        </p:nvSpPr>
        <p:spPr>
          <a:xfrm>
            <a:off x="659165" y="6356350"/>
            <a:ext cx="2847975"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a:prstGeom prst="rect">
            <a:avLst/>
          </a:prstGeo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719137" y="273050"/>
            <a:ext cx="4995863"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07087" y="2438400"/>
            <a:ext cx="3008313" cy="3687763"/>
          </a:xfrm>
          <a:prstGeom prst="rect">
            <a:avLst/>
          </a:prstGeo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9/25/23</a:t>
            </a:fld>
            <a:endParaRPr lang="en-US"/>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a:prstGeom prst="rect">
            <a:avLst/>
          </a:prstGeo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1508126" y="1143000"/>
            <a:ext cx="6054724" cy="4541044"/>
          </a:xfrm>
          <a:prstGeom prst="rect">
            <a:avLst/>
          </a:prstGeo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679576" y="5810250"/>
            <a:ext cx="5711824" cy="533400"/>
          </a:xfrm>
          <a:prstGeom prst="rect">
            <a:avLst/>
          </a:prstGeo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9/25/23</a:t>
            </a:fld>
            <a:endParaRPr lang="en-US"/>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9/25/23</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9/25/23</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1" name="Rectangle 10"/>
          <p:cNvSpPr/>
          <p:nvPr userDrawn="1"/>
        </p:nvSpPr>
        <p:spPr>
          <a:xfrm>
            <a:off x="6686414" y="6477000"/>
            <a:ext cx="2376676"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a:t>
            </a:r>
          </a:p>
        </p:txBody>
      </p:sp>
      <p:sp>
        <p:nvSpPr>
          <p:cNvPr id="12" name="Rectangle 11"/>
          <p:cNvSpPr/>
          <p:nvPr userDrawn="1"/>
        </p:nvSpPr>
        <p:spPr>
          <a:xfrm>
            <a:off x="152399" y="6477001"/>
            <a:ext cx="2581284"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8.2.2 Changes in Puberty</a:t>
            </a:r>
            <a:endParaRPr lang="en-US" sz="1400" kern="1200" dirty="0">
              <a:solidFill>
                <a:schemeClr val="tx1"/>
              </a:solidFill>
              <a:effectLst/>
              <a:latin typeface="Calibri" panose="020F0502020204030204" pitchFamily="34" charset="0"/>
              <a:ea typeface="+mn-ea"/>
              <a:cs typeface="+mn-cs"/>
            </a:endParaRPr>
          </a:p>
        </p:txBody>
      </p:sp>
      <p:pic>
        <p:nvPicPr>
          <p:cNvPr id="13" name="Picture 12" descr="HF Heart - Inverted.eps"/>
          <p:cNvPicPr>
            <a:picLocks noChangeAspect="1"/>
          </p:cNvPicPr>
          <p:nvPr userDrawn="1"/>
        </p:nvPicPr>
        <p:blipFill>
          <a:blip r:embed="rId13">
            <a:alphaModFix amt="16000"/>
            <a:extLst>
              <a:ext uri="{28A0092B-C50C-407E-A947-70E740481C1C}">
                <a14:useLocalDpi xmlns:a14="http://schemas.microsoft.com/office/drawing/2010/main" val="0"/>
              </a:ext>
            </a:extLst>
          </a:blip>
          <a:stretch>
            <a:fillRect/>
          </a:stretch>
        </p:blipFill>
        <p:spPr>
          <a:xfrm>
            <a:off x="4267200" y="1135626"/>
            <a:ext cx="4838428" cy="5306664"/>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p:cNvGrpSpPr/>
          <p:nvPr/>
        </p:nvGrpSpPr>
        <p:grpSpPr>
          <a:xfrm>
            <a:off x="5403395" y="165942"/>
            <a:ext cx="2161987" cy="5879383"/>
            <a:chOff x="1090348" y="610176"/>
            <a:chExt cx="2161987" cy="5918881"/>
          </a:xfrm>
          <a:effectLst>
            <a:outerShdw blurRad="63500" sx="102000" sy="102000" algn="ctr" rotWithShape="0">
              <a:prstClr val="black">
                <a:alpha val="40000"/>
              </a:prstClr>
            </a:outerShdw>
          </a:effectLst>
        </p:grpSpPr>
        <p:grpSp>
          <p:nvGrpSpPr>
            <p:cNvPr id="55" name="Group 54"/>
            <p:cNvGrpSpPr/>
            <p:nvPr/>
          </p:nvGrpSpPr>
          <p:grpSpPr>
            <a:xfrm>
              <a:off x="1090348" y="610176"/>
              <a:ext cx="2009587" cy="5918881"/>
              <a:chOff x="1556923" y="463045"/>
              <a:chExt cx="2009587" cy="5918881"/>
            </a:xfrm>
          </p:grpSpPr>
          <p:grpSp>
            <p:nvGrpSpPr>
              <p:cNvPr id="57" name="Group 56"/>
              <p:cNvGrpSpPr/>
              <p:nvPr/>
            </p:nvGrpSpPr>
            <p:grpSpPr>
              <a:xfrm>
                <a:off x="1709323" y="463045"/>
                <a:ext cx="1857187" cy="5910374"/>
                <a:chOff x="-1401483" y="701990"/>
                <a:chExt cx="1857187" cy="6051366"/>
              </a:xfrm>
            </p:grpSpPr>
            <p:cxnSp>
              <p:nvCxnSpPr>
                <p:cNvPr id="62" name="Straight Connector 61"/>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8" name="Straight Connector 57"/>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6" name="Straight Connector 55"/>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5" name="Rounded Rectangle 64"/>
          <p:cNvSpPr/>
          <p:nvPr/>
        </p:nvSpPr>
        <p:spPr bwMode="auto">
          <a:xfrm>
            <a:off x="3918352" y="152400"/>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202" y="5867400"/>
            <a:ext cx="576156" cy="568599"/>
          </a:xfrm>
          <a:prstGeom prst="rect">
            <a:avLst/>
          </a:prstGeom>
        </p:spPr>
      </p:pic>
      <p:sp>
        <p:nvSpPr>
          <p:cNvPr id="18" name="TextBox 17"/>
          <p:cNvSpPr txBox="1"/>
          <p:nvPr/>
        </p:nvSpPr>
        <p:spPr>
          <a:xfrm>
            <a:off x="4551692" y="1143000"/>
            <a:ext cx="3851461" cy="1631216"/>
          </a:xfrm>
          <a:prstGeom prst="rect">
            <a:avLst/>
          </a:prstGeom>
          <a:noFill/>
        </p:spPr>
        <p:txBody>
          <a:bodyPr wrap="square" rtlCol="0">
            <a:spAutoFit/>
          </a:bodyPr>
          <a:lstStyle/>
          <a:p>
            <a:pPr algn="ctr"/>
            <a:r>
              <a:rPr lang="en-US" sz="5000" b="1" dirty="0">
                <a:latin typeface="Cambria" panose="02040503050406030204" pitchFamily="18" charset="0"/>
              </a:rPr>
              <a:t>Changes in Puberty  </a:t>
            </a: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051" y="685800"/>
            <a:ext cx="3954180" cy="5775598"/>
          </a:xfrm>
          <a:prstGeom prst="rect">
            <a:avLst/>
          </a:prstGeom>
        </p:spPr>
      </p:pic>
    </p:spTree>
    <p:extLst>
      <p:ext uri="{BB962C8B-B14F-4D97-AF65-F5344CB8AC3E}">
        <p14:creationId xmlns:p14="http://schemas.microsoft.com/office/powerpoint/2010/main" val="2378796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Effect transition="in" filter="fade">
                                      <p:cBhvr>
                                        <p:cTn id="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5403395" y="165942"/>
            <a:ext cx="2161987" cy="5879383"/>
            <a:chOff x="1090348" y="610176"/>
            <a:chExt cx="2161987" cy="5918881"/>
          </a:xfrm>
          <a:effectLst>
            <a:outerShdw blurRad="63500" sx="102000" sy="102000" algn="ctr" rotWithShape="0">
              <a:prstClr val="black">
                <a:alpha val="40000"/>
              </a:prstClr>
            </a:outerShdw>
          </a:effectLst>
        </p:grpSpPr>
        <p:grpSp>
          <p:nvGrpSpPr>
            <p:cNvPr id="32" name="Group 31"/>
            <p:cNvGrpSpPr/>
            <p:nvPr/>
          </p:nvGrpSpPr>
          <p:grpSpPr>
            <a:xfrm>
              <a:off x="1090348" y="610176"/>
              <a:ext cx="2009587" cy="5918881"/>
              <a:chOff x="1556923" y="463045"/>
              <a:chExt cx="2009587" cy="5918881"/>
            </a:xfrm>
          </p:grpSpPr>
          <p:grpSp>
            <p:nvGrpSpPr>
              <p:cNvPr id="34" name="Group 33"/>
              <p:cNvGrpSpPr/>
              <p:nvPr/>
            </p:nvGrpSpPr>
            <p:grpSpPr>
              <a:xfrm>
                <a:off x="1709323" y="463045"/>
                <a:ext cx="1857187" cy="5910374"/>
                <a:chOff x="-1401483" y="701990"/>
                <a:chExt cx="1857187" cy="6051366"/>
              </a:xfrm>
            </p:grpSpPr>
            <p:cxnSp>
              <p:nvCxnSpPr>
                <p:cNvPr id="39" name="Straight Connector 38"/>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5" name="Straight Connector 34"/>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 name="Rounded Rectangle 41"/>
          <p:cNvSpPr/>
          <p:nvPr/>
        </p:nvSpPr>
        <p:spPr bwMode="auto">
          <a:xfrm>
            <a:off x="3918352" y="152400"/>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202" y="5943600"/>
            <a:ext cx="576156" cy="568599"/>
          </a:xfrm>
          <a:prstGeom prst="rect">
            <a:avLst/>
          </a:prstGeom>
        </p:spPr>
      </p:pic>
      <p:sp>
        <p:nvSpPr>
          <p:cNvPr id="18" name="TextBox 17"/>
          <p:cNvSpPr txBox="1"/>
          <p:nvPr/>
        </p:nvSpPr>
        <p:spPr>
          <a:xfrm>
            <a:off x="4605980" y="327991"/>
            <a:ext cx="3851461" cy="584775"/>
          </a:xfrm>
          <a:prstGeom prst="rect">
            <a:avLst/>
          </a:prstGeom>
          <a:noFill/>
        </p:spPr>
        <p:txBody>
          <a:bodyPr wrap="square" rtlCol="0">
            <a:spAutoFit/>
          </a:bodyPr>
          <a:lstStyle/>
          <a:p>
            <a:pPr algn="ctr"/>
            <a:r>
              <a:rPr lang="en-US" sz="3200" b="1" dirty="0">
                <a:latin typeface="Cambria" panose="02040503050406030204" pitchFamily="18" charset="0"/>
              </a:rPr>
              <a:t>Physical Changes</a:t>
            </a:r>
          </a:p>
        </p:txBody>
      </p:sp>
      <p:sp>
        <p:nvSpPr>
          <p:cNvPr id="19" name="TextBox 18"/>
          <p:cNvSpPr txBox="1"/>
          <p:nvPr/>
        </p:nvSpPr>
        <p:spPr>
          <a:xfrm>
            <a:off x="4548631" y="995054"/>
            <a:ext cx="1485043" cy="461665"/>
          </a:xfrm>
          <a:prstGeom prst="rect">
            <a:avLst/>
          </a:prstGeom>
          <a:noFill/>
        </p:spPr>
        <p:txBody>
          <a:bodyPr wrap="square" rtlCol="0">
            <a:spAutoFit/>
          </a:bodyPr>
          <a:lstStyle/>
          <a:p>
            <a:pPr algn="ctr"/>
            <a:r>
              <a:rPr lang="en-US" sz="2400" b="1" u="sng" dirty="0">
                <a:latin typeface="Cambria" panose="02040503050406030204" pitchFamily="18" charset="0"/>
              </a:rPr>
              <a:t>Males</a:t>
            </a:r>
          </a:p>
        </p:txBody>
      </p:sp>
      <p:cxnSp>
        <p:nvCxnSpPr>
          <p:cNvPr id="4" name="Straight Connector 3"/>
          <p:cNvCxnSpPr/>
          <p:nvPr/>
        </p:nvCxnSpPr>
        <p:spPr>
          <a:xfrm>
            <a:off x="6499335" y="995054"/>
            <a:ext cx="32376" cy="2718088"/>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21" name="TextBox 20"/>
          <p:cNvSpPr txBox="1"/>
          <p:nvPr/>
        </p:nvSpPr>
        <p:spPr>
          <a:xfrm>
            <a:off x="4298463" y="1518274"/>
            <a:ext cx="2000264" cy="369332"/>
          </a:xfrm>
          <a:prstGeom prst="rect">
            <a:avLst/>
          </a:prstGeom>
          <a:noFill/>
        </p:spPr>
        <p:txBody>
          <a:bodyPr wrap="square" rtlCol="0">
            <a:spAutoFit/>
          </a:bodyPr>
          <a:lstStyle/>
          <a:p>
            <a:pPr algn="ctr"/>
            <a:r>
              <a:rPr lang="en-US" dirty="0">
                <a:latin typeface="Cambria" panose="02040503050406030204" pitchFamily="18" charset="0"/>
              </a:rPr>
              <a:t>Grow Taller</a:t>
            </a:r>
          </a:p>
        </p:txBody>
      </p:sp>
      <p:sp>
        <p:nvSpPr>
          <p:cNvPr id="22" name="TextBox 21"/>
          <p:cNvSpPr txBox="1"/>
          <p:nvPr/>
        </p:nvSpPr>
        <p:spPr>
          <a:xfrm>
            <a:off x="4316909" y="1927938"/>
            <a:ext cx="2000264" cy="369332"/>
          </a:xfrm>
          <a:prstGeom prst="rect">
            <a:avLst/>
          </a:prstGeom>
          <a:noFill/>
        </p:spPr>
        <p:txBody>
          <a:bodyPr wrap="square" rtlCol="0">
            <a:spAutoFit/>
          </a:bodyPr>
          <a:lstStyle/>
          <a:p>
            <a:pPr algn="ctr"/>
            <a:r>
              <a:rPr lang="en-US" dirty="0">
                <a:latin typeface="Cambria" panose="02040503050406030204" pitchFamily="18" charset="0"/>
              </a:rPr>
              <a:t>Facial Hair</a:t>
            </a:r>
          </a:p>
        </p:txBody>
      </p:sp>
      <p:sp>
        <p:nvSpPr>
          <p:cNvPr id="23" name="TextBox 22"/>
          <p:cNvSpPr txBox="1"/>
          <p:nvPr/>
        </p:nvSpPr>
        <p:spPr>
          <a:xfrm>
            <a:off x="4047396" y="2354098"/>
            <a:ext cx="2576377" cy="369332"/>
          </a:xfrm>
          <a:prstGeom prst="rect">
            <a:avLst/>
          </a:prstGeom>
          <a:noFill/>
        </p:spPr>
        <p:txBody>
          <a:bodyPr wrap="square" rtlCol="0">
            <a:spAutoFit/>
          </a:bodyPr>
          <a:lstStyle/>
          <a:p>
            <a:pPr algn="ctr"/>
            <a:r>
              <a:rPr lang="en-US" dirty="0">
                <a:latin typeface="Cambria" panose="02040503050406030204" pitchFamily="18" charset="0"/>
              </a:rPr>
              <a:t>Shoulders Broaden</a:t>
            </a:r>
          </a:p>
        </p:txBody>
      </p:sp>
      <p:sp>
        <p:nvSpPr>
          <p:cNvPr id="24" name="TextBox 23"/>
          <p:cNvSpPr txBox="1"/>
          <p:nvPr/>
        </p:nvSpPr>
        <p:spPr>
          <a:xfrm>
            <a:off x="6717420" y="995054"/>
            <a:ext cx="1814069" cy="461665"/>
          </a:xfrm>
          <a:prstGeom prst="rect">
            <a:avLst/>
          </a:prstGeom>
          <a:noFill/>
        </p:spPr>
        <p:txBody>
          <a:bodyPr wrap="square" rtlCol="0">
            <a:spAutoFit/>
          </a:bodyPr>
          <a:lstStyle/>
          <a:p>
            <a:pPr algn="ctr"/>
            <a:r>
              <a:rPr lang="en-US" sz="2400" b="1" u="sng" dirty="0">
                <a:latin typeface="Cambria" panose="02040503050406030204" pitchFamily="18" charset="0"/>
              </a:rPr>
              <a:t>Females</a:t>
            </a:r>
          </a:p>
        </p:txBody>
      </p:sp>
      <p:sp>
        <p:nvSpPr>
          <p:cNvPr id="25" name="TextBox 24"/>
          <p:cNvSpPr txBox="1"/>
          <p:nvPr/>
        </p:nvSpPr>
        <p:spPr>
          <a:xfrm>
            <a:off x="6701477" y="1518274"/>
            <a:ext cx="2000264" cy="369332"/>
          </a:xfrm>
          <a:prstGeom prst="rect">
            <a:avLst/>
          </a:prstGeom>
          <a:noFill/>
        </p:spPr>
        <p:txBody>
          <a:bodyPr wrap="square" rtlCol="0">
            <a:spAutoFit/>
          </a:bodyPr>
          <a:lstStyle/>
          <a:p>
            <a:pPr algn="ctr"/>
            <a:r>
              <a:rPr lang="en-US" dirty="0">
                <a:latin typeface="Cambria" panose="02040503050406030204" pitchFamily="18" charset="0"/>
              </a:rPr>
              <a:t>Grow Taller</a:t>
            </a:r>
          </a:p>
        </p:txBody>
      </p:sp>
      <p:sp>
        <p:nvSpPr>
          <p:cNvPr id="27" name="TextBox 26"/>
          <p:cNvSpPr txBox="1"/>
          <p:nvPr/>
        </p:nvSpPr>
        <p:spPr>
          <a:xfrm>
            <a:off x="6668160" y="1927938"/>
            <a:ext cx="2000264" cy="369332"/>
          </a:xfrm>
          <a:prstGeom prst="rect">
            <a:avLst/>
          </a:prstGeom>
          <a:noFill/>
        </p:spPr>
        <p:txBody>
          <a:bodyPr wrap="square" rtlCol="0">
            <a:spAutoFit/>
          </a:bodyPr>
          <a:lstStyle/>
          <a:p>
            <a:pPr algn="ctr"/>
            <a:r>
              <a:rPr lang="en-US" dirty="0">
                <a:latin typeface="Cambria" panose="02040503050406030204" pitchFamily="18" charset="0"/>
              </a:rPr>
              <a:t>Breast Growth</a:t>
            </a:r>
          </a:p>
        </p:txBody>
      </p:sp>
      <p:sp>
        <p:nvSpPr>
          <p:cNvPr id="28" name="TextBox 27"/>
          <p:cNvSpPr txBox="1"/>
          <p:nvPr/>
        </p:nvSpPr>
        <p:spPr>
          <a:xfrm>
            <a:off x="6668160" y="2354098"/>
            <a:ext cx="2000264" cy="369332"/>
          </a:xfrm>
          <a:prstGeom prst="rect">
            <a:avLst/>
          </a:prstGeom>
          <a:noFill/>
        </p:spPr>
        <p:txBody>
          <a:bodyPr wrap="square" rtlCol="0">
            <a:spAutoFit/>
          </a:bodyPr>
          <a:lstStyle/>
          <a:p>
            <a:pPr algn="ctr"/>
            <a:r>
              <a:rPr lang="en-US" dirty="0">
                <a:latin typeface="Cambria" panose="02040503050406030204" pitchFamily="18" charset="0"/>
              </a:rPr>
              <a:t>Hips Widen</a:t>
            </a:r>
          </a:p>
        </p:txBody>
      </p:sp>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051" y="762000"/>
            <a:ext cx="3954180" cy="5775598"/>
          </a:xfrm>
          <a:prstGeom prst="rect">
            <a:avLst/>
          </a:prstGeom>
        </p:spPr>
      </p:pic>
    </p:spTree>
    <p:extLst>
      <p:ext uri="{BB962C8B-B14F-4D97-AF65-F5344CB8AC3E}">
        <p14:creationId xmlns:p14="http://schemas.microsoft.com/office/powerpoint/2010/main" val="344643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1500"/>
                                        <p:tgtEl>
                                          <p:spTgt spid="18"/>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2500"/>
                            </p:stCondLst>
                            <p:childTnLst>
                              <p:par>
                                <p:cTn id="13" presetID="47"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childTnLst>
                          </p:cTn>
                        </p:par>
                        <p:par>
                          <p:cTn id="18" fill="hold">
                            <p:stCondLst>
                              <p:cond delay="3500"/>
                            </p:stCondLst>
                            <p:childTnLst>
                              <p:par>
                                <p:cTn id="19" presetID="42" presetClass="entr" presetSubtype="0"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42"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1000" fill="hold"/>
                                        <p:tgtEl>
                                          <p:spTgt spid="23"/>
                                        </p:tgtEl>
                                        <p:attrNameLst>
                                          <p:attrName>ppt_y</p:attrName>
                                        </p:attrNameLst>
                                      </p:cBhvr>
                                      <p:tavLst>
                                        <p:tav tm="0">
                                          <p:val>
                                            <p:strVal val="#ppt_y+.1"/>
                                          </p:val>
                                        </p:tav>
                                        <p:tav tm="100000">
                                          <p:val>
                                            <p:strVal val="#ppt_y"/>
                                          </p:val>
                                        </p:tav>
                                      </p:tavLst>
                                    </p:anim>
                                  </p:childTnLst>
                                </p:cTn>
                              </p:par>
                            </p:childTnLst>
                          </p:cTn>
                        </p:par>
                        <p:par>
                          <p:cTn id="36" fill="hold">
                            <p:stCondLst>
                              <p:cond delay="6500"/>
                            </p:stCondLst>
                            <p:childTnLst>
                              <p:par>
                                <p:cTn id="37" presetID="47"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1000"/>
                                        <p:tgtEl>
                                          <p:spTgt spid="24"/>
                                        </p:tgtEl>
                                      </p:cBhvr>
                                    </p:animEffect>
                                    <p:anim calcmode="lin" valueType="num">
                                      <p:cBhvr>
                                        <p:cTn id="40" dur="1000" fill="hold"/>
                                        <p:tgtEl>
                                          <p:spTgt spid="24"/>
                                        </p:tgtEl>
                                        <p:attrNameLst>
                                          <p:attrName>ppt_x</p:attrName>
                                        </p:attrNameLst>
                                      </p:cBhvr>
                                      <p:tavLst>
                                        <p:tav tm="0">
                                          <p:val>
                                            <p:strVal val="#ppt_x"/>
                                          </p:val>
                                        </p:tav>
                                        <p:tav tm="100000">
                                          <p:val>
                                            <p:strVal val="#ppt_x"/>
                                          </p:val>
                                        </p:tav>
                                      </p:tavLst>
                                    </p:anim>
                                    <p:anim calcmode="lin" valueType="num">
                                      <p:cBhvr>
                                        <p:cTn id="41" dur="1000" fill="hold"/>
                                        <p:tgtEl>
                                          <p:spTgt spid="24"/>
                                        </p:tgtEl>
                                        <p:attrNameLst>
                                          <p:attrName>ppt_y</p:attrName>
                                        </p:attrNameLst>
                                      </p:cBhvr>
                                      <p:tavLst>
                                        <p:tav tm="0">
                                          <p:val>
                                            <p:strVal val="#ppt_y-.1"/>
                                          </p:val>
                                        </p:tav>
                                        <p:tav tm="100000">
                                          <p:val>
                                            <p:strVal val="#ppt_y"/>
                                          </p:val>
                                        </p:tav>
                                      </p:tavLst>
                                    </p:anim>
                                  </p:childTnLst>
                                </p:cTn>
                              </p:par>
                            </p:childTnLst>
                          </p:cTn>
                        </p:par>
                        <p:par>
                          <p:cTn id="42" fill="hold">
                            <p:stCondLst>
                              <p:cond delay="7500"/>
                            </p:stCondLst>
                            <p:childTnLst>
                              <p:par>
                                <p:cTn id="43" presetID="42"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childTnLst>
                          </p:cTn>
                        </p:par>
                        <p:par>
                          <p:cTn id="48" fill="hold">
                            <p:stCondLst>
                              <p:cond delay="8500"/>
                            </p:stCondLst>
                            <p:childTnLst>
                              <p:par>
                                <p:cTn id="49" presetID="42"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1000"/>
                                        <p:tgtEl>
                                          <p:spTgt spid="27"/>
                                        </p:tgtEl>
                                      </p:cBhvr>
                                    </p:animEffect>
                                    <p:anim calcmode="lin" valueType="num">
                                      <p:cBhvr>
                                        <p:cTn id="52" dur="1000" fill="hold"/>
                                        <p:tgtEl>
                                          <p:spTgt spid="27"/>
                                        </p:tgtEl>
                                        <p:attrNameLst>
                                          <p:attrName>ppt_x</p:attrName>
                                        </p:attrNameLst>
                                      </p:cBhvr>
                                      <p:tavLst>
                                        <p:tav tm="0">
                                          <p:val>
                                            <p:strVal val="#ppt_x"/>
                                          </p:val>
                                        </p:tav>
                                        <p:tav tm="100000">
                                          <p:val>
                                            <p:strVal val="#ppt_x"/>
                                          </p:val>
                                        </p:tav>
                                      </p:tavLst>
                                    </p:anim>
                                    <p:anim calcmode="lin" valueType="num">
                                      <p:cBhvr>
                                        <p:cTn id="53" dur="1000" fill="hold"/>
                                        <p:tgtEl>
                                          <p:spTgt spid="27"/>
                                        </p:tgtEl>
                                        <p:attrNameLst>
                                          <p:attrName>ppt_y</p:attrName>
                                        </p:attrNameLst>
                                      </p:cBhvr>
                                      <p:tavLst>
                                        <p:tav tm="0">
                                          <p:val>
                                            <p:strVal val="#ppt_y+.1"/>
                                          </p:val>
                                        </p:tav>
                                        <p:tav tm="100000">
                                          <p:val>
                                            <p:strVal val="#ppt_y"/>
                                          </p:val>
                                        </p:tav>
                                      </p:tavLst>
                                    </p:anim>
                                  </p:childTnLst>
                                </p:cTn>
                              </p:par>
                            </p:childTnLst>
                          </p:cTn>
                        </p:par>
                        <p:par>
                          <p:cTn id="54" fill="hold">
                            <p:stCondLst>
                              <p:cond delay="9500"/>
                            </p:stCondLst>
                            <p:childTnLst>
                              <p:par>
                                <p:cTn id="55" presetID="42"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1000"/>
                                        <p:tgtEl>
                                          <p:spTgt spid="28"/>
                                        </p:tgtEl>
                                      </p:cBhvr>
                                    </p:animEffect>
                                    <p:anim calcmode="lin" valueType="num">
                                      <p:cBhvr>
                                        <p:cTn id="58" dur="1000" fill="hold"/>
                                        <p:tgtEl>
                                          <p:spTgt spid="28"/>
                                        </p:tgtEl>
                                        <p:attrNameLst>
                                          <p:attrName>ppt_x</p:attrName>
                                        </p:attrNameLst>
                                      </p:cBhvr>
                                      <p:tavLst>
                                        <p:tav tm="0">
                                          <p:val>
                                            <p:strVal val="#ppt_x"/>
                                          </p:val>
                                        </p:tav>
                                        <p:tav tm="100000">
                                          <p:val>
                                            <p:strVal val="#ppt_x"/>
                                          </p:val>
                                        </p:tav>
                                      </p:tavLst>
                                    </p:anim>
                                    <p:anim calcmode="lin" valueType="num">
                                      <p:cBhvr>
                                        <p:cTn id="5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2" grpId="0"/>
      <p:bldP spid="23" grpId="0"/>
      <p:bldP spid="24" grpId="0"/>
      <p:bldP spid="25"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5403395" y="165942"/>
            <a:ext cx="2161987" cy="5879383"/>
            <a:chOff x="1090348" y="610176"/>
            <a:chExt cx="2161987" cy="5918881"/>
          </a:xfrm>
          <a:effectLst>
            <a:outerShdw blurRad="63500" sx="102000" sy="102000" algn="ctr" rotWithShape="0">
              <a:prstClr val="black">
                <a:alpha val="40000"/>
              </a:prstClr>
            </a:outerShdw>
          </a:effectLst>
        </p:grpSpPr>
        <p:grpSp>
          <p:nvGrpSpPr>
            <p:cNvPr id="44" name="Group 43"/>
            <p:cNvGrpSpPr/>
            <p:nvPr/>
          </p:nvGrpSpPr>
          <p:grpSpPr>
            <a:xfrm>
              <a:off x="1090348" y="610176"/>
              <a:ext cx="2009587" cy="5918881"/>
              <a:chOff x="1556923" y="463045"/>
              <a:chExt cx="2009587" cy="5918881"/>
            </a:xfrm>
          </p:grpSpPr>
          <p:grpSp>
            <p:nvGrpSpPr>
              <p:cNvPr id="46" name="Group 45"/>
              <p:cNvGrpSpPr/>
              <p:nvPr/>
            </p:nvGrpSpPr>
            <p:grpSpPr>
              <a:xfrm>
                <a:off x="1709323" y="463045"/>
                <a:ext cx="1857187" cy="5910374"/>
                <a:chOff x="-1401483" y="701990"/>
                <a:chExt cx="1857187" cy="6051366"/>
              </a:xfrm>
            </p:grpSpPr>
            <p:cxnSp>
              <p:nvCxnSpPr>
                <p:cNvPr id="51" name="Straight Connector 50"/>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4" name="Rounded Rectangle 53"/>
          <p:cNvSpPr/>
          <p:nvPr/>
        </p:nvSpPr>
        <p:spPr bwMode="auto">
          <a:xfrm>
            <a:off x="3918352" y="152400"/>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202" y="5943600"/>
            <a:ext cx="576156" cy="568599"/>
          </a:xfrm>
          <a:prstGeom prst="rect">
            <a:avLst/>
          </a:prstGeom>
        </p:spPr>
      </p:pic>
      <p:sp>
        <p:nvSpPr>
          <p:cNvPr id="18" name="TextBox 17"/>
          <p:cNvSpPr txBox="1"/>
          <p:nvPr/>
        </p:nvSpPr>
        <p:spPr>
          <a:xfrm>
            <a:off x="4587339" y="685801"/>
            <a:ext cx="4071812" cy="2677656"/>
          </a:xfrm>
          <a:prstGeom prst="rect">
            <a:avLst/>
          </a:prstGeom>
          <a:noFill/>
        </p:spPr>
        <p:txBody>
          <a:bodyPr wrap="square" rtlCol="0">
            <a:spAutoFit/>
          </a:bodyPr>
          <a:lstStyle/>
          <a:p>
            <a:pPr marL="457200" indent="-274320">
              <a:buFont typeface="Arial" panose="020B0604020202020204" pitchFamily="34" charset="0"/>
              <a:buChar char="•"/>
            </a:pPr>
            <a:r>
              <a:rPr lang="en-US" sz="2400" dirty="0">
                <a:latin typeface="Cambria" panose="02040503050406030204" pitchFamily="18" charset="0"/>
              </a:rPr>
              <a:t>Physical Changes</a:t>
            </a:r>
          </a:p>
          <a:p>
            <a:pPr marL="457200" indent="-274320">
              <a:buFont typeface="Arial" panose="020B0604020202020204" pitchFamily="34" charset="0"/>
              <a:buChar char="•"/>
            </a:pPr>
            <a:r>
              <a:rPr lang="en-US" sz="2400" dirty="0">
                <a:latin typeface="Cambria" panose="02040503050406030204" pitchFamily="18" charset="0"/>
              </a:rPr>
              <a:t>Emotional Changes</a:t>
            </a:r>
          </a:p>
          <a:p>
            <a:pPr marL="457200" indent="-274320">
              <a:buFont typeface="Arial" panose="020B0604020202020204" pitchFamily="34" charset="0"/>
              <a:buChar char="•"/>
            </a:pPr>
            <a:r>
              <a:rPr lang="en-US" sz="2400" dirty="0">
                <a:latin typeface="Cambria" panose="02040503050406030204" pitchFamily="18" charset="0"/>
              </a:rPr>
              <a:t>Changes in interests</a:t>
            </a:r>
          </a:p>
          <a:p>
            <a:pPr marL="457200" indent="-274320">
              <a:buFont typeface="Arial" panose="020B0604020202020204" pitchFamily="34" charset="0"/>
              <a:buChar char="•"/>
            </a:pPr>
            <a:r>
              <a:rPr lang="en-US" sz="2400" dirty="0">
                <a:latin typeface="Cambria" panose="02040503050406030204" pitchFamily="18" charset="0"/>
              </a:rPr>
              <a:t>Changes in relationships </a:t>
            </a:r>
          </a:p>
          <a:p>
            <a:r>
              <a:rPr lang="en-US" sz="2400" dirty="0">
                <a:latin typeface="Cambria" panose="02040503050406030204" pitchFamily="18" charset="0"/>
              </a:rPr>
              <a:t>                 with friends</a:t>
            </a:r>
          </a:p>
          <a:p>
            <a:pPr marL="457200" indent="-274320">
              <a:buFont typeface="Arial" panose="020B0604020202020204" pitchFamily="34" charset="0"/>
              <a:buChar char="•"/>
            </a:pPr>
            <a:r>
              <a:rPr lang="en-US" sz="2400" dirty="0">
                <a:latin typeface="Cambria" panose="02040503050406030204" pitchFamily="18" charset="0"/>
              </a:rPr>
              <a:t>Changes in relationships </a:t>
            </a:r>
          </a:p>
          <a:p>
            <a:r>
              <a:rPr lang="en-US" sz="2400" dirty="0">
                <a:latin typeface="Cambria" panose="02040503050406030204" pitchFamily="18" charset="0"/>
              </a:rPr>
              <a:t>           with parents/family</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051" y="762000"/>
            <a:ext cx="3954180" cy="5775598"/>
          </a:xfrm>
          <a:prstGeom prst="rect">
            <a:avLst/>
          </a:prstGeom>
        </p:spPr>
      </p:pic>
    </p:spTree>
    <p:extLst>
      <p:ext uri="{BB962C8B-B14F-4D97-AF65-F5344CB8AC3E}">
        <p14:creationId xmlns:p14="http://schemas.microsoft.com/office/powerpoint/2010/main" val="420799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barn(outHorizontal)">
                                      <p:cBhvr>
                                        <p:cTn id="7" dur="1000"/>
                                        <p:tgtEl>
                                          <p:spTgt spid="18">
                                            <p:txEl>
                                              <p:pRg st="0" end="0"/>
                                            </p:txEl>
                                          </p:spTgt>
                                        </p:tgtEl>
                                      </p:cBhvr>
                                    </p:animEffect>
                                  </p:childTnLst>
                                </p:cTn>
                              </p:par>
                            </p:childTnLst>
                          </p:cTn>
                        </p:par>
                        <p:par>
                          <p:cTn id="8" fill="hold">
                            <p:stCondLst>
                              <p:cond delay="1000"/>
                            </p:stCondLst>
                            <p:childTnLst>
                              <p:par>
                                <p:cTn id="9" presetID="16" presetClass="entr" presetSubtype="42" fill="hold" grpId="0" nodeType="after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animEffect transition="in" filter="barn(outHorizontal)">
                                      <p:cBhvr>
                                        <p:cTn id="11" dur="1000"/>
                                        <p:tgtEl>
                                          <p:spTgt spid="18">
                                            <p:txEl>
                                              <p:pRg st="1" end="1"/>
                                            </p:txEl>
                                          </p:spTgt>
                                        </p:tgtEl>
                                      </p:cBhvr>
                                    </p:animEffect>
                                  </p:childTnLst>
                                </p:cTn>
                              </p:par>
                            </p:childTnLst>
                          </p:cTn>
                        </p:par>
                        <p:par>
                          <p:cTn id="12" fill="hold">
                            <p:stCondLst>
                              <p:cond delay="2000"/>
                            </p:stCondLst>
                            <p:childTnLst>
                              <p:par>
                                <p:cTn id="13" presetID="16" presetClass="entr" presetSubtype="42" fill="hold" grpId="0" nodeType="afterEffect">
                                  <p:stCondLst>
                                    <p:cond delay="0"/>
                                  </p:stCondLst>
                                  <p:childTnLst>
                                    <p:set>
                                      <p:cBhvr>
                                        <p:cTn id="14" dur="1" fill="hold">
                                          <p:stCondLst>
                                            <p:cond delay="0"/>
                                          </p:stCondLst>
                                        </p:cTn>
                                        <p:tgtEl>
                                          <p:spTgt spid="18">
                                            <p:txEl>
                                              <p:pRg st="2" end="2"/>
                                            </p:txEl>
                                          </p:spTgt>
                                        </p:tgtEl>
                                        <p:attrNameLst>
                                          <p:attrName>style.visibility</p:attrName>
                                        </p:attrNameLst>
                                      </p:cBhvr>
                                      <p:to>
                                        <p:strVal val="visible"/>
                                      </p:to>
                                    </p:set>
                                    <p:animEffect transition="in" filter="barn(outHorizontal)">
                                      <p:cBhvr>
                                        <p:cTn id="15" dur="1000"/>
                                        <p:tgtEl>
                                          <p:spTgt spid="18">
                                            <p:txEl>
                                              <p:pRg st="2" end="2"/>
                                            </p:txEl>
                                          </p:spTgt>
                                        </p:tgtEl>
                                      </p:cBhvr>
                                    </p:animEffect>
                                  </p:childTnLst>
                                </p:cTn>
                              </p:par>
                            </p:childTnLst>
                          </p:cTn>
                        </p:par>
                        <p:par>
                          <p:cTn id="16" fill="hold">
                            <p:stCondLst>
                              <p:cond delay="3000"/>
                            </p:stCondLst>
                            <p:childTnLst>
                              <p:par>
                                <p:cTn id="17" presetID="16" presetClass="entr" presetSubtype="42" fill="hold" grpId="0" nodeType="afterEffect">
                                  <p:stCondLst>
                                    <p:cond delay="0"/>
                                  </p:stCondLst>
                                  <p:childTnLst>
                                    <p:set>
                                      <p:cBhvr>
                                        <p:cTn id="18" dur="1" fill="hold">
                                          <p:stCondLst>
                                            <p:cond delay="0"/>
                                          </p:stCondLst>
                                        </p:cTn>
                                        <p:tgtEl>
                                          <p:spTgt spid="18">
                                            <p:txEl>
                                              <p:pRg st="3" end="3"/>
                                            </p:txEl>
                                          </p:spTgt>
                                        </p:tgtEl>
                                        <p:attrNameLst>
                                          <p:attrName>style.visibility</p:attrName>
                                        </p:attrNameLst>
                                      </p:cBhvr>
                                      <p:to>
                                        <p:strVal val="visible"/>
                                      </p:to>
                                    </p:set>
                                    <p:animEffect transition="in" filter="barn(outHorizontal)">
                                      <p:cBhvr>
                                        <p:cTn id="19" dur="1000"/>
                                        <p:tgtEl>
                                          <p:spTgt spid="18">
                                            <p:txEl>
                                              <p:pRg st="3" end="3"/>
                                            </p:txEl>
                                          </p:spTgt>
                                        </p:tgtEl>
                                      </p:cBhvr>
                                    </p:animEffect>
                                  </p:childTnLst>
                                </p:cTn>
                              </p:par>
                              <p:par>
                                <p:cTn id="20" presetID="16" presetClass="entr" presetSubtype="42" fill="hold" grpId="0" nodeType="withEffect">
                                  <p:stCondLst>
                                    <p:cond delay="0"/>
                                  </p:stCondLst>
                                  <p:childTnLst>
                                    <p:set>
                                      <p:cBhvr>
                                        <p:cTn id="21" dur="1" fill="hold">
                                          <p:stCondLst>
                                            <p:cond delay="0"/>
                                          </p:stCondLst>
                                        </p:cTn>
                                        <p:tgtEl>
                                          <p:spTgt spid="18">
                                            <p:txEl>
                                              <p:pRg st="4" end="4"/>
                                            </p:txEl>
                                          </p:spTgt>
                                        </p:tgtEl>
                                        <p:attrNameLst>
                                          <p:attrName>style.visibility</p:attrName>
                                        </p:attrNameLst>
                                      </p:cBhvr>
                                      <p:to>
                                        <p:strVal val="visible"/>
                                      </p:to>
                                    </p:set>
                                    <p:animEffect transition="in" filter="barn(outHorizontal)">
                                      <p:cBhvr>
                                        <p:cTn id="22" dur="1000"/>
                                        <p:tgtEl>
                                          <p:spTgt spid="18">
                                            <p:txEl>
                                              <p:pRg st="4" end="4"/>
                                            </p:txEl>
                                          </p:spTgt>
                                        </p:tgtEl>
                                      </p:cBhvr>
                                    </p:animEffect>
                                  </p:childTnLst>
                                </p:cTn>
                              </p:par>
                            </p:childTnLst>
                          </p:cTn>
                        </p:par>
                        <p:par>
                          <p:cTn id="23" fill="hold">
                            <p:stCondLst>
                              <p:cond delay="4000"/>
                            </p:stCondLst>
                            <p:childTnLst>
                              <p:par>
                                <p:cTn id="24" presetID="16" presetClass="entr" presetSubtype="42" fill="hold" grpId="0" nodeType="afterEffect">
                                  <p:stCondLst>
                                    <p:cond delay="0"/>
                                  </p:stCondLst>
                                  <p:childTnLst>
                                    <p:set>
                                      <p:cBhvr>
                                        <p:cTn id="25" dur="1" fill="hold">
                                          <p:stCondLst>
                                            <p:cond delay="0"/>
                                          </p:stCondLst>
                                        </p:cTn>
                                        <p:tgtEl>
                                          <p:spTgt spid="18">
                                            <p:txEl>
                                              <p:pRg st="5" end="5"/>
                                            </p:txEl>
                                          </p:spTgt>
                                        </p:tgtEl>
                                        <p:attrNameLst>
                                          <p:attrName>style.visibility</p:attrName>
                                        </p:attrNameLst>
                                      </p:cBhvr>
                                      <p:to>
                                        <p:strVal val="visible"/>
                                      </p:to>
                                    </p:set>
                                    <p:animEffect transition="in" filter="barn(outHorizontal)">
                                      <p:cBhvr>
                                        <p:cTn id="26" dur="1000"/>
                                        <p:tgtEl>
                                          <p:spTgt spid="18">
                                            <p:txEl>
                                              <p:pRg st="5" end="5"/>
                                            </p:txEl>
                                          </p:spTgt>
                                        </p:tgtEl>
                                      </p:cBhvr>
                                    </p:animEffect>
                                  </p:childTnLst>
                                </p:cTn>
                              </p:par>
                              <p:par>
                                <p:cTn id="27" presetID="16" presetClass="entr" presetSubtype="42" fill="hold" grpId="0" nodeType="withEffect">
                                  <p:stCondLst>
                                    <p:cond delay="0"/>
                                  </p:stCondLst>
                                  <p:childTnLst>
                                    <p:set>
                                      <p:cBhvr>
                                        <p:cTn id="28" dur="1" fill="hold">
                                          <p:stCondLst>
                                            <p:cond delay="0"/>
                                          </p:stCondLst>
                                        </p:cTn>
                                        <p:tgtEl>
                                          <p:spTgt spid="18">
                                            <p:txEl>
                                              <p:pRg st="6" end="6"/>
                                            </p:txEl>
                                          </p:spTgt>
                                        </p:tgtEl>
                                        <p:attrNameLst>
                                          <p:attrName>style.visibility</p:attrName>
                                        </p:attrNameLst>
                                      </p:cBhvr>
                                      <p:to>
                                        <p:strVal val="visible"/>
                                      </p:to>
                                    </p:set>
                                    <p:animEffect transition="in" filter="barn(outHorizontal)">
                                      <p:cBhvr>
                                        <p:cTn id="29" dur="1000"/>
                                        <p:tgtEl>
                                          <p:spTgt spid="1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5403395" y="165942"/>
            <a:ext cx="2161987" cy="5879383"/>
            <a:chOff x="1090348" y="610176"/>
            <a:chExt cx="2161987" cy="5918881"/>
          </a:xfrm>
          <a:effectLst>
            <a:outerShdw blurRad="63500" sx="102000" sy="102000" algn="ctr" rotWithShape="0">
              <a:prstClr val="black">
                <a:alpha val="40000"/>
              </a:prstClr>
            </a:outerShdw>
          </a:effectLst>
        </p:grpSpPr>
        <p:grpSp>
          <p:nvGrpSpPr>
            <p:cNvPr id="21" name="Group 20"/>
            <p:cNvGrpSpPr/>
            <p:nvPr/>
          </p:nvGrpSpPr>
          <p:grpSpPr>
            <a:xfrm>
              <a:off x="1090348" y="610176"/>
              <a:ext cx="2009587" cy="5918881"/>
              <a:chOff x="1556923" y="463045"/>
              <a:chExt cx="2009587" cy="5918881"/>
            </a:xfrm>
          </p:grpSpPr>
          <p:grpSp>
            <p:nvGrpSpPr>
              <p:cNvPr id="23" name="Group 22"/>
              <p:cNvGrpSpPr/>
              <p:nvPr/>
            </p:nvGrpSpPr>
            <p:grpSpPr>
              <a:xfrm>
                <a:off x="1709323" y="463045"/>
                <a:ext cx="1857187" cy="5910374"/>
                <a:chOff x="-1401483" y="701990"/>
                <a:chExt cx="1857187" cy="6051366"/>
              </a:xfrm>
            </p:grpSpPr>
            <p:cxnSp>
              <p:nvCxnSpPr>
                <p:cNvPr id="29" name="Straight Connector 28"/>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2" name="Straight Connector 21"/>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 name="Rounded Rectangle 31"/>
          <p:cNvSpPr/>
          <p:nvPr/>
        </p:nvSpPr>
        <p:spPr bwMode="auto">
          <a:xfrm>
            <a:off x="3918352" y="152400"/>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202" y="5943600"/>
            <a:ext cx="576156" cy="568599"/>
          </a:xfrm>
          <a:prstGeom prst="rect">
            <a:avLst/>
          </a:prstGeom>
        </p:spPr>
      </p:pic>
      <p:sp>
        <p:nvSpPr>
          <p:cNvPr id="18" name="TextBox 17"/>
          <p:cNvSpPr txBox="1"/>
          <p:nvPr/>
        </p:nvSpPr>
        <p:spPr>
          <a:xfrm>
            <a:off x="4653171" y="187326"/>
            <a:ext cx="3851461" cy="553998"/>
          </a:xfrm>
          <a:prstGeom prst="rect">
            <a:avLst/>
          </a:prstGeom>
          <a:noFill/>
        </p:spPr>
        <p:txBody>
          <a:bodyPr wrap="square" rtlCol="0">
            <a:spAutoFit/>
          </a:bodyPr>
          <a:lstStyle/>
          <a:p>
            <a:pPr algn="ctr"/>
            <a:r>
              <a:rPr lang="en-US" sz="3000" b="1" dirty="0">
                <a:latin typeface="Cambria" panose="02040503050406030204" pitchFamily="18" charset="0"/>
              </a:rPr>
              <a:t>Puberty Review</a:t>
            </a:r>
          </a:p>
        </p:txBody>
      </p:sp>
      <p:sp>
        <p:nvSpPr>
          <p:cNvPr id="26" name="TextBox 25"/>
          <p:cNvSpPr txBox="1"/>
          <p:nvPr/>
        </p:nvSpPr>
        <p:spPr>
          <a:xfrm>
            <a:off x="4358160" y="785746"/>
            <a:ext cx="4757612" cy="3231654"/>
          </a:xfrm>
          <a:prstGeom prst="rect">
            <a:avLst/>
          </a:prstGeom>
          <a:noFill/>
        </p:spPr>
        <p:txBody>
          <a:bodyPr wrap="square" rtlCol="0">
            <a:spAutoFit/>
          </a:bodyPr>
          <a:lstStyle/>
          <a:p>
            <a:pPr marL="457200" indent="-457200">
              <a:buFont typeface="Arial" panose="020B0604020202020204" pitchFamily="34" charset="0"/>
              <a:buChar char="•"/>
            </a:pPr>
            <a:r>
              <a:rPr lang="en-US" sz="2300" dirty="0">
                <a:latin typeface="Cambria" panose="02040503050406030204" pitchFamily="18" charset="0"/>
              </a:rPr>
              <a:t>Time of growth and change</a:t>
            </a:r>
          </a:p>
          <a:p>
            <a:pPr marL="457200" indent="-457200">
              <a:buFont typeface="Arial" panose="020B0604020202020204" pitchFamily="34" charset="0"/>
              <a:buChar char="•"/>
            </a:pPr>
            <a:endParaRPr lang="en-US" sz="400" dirty="0">
              <a:latin typeface="Cambria" panose="02040503050406030204" pitchFamily="18" charset="0"/>
            </a:endParaRPr>
          </a:p>
          <a:p>
            <a:pPr marL="914400" lvl="1" indent="-274320">
              <a:buFont typeface="Wingdings" panose="05000000000000000000" pitchFamily="2" charset="2"/>
              <a:buChar char="Ø"/>
            </a:pPr>
            <a:r>
              <a:rPr lang="en-US" sz="2000" dirty="0">
                <a:latin typeface="Cambria" panose="02040503050406030204" pitchFamily="18" charset="0"/>
              </a:rPr>
              <a:t>10 to 18 years old in boys</a:t>
            </a:r>
          </a:p>
          <a:p>
            <a:pPr marL="914400" lvl="1" indent="-274320">
              <a:buFont typeface="Wingdings" panose="05000000000000000000" pitchFamily="2" charset="2"/>
              <a:buChar char="Ø"/>
            </a:pPr>
            <a:r>
              <a:rPr lang="en-US" sz="2000" dirty="0">
                <a:latin typeface="Cambria" panose="02040503050406030204" pitchFamily="18" charset="0"/>
              </a:rPr>
              <a:t>9 to 17 years old in girls</a:t>
            </a:r>
          </a:p>
          <a:p>
            <a:pPr marL="914400" lvl="1" indent="-457200">
              <a:buFont typeface="Wingdings" panose="05000000000000000000" pitchFamily="2" charset="2"/>
              <a:buChar char="Ø"/>
            </a:pPr>
            <a:endParaRPr lang="en-US" sz="400" b="1" dirty="0">
              <a:latin typeface="Cambria" panose="02040503050406030204" pitchFamily="18" charset="0"/>
            </a:endParaRPr>
          </a:p>
          <a:p>
            <a:pPr marL="457200" indent="-457200">
              <a:buFont typeface="Arial" panose="020B0604020202020204" pitchFamily="34" charset="0"/>
              <a:buChar char="•"/>
            </a:pPr>
            <a:r>
              <a:rPr lang="en-US" sz="2300" dirty="0">
                <a:latin typeface="Cambria" panose="02040503050406030204" pitchFamily="18" charset="0"/>
              </a:rPr>
              <a:t>Glands in body start making hormones causing: </a:t>
            </a:r>
          </a:p>
          <a:p>
            <a:pPr marL="457200" indent="-457200">
              <a:buFont typeface="Arial" panose="020B0604020202020204" pitchFamily="34" charset="0"/>
              <a:buChar char="•"/>
            </a:pPr>
            <a:endParaRPr lang="en-US" sz="400" dirty="0">
              <a:latin typeface="Cambria" panose="02040503050406030204" pitchFamily="18" charset="0"/>
            </a:endParaRPr>
          </a:p>
          <a:p>
            <a:pPr marL="914400" lvl="1" indent="-274320">
              <a:buFont typeface="Wingdings" panose="05000000000000000000" pitchFamily="2" charset="2"/>
              <a:buChar char="Ø"/>
            </a:pPr>
            <a:r>
              <a:rPr lang="en-US" sz="2000" dirty="0">
                <a:latin typeface="Cambria" panose="02040503050406030204" pitchFamily="18" charset="0"/>
              </a:rPr>
              <a:t>Body changes</a:t>
            </a:r>
          </a:p>
          <a:p>
            <a:pPr marL="914400" lvl="1" indent="-274320">
              <a:buFont typeface="Wingdings" panose="05000000000000000000" pitchFamily="2" charset="2"/>
              <a:buChar char="Ø"/>
            </a:pPr>
            <a:r>
              <a:rPr lang="en-US" sz="2000" dirty="0">
                <a:latin typeface="Cambria" panose="02040503050406030204" pitchFamily="18" charset="0"/>
              </a:rPr>
              <a:t>Emotional changes</a:t>
            </a:r>
          </a:p>
          <a:p>
            <a:pPr marL="914400" lvl="1" indent="-274320">
              <a:buFont typeface="Wingdings" panose="05000000000000000000" pitchFamily="2" charset="2"/>
              <a:buChar char="Ø"/>
            </a:pPr>
            <a:r>
              <a:rPr lang="en-US" sz="2000" dirty="0">
                <a:latin typeface="Cambria" panose="02040503050406030204" pitchFamily="18" charset="0"/>
              </a:rPr>
              <a:t>Sexual thoughts and feelings</a:t>
            </a:r>
          </a:p>
          <a:p>
            <a:pPr marL="800100" lvl="1" indent="-342900">
              <a:buFont typeface="Wingdings" panose="05000000000000000000" pitchFamily="2" charset="2"/>
              <a:buChar char="Ø"/>
            </a:pPr>
            <a:endParaRPr lang="en-US" sz="2300" b="1" dirty="0">
              <a:latin typeface="Cambria" panose="02040503050406030204" pitchFamily="18" charset="0"/>
            </a:endParaRP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051" y="762000"/>
            <a:ext cx="3954180" cy="5775598"/>
          </a:xfrm>
          <a:prstGeom prst="rect">
            <a:avLst/>
          </a:prstGeom>
        </p:spPr>
      </p:pic>
    </p:spTree>
    <p:extLst>
      <p:ext uri="{BB962C8B-B14F-4D97-AF65-F5344CB8AC3E}">
        <p14:creationId xmlns:p14="http://schemas.microsoft.com/office/powerpoint/2010/main" val="2375209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1500"/>
                                        <p:tgtEl>
                                          <p:spTgt spid="18"/>
                                        </p:tgtEl>
                                      </p:cBhvr>
                                    </p:animEffect>
                                  </p:childTnLst>
                                </p:cTn>
                              </p:par>
                            </p:childTnLst>
                          </p:cTn>
                        </p:par>
                        <p:par>
                          <p:cTn id="8" fill="hold">
                            <p:stCondLst>
                              <p:cond delay="1500"/>
                            </p:stCondLst>
                            <p:childTnLst>
                              <p:par>
                                <p:cTn id="9" presetID="16" presetClass="entr" presetSubtype="42" fill="hold" grpId="0" nodeType="afterEffect">
                                  <p:stCondLst>
                                    <p:cond delay="0"/>
                                  </p:stCondLst>
                                  <p:childTnLst>
                                    <p:set>
                                      <p:cBhvr>
                                        <p:cTn id="10" dur="1" fill="hold">
                                          <p:stCondLst>
                                            <p:cond delay="0"/>
                                          </p:stCondLst>
                                        </p:cTn>
                                        <p:tgtEl>
                                          <p:spTgt spid="26">
                                            <p:txEl>
                                              <p:pRg st="0" end="0"/>
                                            </p:txEl>
                                          </p:spTgt>
                                        </p:tgtEl>
                                        <p:attrNameLst>
                                          <p:attrName>style.visibility</p:attrName>
                                        </p:attrNameLst>
                                      </p:cBhvr>
                                      <p:to>
                                        <p:strVal val="visible"/>
                                      </p:to>
                                    </p:set>
                                    <p:animEffect transition="in" filter="barn(outHorizontal)">
                                      <p:cBhvr>
                                        <p:cTn id="11" dur="1000"/>
                                        <p:tgtEl>
                                          <p:spTgt spid="26">
                                            <p:txEl>
                                              <p:pRg st="0" end="0"/>
                                            </p:txEl>
                                          </p:spTgt>
                                        </p:tgtEl>
                                      </p:cBhvr>
                                    </p:animEffect>
                                  </p:childTnLst>
                                </p:cTn>
                              </p:par>
                              <p:par>
                                <p:cTn id="12" presetID="16" presetClass="entr" presetSubtype="42" fill="hold" grpId="0" nodeType="withEffect">
                                  <p:stCondLst>
                                    <p:cond delay="0"/>
                                  </p:stCondLst>
                                  <p:childTnLst>
                                    <p:set>
                                      <p:cBhvr>
                                        <p:cTn id="13" dur="1" fill="hold">
                                          <p:stCondLst>
                                            <p:cond delay="0"/>
                                          </p:stCondLst>
                                        </p:cTn>
                                        <p:tgtEl>
                                          <p:spTgt spid="26">
                                            <p:txEl>
                                              <p:pRg st="2" end="2"/>
                                            </p:txEl>
                                          </p:spTgt>
                                        </p:tgtEl>
                                        <p:attrNameLst>
                                          <p:attrName>style.visibility</p:attrName>
                                        </p:attrNameLst>
                                      </p:cBhvr>
                                      <p:to>
                                        <p:strVal val="visible"/>
                                      </p:to>
                                    </p:set>
                                    <p:animEffect transition="in" filter="barn(outHorizontal)">
                                      <p:cBhvr>
                                        <p:cTn id="14" dur="1000"/>
                                        <p:tgtEl>
                                          <p:spTgt spid="26">
                                            <p:txEl>
                                              <p:pRg st="2" end="2"/>
                                            </p:txEl>
                                          </p:spTgt>
                                        </p:tgtEl>
                                      </p:cBhvr>
                                    </p:animEffect>
                                  </p:childTnLst>
                                </p:cTn>
                              </p:par>
                              <p:par>
                                <p:cTn id="15" presetID="16" presetClass="entr" presetSubtype="42" fill="hold" grpId="0" nodeType="withEffect">
                                  <p:stCondLst>
                                    <p:cond delay="0"/>
                                  </p:stCondLst>
                                  <p:childTnLst>
                                    <p:set>
                                      <p:cBhvr>
                                        <p:cTn id="16" dur="1" fill="hold">
                                          <p:stCondLst>
                                            <p:cond delay="0"/>
                                          </p:stCondLst>
                                        </p:cTn>
                                        <p:tgtEl>
                                          <p:spTgt spid="26">
                                            <p:txEl>
                                              <p:pRg st="3" end="3"/>
                                            </p:txEl>
                                          </p:spTgt>
                                        </p:tgtEl>
                                        <p:attrNameLst>
                                          <p:attrName>style.visibility</p:attrName>
                                        </p:attrNameLst>
                                      </p:cBhvr>
                                      <p:to>
                                        <p:strVal val="visible"/>
                                      </p:to>
                                    </p:set>
                                    <p:animEffect transition="in" filter="barn(outHorizontal)">
                                      <p:cBhvr>
                                        <p:cTn id="17" dur="1000"/>
                                        <p:tgtEl>
                                          <p:spTgt spid="26">
                                            <p:txEl>
                                              <p:pRg st="3" end="3"/>
                                            </p:txEl>
                                          </p:spTgt>
                                        </p:tgtEl>
                                      </p:cBhvr>
                                    </p:animEffect>
                                  </p:childTnLst>
                                </p:cTn>
                              </p:par>
                            </p:childTnLst>
                          </p:cTn>
                        </p:par>
                        <p:par>
                          <p:cTn id="18" fill="hold">
                            <p:stCondLst>
                              <p:cond delay="2500"/>
                            </p:stCondLst>
                            <p:childTnLst>
                              <p:par>
                                <p:cTn id="19" presetID="16" presetClass="entr" presetSubtype="42" fill="hold" grpId="0" nodeType="afterEffect">
                                  <p:stCondLst>
                                    <p:cond delay="0"/>
                                  </p:stCondLst>
                                  <p:childTnLst>
                                    <p:set>
                                      <p:cBhvr>
                                        <p:cTn id="20" dur="1" fill="hold">
                                          <p:stCondLst>
                                            <p:cond delay="0"/>
                                          </p:stCondLst>
                                        </p:cTn>
                                        <p:tgtEl>
                                          <p:spTgt spid="26">
                                            <p:txEl>
                                              <p:pRg st="5" end="5"/>
                                            </p:txEl>
                                          </p:spTgt>
                                        </p:tgtEl>
                                        <p:attrNameLst>
                                          <p:attrName>style.visibility</p:attrName>
                                        </p:attrNameLst>
                                      </p:cBhvr>
                                      <p:to>
                                        <p:strVal val="visible"/>
                                      </p:to>
                                    </p:set>
                                    <p:animEffect transition="in" filter="barn(outHorizontal)">
                                      <p:cBhvr>
                                        <p:cTn id="21" dur="1000"/>
                                        <p:tgtEl>
                                          <p:spTgt spid="26">
                                            <p:txEl>
                                              <p:pRg st="5" end="5"/>
                                            </p:txEl>
                                          </p:spTgt>
                                        </p:tgtEl>
                                      </p:cBhvr>
                                    </p:animEffect>
                                  </p:childTnLst>
                                </p:cTn>
                              </p:par>
                              <p:par>
                                <p:cTn id="22" presetID="16" presetClass="entr" presetSubtype="42" fill="hold" grpId="0" nodeType="withEffect">
                                  <p:stCondLst>
                                    <p:cond delay="0"/>
                                  </p:stCondLst>
                                  <p:childTnLst>
                                    <p:set>
                                      <p:cBhvr>
                                        <p:cTn id="23" dur="1" fill="hold">
                                          <p:stCondLst>
                                            <p:cond delay="0"/>
                                          </p:stCondLst>
                                        </p:cTn>
                                        <p:tgtEl>
                                          <p:spTgt spid="26">
                                            <p:txEl>
                                              <p:pRg st="7" end="7"/>
                                            </p:txEl>
                                          </p:spTgt>
                                        </p:tgtEl>
                                        <p:attrNameLst>
                                          <p:attrName>style.visibility</p:attrName>
                                        </p:attrNameLst>
                                      </p:cBhvr>
                                      <p:to>
                                        <p:strVal val="visible"/>
                                      </p:to>
                                    </p:set>
                                    <p:animEffect transition="in" filter="barn(outHorizontal)">
                                      <p:cBhvr>
                                        <p:cTn id="24" dur="1000"/>
                                        <p:tgtEl>
                                          <p:spTgt spid="26">
                                            <p:txEl>
                                              <p:pRg st="7" end="7"/>
                                            </p:txEl>
                                          </p:spTgt>
                                        </p:tgtEl>
                                      </p:cBhvr>
                                    </p:animEffect>
                                  </p:childTnLst>
                                </p:cTn>
                              </p:par>
                              <p:par>
                                <p:cTn id="25" presetID="16" presetClass="entr" presetSubtype="42" fill="hold" grpId="0" nodeType="withEffect">
                                  <p:stCondLst>
                                    <p:cond delay="0"/>
                                  </p:stCondLst>
                                  <p:childTnLst>
                                    <p:set>
                                      <p:cBhvr>
                                        <p:cTn id="26" dur="1" fill="hold">
                                          <p:stCondLst>
                                            <p:cond delay="0"/>
                                          </p:stCondLst>
                                        </p:cTn>
                                        <p:tgtEl>
                                          <p:spTgt spid="26">
                                            <p:txEl>
                                              <p:pRg st="8" end="8"/>
                                            </p:txEl>
                                          </p:spTgt>
                                        </p:tgtEl>
                                        <p:attrNameLst>
                                          <p:attrName>style.visibility</p:attrName>
                                        </p:attrNameLst>
                                      </p:cBhvr>
                                      <p:to>
                                        <p:strVal val="visible"/>
                                      </p:to>
                                    </p:set>
                                    <p:animEffect transition="in" filter="barn(outHorizontal)">
                                      <p:cBhvr>
                                        <p:cTn id="27" dur="1000"/>
                                        <p:tgtEl>
                                          <p:spTgt spid="26">
                                            <p:txEl>
                                              <p:pRg st="8" end="8"/>
                                            </p:txEl>
                                          </p:spTgt>
                                        </p:tgtEl>
                                      </p:cBhvr>
                                    </p:animEffect>
                                  </p:childTnLst>
                                </p:cTn>
                              </p:par>
                              <p:par>
                                <p:cTn id="28" presetID="16" presetClass="entr" presetSubtype="42" fill="hold" grpId="0" nodeType="withEffect">
                                  <p:stCondLst>
                                    <p:cond delay="0"/>
                                  </p:stCondLst>
                                  <p:childTnLst>
                                    <p:set>
                                      <p:cBhvr>
                                        <p:cTn id="29" dur="1" fill="hold">
                                          <p:stCondLst>
                                            <p:cond delay="0"/>
                                          </p:stCondLst>
                                        </p:cTn>
                                        <p:tgtEl>
                                          <p:spTgt spid="26">
                                            <p:txEl>
                                              <p:pRg st="9" end="9"/>
                                            </p:txEl>
                                          </p:spTgt>
                                        </p:tgtEl>
                                        <p:attrNameLst>
                                          <p:attrName>style.visibility</p:attrName>
                                        </p:attrNameLst>
                                      </p:cBhvr>
                                      <p:to>
                                        <p:strVal val="visible"/>
                                      </p:to>
                                    </p:set>
                                    <p:animEffect transition="in" filter="barn(outHorizontal)">
                                      <p:cBhvr>
                                        <p:cTn id="30" dur="1000"/>
                                        <p:tgtEl>
                                          <p:spTgt spid="2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Custom 7">
      <a:dk1>
        <a:srgbClr val="000000"/>
      </a:dk1>
      <a:lt1>
        <a:srgbClr val="FFFFFF"/>
      </a:lt1>
      <a:dk2>
        <a:srgbClr val="000000"/>
      </a:dk2>
      <a:lt2>
        <a:srgbClr val="FFC000"/>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15138</TotalTime>
  <Words>284</Words>
  <Application>Microsoft Macintosh PowerPoint</Application>
  <PresentationFormat>On-screen Show (4:3)</PresentationFormat>
  <Paragraphs>60</Paragraphs>
  <Slides>4</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vt:i4>
      </vt:variant>
    </vt:vector>
  </HeadingPairs>
  <TitlesOfParts>
    <vt:vector size="14" baseType="lpstr">
      <vt:lpstr>Arial</vt:lpstr>
      <vt:lpstr>Calibri</vt:lpstr>
      <vt:lpstr>Cambria</vt:lpstr>
      <vt:lpstr>Century Gothic</vt:lpstr>
      <vt:lpstr>Courier New</vt:lpstr>
      <vt:lpstr>Helvetica Light</vt:lpstr>
      <vt:lpstr>Palatino Linotype</vt:lpstr>
      <vt:lpstr>Trebuchet MS</vt:lpstr>
      <vt:lpstr>Wingdings</vt:lpstr>
      <vt:lpstr>Executive</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You’ve Changed!!</dc:title>
  <dc:creator>Paulea</dc:creator>
  <cp:lastModifiedBy>Elizabeth Passamonte</cp:lastModifiedBy>
  <cp:revision>71</cp:revision>
  <dcterms:created xsi:type="dcterms:W3CDTF">2013-01-14T16:22:27Z</dcterms:created>
  <dcterms:modified xsi:type="dcterms:W3CDTF">2023-09-25T22:47:02Z</dcterms:modified>
</cp:coreProperties>
</file>