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6" r:id="rId2"/>
    <p:sldId id="280" r:id="rId3"/>
    <p:sldId id="281" r:id="rId4"/>
    <p:sldId id="282" r:id="rId5"/>
    <p:sldId id="28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C52827"/>
    <a:srgbClr val="FEC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673" autoAdjust="0"/>
    <p:restoredTop sz="45153" autoAdjust="0"/>
  </p:normalViewPr>
  <p:slideViewPr>
    <p:cSldViewPr>
      <p:cViewPr varScale="1">
        <p:scale>
          <a:sx n="39" d="100"/>
          <a:sy n="39" d="100"/>
        </p:scale>
        <p:origin x="792" y="160"/>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6A161-F201-4D21-A013-69972A7971BB}"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0898C-77E3-43F0-86AA-26013A0E662E}" type="slidenum">
              <a:rPr lang="en-US" smtClean="0"/>
              <a:t>‹#›</a:t>
            </a:fld>
            <a:endParaRPr lang="en-US"/>
          </a:p>
        </p:txBody>
      </p:sp>
    </p:spTree>
    <p:extLst>
      <p:ext uri="{BB962C8B-B14F-4D97-AF65-F5344CB8AC3E}">
        <p14:creationId xmlns:p14="http://schemas.microsoft.com/office/powerpoint/2010/main" val="39167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1</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First we are going to do a quick review of the male reproductive system. This slide shows the inside of a male reproductive system.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Males have two </a:t>
            </a:r>
            <a:r>
              <a:rPr lang="en-US" sz="1200" dirty="0">
                <a:solidFill>
                  <a:srgbClr val="000000"/>
                </a:solidFill>
                <a:effectLst/>
                <a:latin typeface="+mn-lt"/>
                <a:ea typeface="MS Mincho" panose="02020609040205080304" pitchFamily="49" charset="-128"/>
                <a:cs typeface="TrebuchetMS-Bold" panose="020B0703020202090204" pitchFamily="34" charset="0"/>
              </a:rPr>
              <a:t>testicles</a:t>
            </a:r>
            <a:r>
              <a:rPr lang="en-US" sz="1200" dirty="0">
                <a:solidFill>
                  <a:srgbClr val="000000"/>
                </a:solidFill>
                <a:effectLst/>
                <a:latin typeface="+mn-lt"/>
                <a:ea typeface="MS Mincho" panose="02020609040205080304" pitchFamily="49" charset="-128"/>
                <a:cs typeface="TrebuchetMS" panose="020B0703020202090204" pitchFamily="34" charset="0"/>
              </a:rPr>
              <a:t>, one on each side, and the process is the same for both. The testes create sperm. They also create the chemical testosterone. Testosterone is the male hormone that helps maintain the male sexual characteristics (facial hair, deep voice, etc.). </a:t>
            </a:r>
          </a:p>
          <a:p>
            <a:pPr marL="0" marR="0">
              <a:spcBef>
                <a:spcPts val="0"/>
              </a:spcBef>
              <a:spcAft>
                <a:spcPts val="0"/>
              </a:spcAft>
            </a:pPr>
            <a:endParaRPr lang="en-US" sz="1200" dirty="0">
              <a:solidFill>
                <a:srgbClr val="000000"/>
              </a:solidFill>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testes are located in the </a:t>
            </a:r>
            <a:r>
              <a:rPr lang="en-US" sz="1200" dirty="0">
                <a:solidFill>
                  <a:srgbClr val="000000"/>
                </a:solidFill>
                <a:effectLst/>
                <a:latin typeface="+mn-lt"/>
                <a:ea typeface="MS Mincho" panose="02020609040205080304" pitchFamily="49" charset="-128"/>
                <a:cs typeface="TrebuchetMS-Bold" panose="020B0703020202090204" pitchFamily="34" charset="0"/>
              </a:rPr>
              <a:t>scrotum </a:t>
            </a:r>
            <a:r>
              <a:rPr lang="en-US" sz="1200" dirty="0">
                <a:solidFill>
                  <a:srgbClr val="000000"/>
                </a:solidFill>
                <a:effectLst/>
                <a:latin typeface="+mn-lt"/>
                <a:ea typeface="MS Mincho" panose="02020609040205080304" pitchFamily="49" charset="-128"/>
                <a:cs typeface="TrebuchetMS" panose="020B0703020202090204" pitchFamily="34" charset="0"/>
              </a:rPr>
              <a:t>or scrotal sac, the loose pouch-like sac of skin located behind and below the man’s penis (hangs under the penis). Also found in the scrotum is the epididymis (right next to each testicle).</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b="1"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As sperm are being produced (several hundred million a day), they pass from the testes through a tightly coiled tube known as the </a:t>
            </a:r>
            <a:r>
              <a:rPr lang="en-US" sz="1200" dirty="0">
                <a:solidFill>
                  <a:srgbClr val="000000"/>
                </a:solidFill>
                <a:effectLst/>
                <a:latin typeface="+mn-lt"/>
                <a:ea typeface="MS Mincho" panose="02020609040205080304" pitchFamily="49" charset="-128"/>
                <a:cs typeface="TrebuchetMS-Bold" panose="020B0703020202090204" pitchFamily="34" charset="0"/>
              </a:rPr>
              <a:t>epididymis. </a:t>
            </a:r>
            <a:r>
              <a:rPr lang="en-US" sz="1200" dirty="0">
                <a:solidFill>
                  <a:srgbClr val="000000"/>
                </a:solidFill>
                <a:effectLst/>
                <a:latin typeface="+mn-lt"/>
                <a:ea typeface="MS Mincho" panose="02020609040205080304" pitchFamily="49" charset="-128"/>
                <a:cs typeface="TrebuchetMS" panose="020B0703020202090204" pitchFamily="34" charset="0"/>
              </a:rPr>
              <a:t>This is where the sperm is stored and matures until they are ready to be transported through a tube called the </a:t>
            </a:r>
            <a:r>
              <a:rPr lang="en-US" sz="1200" dirty="0">
                <a:solidFill>
                  <a:srgbClr val="000000"/>
                </a:solidFill>
                <a:effectLst/>
                <a:latin typeface="+mn-lt"/>
                <a:ea typeface="MS Mincho" panose="02020609040205080304" pitchFamily="49" charset="-128"/>
                <a:cs typeface="TrebuchetMS-Bold" panose="020B0703020202090204" pitchFamily="34" charset="0"/>
              </a:rPr>
              <a:t>vas deferens</a:t>
            </a:r>
            <a:r>
              <a:rPr lang="en-US" sz="1200" dirty="0">
                <a:solidFill>
                  <a:srgbClr val="000000"/>
                </a:solidFill>
                <a:effectLst/>
                <a:latin typeface="+mn-lt"/>
                <a:ea typeface="MS Mincho" panose="02020609040205080304" pitchFamily="49" charset="-128"/>
                <a:cs typeface="TrebuchetMS" panose="020B0703020202090204" pitchFamily="34" charset="0"/>
              </a:rPr>
              <a:t>. Now that the sperm is mature (a process of about 72 days from the time they are formed), they move through the </a:t>
            </a:r>
            <a:r>
              <a:rPr lang="en-US" sz="1200" dirty="0">
                <a:solidFill>
                  <a:srgbClr val="000000"/>
                </a:solidFill>
                <a:effectLst/>
                <a:latin typeface="+mn-lt"/>
                <a:ea typeface="MS Mincho" panose="02020609040205080304" pitchFamily="49" charset="-128"/>
                <a:cs typeface="TrebuchetMS-Bold" panose="020B0703020202090204" pitchFamily="34" charset="0"/>
              </a:rPr>
              <a:t>vas deferens. </a:t>
            </a:r>
            <a:r>
              <a:rPr lang="en-US" sz="1200" dirty="0">
                <a:solidFill>
                  <a:srgbClr val="000000"/>
                </a:solidFill>
                <a:effectLst/>
                <a:latin typeface="+mn-lt"/>
                <a:ea typeface="MS Mincho" panose="02020609040205080304" pitchFamily="49" charset="-128"/>
                <a:cs typeface="TrebuchetMS" panose="020B0703020202090204" pitchFamily="34" charset="0"/>
              </a:rPr>
              <a:t>The vas deferens is also called the ductus deferens. It is a thin long tube that transports sperm from the epididymis to its final destination, the urethra. But before that, it needs to pass through very important glands.</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first glands are the </a:t>
            </a:r>
            <a:r>
              <a:rPr lang="en-US" sz="1200" dirty="0">
                <a:solidFill>
                  <a:srgbClr val="000000"/>
                </a:solidFill>
                <a:effectLst/>
                <a:latin typeface="+mn-lt"/>
                <a:ea typeface="MS Mincho" panose="02020609040205080304" pitchFamily="49" charset="-128"/>
                <a:cs typeface="TrebuchetMS-Bold" panose="020B0703020202090204" pitchFamily="34" charset="0"/>
              </a:rPr>
              <a:t>seminal vesicles. </a:t>
            </a:r>
            <a:r>
              <a:rPr lang="en-US" sz="1200" dirty="0">
                <a:solidFill>
                  <a:srgbClr val="000000"/>
                </a:solidFill>
                <a:effectLst/>
                <a:latin typeface="+mn-lt"/>
                <a:ea typeface="MS Mincho" panose="02020609040205080304" pitchFamily="49" charset="-128"/>
                <a:cs typeface="TrebuchetMS" panose="020B0703020202090204" pitchFamily="34" charset="0"/>
              </a:rPr>
              <a:t>They are two pouch-like glands that produce and secrete fluid into the ejaculatory ducts. This fluid provides sperm with a source of energy and helps with the sperm’s motility. They are located at the base of the bladder (the bladder is the sac that stores your urine). So the job of the vesicles is to release a thick, sugar-like fluid that nourishes the sperm (in other words, feed and energize sperm).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sperm travels from the seminal vesicles to another important gland called the </a:t>
            </a:r>
            <a:r>
              <a:rPr lang="en-US" sz="1200" dirty="0">
                <a:solidFill>
                  <a:srgbClr val="000000"/>
                </a:solidFill>
                <a:effectLst/>
                <a:latin typeface="+mn-lt"/>
                <a:ea typeface="MS Mincho" panose="02020609040205080304" pitchFamily="49" charset="-128"/>
                <a:cs typeface="TrebuchetMS-Bold" panose="020B0703020202090204" pitchFamily="34" charset="0"/>
              </a:rPr>
              <a:t>prostate gland. </a:t>
            </a:r>
            <a:r>
              <a:rPr lang="en-US" sz="1200" dirty="0">
                <a:solidFill>
                  <a:srgbClr val="000000"/>
                </a:solidFill>
                <a:effectLst/>
                <a:latin typeface="+mn-lt"/>
                <a:ea typeface="MS Mincho" panose="02020609040205080304" pitchFamily="49" charset="-128"/>
                <a:cs typeface="TrebuchetMS" panose="020B0703020202090204" pitchFamily="34" charset="0"/>
              </a:rPr>
              <a:t>The prostate gland produces some of the fluids in </a:t>
            </a:r>
            <a:r>
              <a:rPr lang="en-US" sz="1200" dirty="0">
                <a:solidFill>
                  <a:srgbClr val="000000"/>
                </a:solidFill>
                <a:effectLst/>
                <a:latin typeface="+mn-lt"/>
                <a:ea typeface="MS Mincho" panose="02020609040205080304" pitchFamily="49" charset="-128"/>
                <a:cs typeface="TrebuchetMS-Bold" panose="020B0703020202090204" pitchFamily="34" charset="0"/>
              </a:rPr>
              <a:t>semen</a:t>
            </a:r>
            <a:r>
              <a:rPr lang="en-US" sz="1200" dirty="0">
                <a:solidFill>
                  <a:srgbClr val="000000"/>
                </a:solidFill>
                <a:effectLst/>
                <a:latin typeface="+mn-lt"/>
                <a:ea typeface="MS Mincho" panose="02020609040205080304" pitchFamily="49" charset="-128"/>
                <a:cs typeface="TrebuchetMS" panose="020B0703020202090204" pitchFamily="34" charset="0"/>
              </a:rPr>
              <a:t>. The prostate gland releases thin, milky colored fluid that enhances the motility of the sperm.</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Finally, we have the </a:t>
            </a:r>
            <a:r>
              <a:rPr lang="en-US" sz="1200" dirty="0">
                <a:solidFill>
                  <a:srgbClr val="000000"/>
                </a:solidFill>
                <a:effectLst/>
                <a:latin typeface="+mn-lt"/>
                <a:ea typeface="MS Mincho" panose="02020609040205080304" pitchFamily="49" charset="-128"/>
                <a:cs typeface="TrebuchetMS-Bold" panose="020B0703020202090204" pitchFamily="34" charset="0"/>
              </a:rPr>
              <a:t>penis</a:t>
            </a:r>
            <a:r>
              <a:rPr lang="en-US" sz="1200" dirty="0">
                <a:solidFill>
                  <a:srgbClr val="000000"/>
                </a:solidFill>
                <a:effectLst/>
                <a:latin typeface="+mn-lt"/>
                <a:ea typeface="MS Mincho" panose="02020609040205080304" pitchFamily="49" charset="-128"/>
                <a:cs typeface="TrebuchetMS" panose="020B0703020202090204" pitchFamily="34" charset="0"/>
              </a:rPr>
              <a:t>. The penis is made of two parts: the shaft (which is the main part) and the glans (also known as the tip, sometimes called the head). The penis releases sperm or semen through a process called </a:t>
            </a:r>
            <a:r>
              <a:rPr lang="en-US" sz="1200" dirty="0">
                <a:solidFill>
                  <a:srgbClr val="000000"/>
                </a:solidFill>
                <a:effectLst/>
                <a:latin typeface="+mn-lt"/>
                <a:ea typeface="MS Mincho" panose="02020609040205080304" pitchFamily="49" charset="-128"/>
                <a:cs typeface="TrebuchetMS-Bold" panose="020B0703020202090204" pitchFamily="34" charset="0"/>
              </a:rPr>
              <a:t>ejaculation</a:t>
            </a:r>
            <a:r>
              <a:rPr lang="en-US" sz="1200" dirty="0">
                <a:solidFill>
                  <a:srgbClr val="000000"/>
                </a:solidFill>
                <a:effectLst/>
                <a:latin typeface="+mn-lt"/>
                <a:ea typeface="MS Mincho" panose="02020609040205080304" pitchFamily="49" charset="-128"/>
                <a:cs typeface="TrebuchetMS" panose="020B0703020202090204" pitchFamily="34" charset="0"/>
              </a:rPr>
              <a:t>. Ejaculation is the release of semen from the penis. Also, inside the penis is the urethra, which is the tube that carries semen or urine out of the penis.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endParaRPr lang="en-US" sz="1200" dirty="0">
              <a:effectLst/>
              <a:latin typeface="+mn-lt"/>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2</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Now let’s look at the female reproductive system.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This slide shows the inside of a female reproductive system. </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two ovaries</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ovaries are located in the left and right lower abdomen. Their function is to release eggs as well as hormones like estrogen and progesterone. These chemicals give women their female characteristics (such as breasts, wider hips, menstrual period, etc.).</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also two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fallopian tubes</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There is one tube associated with each ovary. These thin, soft tubes extend from the uterus and end close to the ovaries. Because there is no connection between the fallopian tubes and the ovaries, at time of ovulation the fingerlike structures at the end of the fallopian tubes create a current to help move the egg from the ovary to the fallopian tube. Once inside the fallopian tube, millions of tiny, hair-like cilia move the egg through the fallopian tube toward the uterus. If a female engages in vaginal sex with a male around the time of ovulation, this is where the male's sperm will meet with the egg in a process called fertilization.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egg next enters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uterus. </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It’s a stretchy muscle where a baby might grow one day. It is also called the “womb.” The uterus is a hollow, pear-shaped organ with a muscular wall and a lining. The uterus expands many times in size during pregnancy to hold the growing fetus (meaning it becomes larger as the baby grows). At the lower part of the uterus is a small opening called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cervix</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which opens into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vagina</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vagina is a tube-like organ that connects the vagina to the outside of the body.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3</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 vagina is where vaginal intercourse takes place and is the birth canal during childbirth. When a male ejaculates, it may happen here. If a male ejaculates in or near the female’s vagina, the sperm may make its way up to the fallopian tubes and fertilize the egg. Sperm can live in the female body for up to five days. A fertilized egg moves into the uterus and implants in the lining. There the baby grows until it is ready to be born. During labor (the process of childbirth), the cervix dilates (expands to about 4 inches or 10 centimeters in diameter) to allow the baby to leave the uterus through the vagina (birth canal) and exit the mother’s body.</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eaLnBrk="1" hangingPunct="1"/>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4</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Just because your body is ready for pregnancy, does that mean that you are ready to have a child?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No.</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There is a lot of responsibility that comes along with having a child. So why do some teens become pregnant if they are not ready to have a child?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They don’t know the facts; they think it can’t happen to them; don’t know the risks of sexual activity; they think having a child will help keep their boyfriend or girlfriend; sex is not planned, it just happened.</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Right. For many teens, they might not know the facts about puberty and pregnancy or maybe they don’t think that it will happen to them. Additionally, even if some teens know about puberty and pregnancy they might not know the risks of sexual activity. Who can remind us what the three risks and dangers of sexual activity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Pregnancy/Fathering a child, sexually transmitted infections (STIs), and emotional heartache.</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Sometimes teens become pregnant because sex was not planned and it just happened. Other times teens think having a child will help them keep their boyfriend or girlfriend.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5</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It’s important to remember:</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 can occur after having vaginal sex just one time.</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Sperm can live in the female’s body for up to five days after it has been released.</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 will have a major impact on both the male and female partners’ lives.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31791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202676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94486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370680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401978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71165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386327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45116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1133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62806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06832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C30E"/>
        </a:solidFill>
        <a:effectLst/>
      </p:bgPr>
    </p:bg>
    <p:spTree>
      <p:nvGrpSpPr>
        <p:cNvPr id="1" name=""/>
        <p:cNvGrpSpPr/>
        <p:nvPr/>
      </p:nvGrpSpPr>
      <p:grpSpPr>
        <a:xfrm>
          <a:off x="0" y="0"/>
          <a:ext cx="0" cy="0"/>
          <a:chOff x="0" y="0"/>
          <a:chExt cx="0" cy="0"/>
        </a:xfrm>
      </p:grpSpPr>
      <p:sp>
        <p:nvSpPr>
          <p:cNvPr id="8" name="Rectangle 7"/>
          <p:cNvSpPr/>
          <p:nvPr userDrawn="1"/>
        </p:nvSpPr>
        <p:spPr>
          <a:xfrm>
            <a:off x="152399" y="6521846"/>
            <a:ext cx="1932773"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8.2.3 Pregnancy</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21144998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idshealth.org/parent/general/body_basics/male_reproductive.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Male Reproductive System</a:t>
            </a:r>
          </a:p>
        </p:txBody>
      </p:sp>
      <p:sp>
        <p:nvSpPr>
          <p:cNvPr id="13" name="Rectangle 1"/>
          <p:cNvSpPr>
            <a:spLocks noChangeArrowheads="1"/>
          </p:cNvSpPr>
          <p:nvPr/>
        </p:nvSpPr>
        <p:spPr bwMode="auto">
          <a:xfrm>
            <a:off x="2743200" y="4876800"/>
            <a:ext cx="411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sp>
        <p:nvSpPr>
          <p:cNvPr id="17" name="Rectangle 16"/>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026" name="Picture 2" descr="C:\Users\Anna\Desktop\HF Project 2013\Updated HF Logo 9-22-14\Nu-CULTURE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2302" y="5947402"/>
            <a:ext cx="661198" cy="7523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10832"/>
          <a:stretch/>
        </p:blipFill>
        <p:spPr>
          <a:xfrm>
            <a:off x="2309000" y="1180771"/>
            <a:ext cx="4663300" cy="3716225"/>
          </a:xfrm>
          <a:prstGeom prst="roundRect">
            <a:avLst>
              <a:gd name="adj" fmla="val 5712"/>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366208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Female Reproductive System</a:t>
            </a:r>
          </a:p>
        </p:txBody>
      </p:sp>
      <p:sp>
        <p:nvSpPr>
          <p:cNvPr id="9" name="Rectangle 1"/>
          <p:cNvSpPr>
            <a:spLocks noChangeArrowheads="1"/>
          </p:cNvSpPr>
          <p:nvPr/>
        </p:nvSpPr>
        <p:spPr bwMode="auto">
          <a:xfrm>
            <a:off x="2667000" y="4980801"/>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65030"/>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1426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Pregnancy</a:t>
            </a: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sp>
        <p:nvSpPr>
          <p:cNvPr id="12" name="Rectangle 1"/>
          <p:cNvSpPr>
            <a:spLocks noChangeArrowheads="1"/>
          </p:cNvSpPr>
          <p:nvPr/>
        </p:nvSpPr>
        <p:spPr bwMode="auto">
          <a:xfrm>
            <a:off x="2667000" y="5029200"/>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92831"/>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30034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Why do some teens get pregnant?</a:t>
            </a:r>
          </a:p>
        </p:txBody>
      </p:sp>
      <p:sp>
        <p:nvSpPr>
          <p:cNvPr id="11" name="Rectangle 3"/>
          <p:cNvSpPr>
            <a:spLocks noGrp="1" noRot="1" noChangeArrowheads="1"/>
          </p:cNvSpPr>
          <p:nvPr>
            <p:ph idx="1"/>
          </p:nvPr>
        </p:nvSpPr>
        <p:spPr>
          <a:xfrm>
            <a:off x="1136650" y="1524000"/>
            <a:ext cx="7397750" cy="3276600"/>
          </a:xfrm>
        </p:spPr>
        <p:txBody>
          <a:bodyPr/>
          <a:lstStyle/>
          <a:p>
            <a:pPr eaLnBrk="1" hangingPunct="1">
              <a:defRPr/>
            </a:pPr>
            <a:r>
              <a:rPr lang="en-US" sz="2600" dirty="0">
                <a:latin typeface="Cambria" panose="02040503050406030204" pitchFamily="18" charset="0"/>
              </a:rPr>
              <a:t>They don’t know the facts.</a:t>
            </a:r>
          </a:p>
          <a:p>
            <a:pPr eaLnBrk="1" hangingPunct="1">
              <a:defRPr/>
            </a:pPr>
            <a:r>
              <a:rPr lang="en-US" sz="2600" dirty="0">
                <a:latin typeface="Cambria" panose="02040503050406030204" pitchFamily="18" charset="0"/>
              </a:rPr>
              <a:t>They don’t think it will happen to them.</a:t>
            </a:r>
          </a:p>
          <a:p>
            <a:pPr eaLnBrk="1" hangingPunct="1">
              <a:defRPr/>
            </a:pPr>
            <a:r>
              <a:rPr lang="en-US" sz="2600" dirty="0">
                <a:latin typeface="Cambria" panose="02040503050406030204" pitchFamily="18" charset="0"/>
              </a:rPr>
              <a:t>They don’t know the risks of sexual activity.</a:t>
            </a:r>
          </a:p>
          <a:p>
            <a:pPr>
              <a:defRPr/>
            </a:pPr>
            <a:r>
              <a:rPr lang="en-US" sz="2600" dirty="0">
                <a:latin typeface="Cambria" panose="02040503050406030204" pitchFamily="18" charset="0"/>
              </a:rPr>
              <a:t>They think having a child will help keep their boyfriend or girlfriend.</a:t>
            </a:r>
          </a:p>
          <a:p>
            <a:pPr eaLnBrk="1" hangingPunct="1">
              <a:defRPr/>
            </a:pPr>
            <a:r>
              <a:rPr lang="en-US" sz="2600" dirty="0">
                <a:latin typeface="Cambria" panose="02040503050406030204" pitchFamily="18" charset="0"/>
              </a:rPr>
              <a:t>Sex was not planned, it just happened.</a:t>
            </a:r>
          </a:p>
          <a:p>
            <a:pPr eaLnBrk="1" hangingPunct="1">
              <a:buFont typeface="Arial" charset="0"/>
              <a:buNone/>
              <a:defRPr/>
            </a:pPr>
            <a:endParaRPr lang="en-US" sz="2600" dirty="0">
              <a:latin typeface="Cambria" panose="02040503050406030204" pitchFamily="18" charset="0"/>
            </a:endParaRPr>
          </a:p>
        </p:txBody>
      </p:sp>
      <p:sp>
        <p:nvSpPr>
          <p:cNvPr id="12" name="Rectangle 11"/>
          <p:cNvSpPr/>
          <p:nvPr/>
        </p:nvSpPr>
        <p:spPr>
          <a:xfrm>
            <a:off x="6630707" y="6523157"/>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45175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lowchart: Document 1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a:ln w="31750">
            <a:noFill/>
          </a:ln>
        </p:spPr>
        <p:txBody>
          <a:bodyPr>
            <a:noAutofit/>
          </a:bodyPr>
          <a:lstStyle/>
          <a:p>
            <a:pPr eaLnBrk="1" hangingPunct="1">
              <a:defRPr/>
            </a:pPr>
            <a:r>
              <a:rPr lang="en-US" sz="3200" b="1" dirty="0">
                <a:solidFill>
                  <a:schemeClr val="bg1"/>
                </a:solidFill>
                <a:latin typeface="Cambria" panose="02040503050406030204" pitchFamily="18" charset="0"/>
              </a:rPr>
              <a:t>Important to Remember!</a:t>
            </a:r>
          </a:p>
        </p:txBody>
      </p:sp>
      <p:sp>
        <p:nvSpPr>
          <p:cNvPr id="8" name="Rectangle 3"/>
          <p:cNvSpPr txBox="1">
            <a:spLocks noRot="1" noChangeArrowheads="1"/>
          </p:cNvSpPr>
          <p:nvPr/>
        </p:nvSpPr>
        <p:spPr>
          <a:xfrm>
            <a:off x="1066800" y="1524000"/>
            <a:ext cx="7391400" cy="3200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600" dirty="0">
                <a:latin typeface="Cambria" panose="02040503050406030204" pitchFamily="18" charset="0"/>
              </a:rPr>
              <a:t>Pregnancy can occur after having vaginal sex just one time.</a:t>
            </a:r>
          </a:p>
          <a:p>
            <a:pPr>
              <a:defRPr/>
            </a:pPr>
            <a:r>
              <a:rPr lang="en-US" sz="2600" dirty="0">
                <a:latin typeface="Cambria" panose="02040503050406030204" pitchFamily="18" charset="0"/>
              </a:rPr>
              <a:t>Sperm can live in the female’s body for up to five days after it has been released into the vagina or onto the vulva (external female genitals).</a:t>
            </a:r>
          </a:p>
          <a:p>
            <a:pPr>
              <a:defRPr/>
            </a:pPr>
            <a:r>
              <a:rPr lang="en-US" sz="2600" dirty="0">
                <a:latin typeface="Cambria" panose="02040503050406030204" pitchFamily="18" charset="0"/>
              </a:rPr>
              <a:t>Pregnancy will have a major impact on both the male and female partner’s lives.</a:t>
            </a:r>
          </a:p>
          <a:p>
            <a:pPr>
              <a:buFont typeface="Arial" charset="0"/>
              <a:buNone/>
              <a:defRPr/>
            </a:pPr>
            <a:endParaRPr lang="en-US" sz="2900" dirty="0">
              <a:latin typeface="Cambria" panose="02040503050406030204" pitchFamily="18" charset="0"/>
            </a:endParaRPr>
          </a:p>
        </p:txBody>
      </p:sp>
      <p:sp>
        <p:nvSpPr>
          <p:cNvPr id="3" name="Rectangle 2">
            <a:extLst>
              <a:ext uri="{FF2B5EF4-FFF2-40B4-BE49-F238E27FC236}">
                <a16:creationId xmlns:a16="http://schemas.microsoft.com/office/drawing/2014/main" id="{440F0D38-F8C4-1B9B-E54E-84032A951DFE}"/>
              </a:ext>
            </a:extLst>
          </p:cNvPr>
          <p:cNvSpPr/>
          <p:nvPr/>
        </p:nvSpPr>
        <p:spPr>
          <a:xfrm>
            <a:off x="6630707" y="6523157"/>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48986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13840</TotalTime>
  <Words>1431</Words>
  <Application>Microsoft Macintosh PowerPoint</Application>
  <PresentationFormat>On-screen Show (4:3)</PresentationFormat>
  <Paragraphs>87</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Cambria</vt:lpstr>
      <vt:lpstr>Trebuchet MS</vt:lpstr>
      <vt:lpstr>Wingdings</vt:lpstr>
      <vt:lpstr>Office Theme</vt:lpstr>
      <vt:lpstr>The Male Reproductive System</vt:lpstr>
      <vt:lpstr>The Female Reproductive System</vt:lpstr>
      <vt:lpstr>Pregnancy</vt:lpstr>
      <vt:lpstr>Why do some teens get pregnant?</vt:lpstr>
      <vt:lpstr>Important to Remember!</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You’ve Changed!!</dc:title>
  <dc:creator>Paulea</dc:creator>
  <cp:lastModifiedBy>Elizabeth Passamonte</cp:lastModifiedBy>
  <cp:revision>72</cp:revision>
  <dcterms:created xsi:type="dcterms:W3CDTF">2013-01-14T16:22:27Z</dcterms:created>
  <dcterms:modified xsi:type="dcterms:W3CDTF">2023-09-25T22:48:36Z</dcterms:modified>
</cp:coreProperties>
</file>