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339966"/>
    <a:srgbClr val="FFCC66"/>
    <a:srgbClr val="FF9900"/>
    <a:srgbClr val="FF9933"/>
    <a:srgbClr val="FFCC00"/>
    <a:srgbClr val="008080"/>
    <a:srgbClr val="CC99FF"/>
    <a:srgbClr val="99FF33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7"/>
  </p:normalViewPr>
  <p:slideViewPr>
    <p:cSldViewPr>
      <p:cViewPr varScale="1">
        <p:scale>
          <a:sx n="104" d="100"/>
          <a:sy n="104" d="100"/>
        </p:scale>
        <p:origin x="1880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81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8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3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12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39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34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1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94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037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84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7761AA-7589-4E94-ADE5-7724D05352A6}" type="datetimeFigureOut">
              <a:rPr lang="en-US" smtClean="0"/>
              <a:t>9/19/23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1F22D3-E1B5-4039-8B07-238A9FAA7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209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13640" y="6527914"/>
            <a:ext cx="20078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 6.3.1 Puberty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Review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6959087" y="6527914"/>
            <a:ext cx="20712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2013, 2023 Healthy Futures</a:t>
            </a:r>
          </a:p>
        </p:txBody>
      </p:sp>
    </p:spTree>
    <p:extLst>
      <p:ext uri="{BB962C8B-B14F-4D97-AF65-F5344CB8AC3E}">
        <p14:creationId xmlns:p14="http://schemas.microsoft.com/office/powerpoint/2010/main" val="424098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" Target="slide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" Target="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" Target="slide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slide" Target="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slide" Target="slide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reeform 61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9" y="374507"/>
            <a:ext cx="4404614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Flowchart: Off-page Connector 22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526883" y="1736040"/>
            <a:ext cx="27398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Comic Sans MS" pitchFamily="66" charset="0"/>
              </a:rPr>
              <a:t>Nu-CULTURE</a:t>
            </a: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Comic Sans MS" pitchFamily="66" charset="0"/>
              </a:rPr>
              <a:t>APP Store</a:t>
            </a:r>
          </a:p>
        </p:txBody>
      </p:sp>
      <p:sp>
        <p:nvSpPr>
          <p:cNvPr id="28" name="Rectangle 27"/>
          <p:cNvSpPr/>
          <p:nvPr/>
        </p:nvSpPr>
        <p:spPr>
          <a:xfrm rot="21001732">
            <a:off x="2808018" y="3541317"/>
            <a:ext cx="2718157" cy="323165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tx1"/>
                </a:solidFill>
                <a:latin typeface="Cambria" pitchFamily="18" charset="0"/>
              </a:rPr>
              <a:t> Think Fast! </a:t>
            </a:r>
          </a:p>
        </p:txBody>
      </p:sp>
      <p:sp>
        <p:nvSpPr>
          <p:cNvPr id="45" name="Oval 44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2716111" y="2881645"/>
            <a:ext cx="2654872" cy="413163"/>
            <a:chOff x="2716111" y="2881645"/>
            <a:chExt cx="2654872" cy="413163"/>
          </a:xfrm>
        </p:grpSpPr>
        <p:sp>
          <p:nvSpPr>
            <p:cNvPr id="59" name="Action Button: Custom 58">
              <a:hlinkClick r:id="" action="ppaction://hlinkshowjump?jump=nextslide" highlightClick="1"/>
            </p:cNvPr>
            <p:cNvSpPr/>
            <p:nvPr/>
          </p:nvSpPr>
          <p:spPr>
            <a:xfrm rot="21001619">
              <a:off x="2716111" y="2881645"/>
              <a:ext cx="2654872" cy="413163"/>
            </a:xfrm>
            <a:prstGeom prst="actionButtonBlank">
              <a:avLst/>
            </a:prstGeom>
            <a:solidFill>
              <a:srgbClr val="339966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 rot="20991325">
              <a:off x="3245542" y="2937817"/>
              <a:ext cx="1578702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tx1"/>
                  </a:solidFill>
                  <a:latin typeface="Cambria" pitchFamily="18" charset="0"/>
                </a:rPr>
                <a:t>Puberty Review</a:t>
              </a:r>
            </a:p>
          </p:txBody>
        </p:sp>
      </p:grpSp>
      <p:sp>
        <p:nvSpPr>
          <p:cNvPr id="65" name="Rounded Rectangle 64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1203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35073" y="1781041"/>
            <a:ext cx="24784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Cambria" pitchFamily="18" charset="0"/>
              </a:rPr>
              <a:t>1.</a:t>
            </a:r>
            <a:r>
              <a:rPr lang="en-US" b="1" u="sng" dirty="0">
                <a:latin typeface="Cambria" pitchFamily="18" charset="0"/>
              </a:rPr>
              <a:t>            </a:t>
            </a:r>
            <a:r>
              <a:rPr lang="en-US" b="1" dirty="0">
                <a:latin typeface="Cambria" pitchFamily="18" charset="0"/>
              </a:rPr>
              <a:t>is the process </a:t>
            </a:r>
          </a:p>
          <a:p>
            <a:pPr algn="ctr"/>
            <a:r>
              <a:rPr lang="en-US" b="1" dirty="0">
                <a:latin typeface="Cambria" pitchFamily="18" charset="0"/>
              </a:rPr>
              <a:t>of changing from a </a:t>
            </a:r>
          </a:p>
          <a:p>
            <a:pPr algn="ctr"/>
            <a:r>
              <a:rPr lang="en-US" b="1" dirty="0">
                <a:latin typeface="Cambria" pitchFamily="18" charset="0"/>
              </a:rPr>
              <a:t>child to an adult.</a:t>
            </a:r>
            <a:endParaRPr lang="en-US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" action="ppaction://hlinkshowjump?jump=nextslide">
              <a:snd r:embed="rId2" name="Jeopardy Correct Answer.wav"/>
            </a:hlinkClick>
          </p:cNvPr>
          <p:cNvSpPr txBox="1"/>
          <p:nvPr/>
        </p:nvSpPr>
        <p:spPr>
          <a:xfrm rot="21004090">
            <a:off x="3092038" y="311199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Puberty </a:t>
            </a:r>
          </a:p>
        </p:txBody>
      </p:sp>
      <p:sp>
        <p:nvSpPr>
          <p:cNvPr id="22" name="TextBox 21">
            <a:hlinkClick r:id="rId3" action="ppaction://hlinksldjump">
              <a:snd r:embed="rId4" name="Jeopardy Wrong Answer.wav"/>
            </a:hlinkClick>
          </p:cNvPr>
          <p:cNvSpPr txBox="1"/>
          <p:nvPr/>
        </p:nvSpPr>
        <p:spPr>
          <a:xfrm rot="20987074">
            <a:off x="3219358" y="377952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Reproduce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30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5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2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547191" y="1909062"/>
            <a:ext cx="274107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00" b="1" dirty="0">
                <a:latin typeface="Cambria" pitchFamily="18" charset="0"/>
              </a:rPr>
              <a:t>2. Everyone goes through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puberty at the same time.</a:t>
            </a:r>
            <a:endParaRPr lang="en-US" sz="17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Wrong Answer.wav"/>
            </a:hlinkClick>
          </p:cNvPr>
          <p:cNvSpPr txBox="1"/>
          <p:nvPr/>
        </p:nvSpPr>
        <p:spPr>
          <a:xfrm rot="21004090">
            <a:off x="3067824" y="295066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True</a:t>
            </a:r>
          </a:p>
        </p:txBody>
      </p:sp>
      <p:sp>
        <p:nvSpPr>
          <p:cNvPr id="22" name="TextBox 21">
            <a:hlinkClick r:id="rId4" action="ppaction://hlinksldjump">
              <a:snd r:embed="rId5" name="Jeopardy Correct Answer.wav"/>
            </a:hlinkClick>
          </p:cNvPr>
          <p:cNvSpPr txBox="1"/>
          <p:nvPr/>
        </p:nvSpPr>
        <p:spPr>
          <a:xfrm rot="20987074">
            <a:off x="3195144" y="361819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False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6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3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8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06580" y="1778257"/>
            <a:ext cx="2622320" cy="877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00" b="1" dirty="0">
                <a:latin typeface="Cambria" pitchFamily="18" charset="0"/>
              </a:rPr>
              <a:t>3. The tube in which the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egg travels from the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ovary to the uterus.</a:t>
            </a:r>
            <a:endParaRPr lang="en-US" sz="17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Wrong Answer.wav"/>
            </a:hlinkClick>
          </p:cNvPr>
          <p:cNvSpPr txBox="1"/>
          <p:nvPr/>
        </p:nvSpPr>
        <p:spPr>
          <a:xfrm rot="21004090">
            <a:off x="3067824" y="2966058"/>
            <a:ext cx="1959240" cy="369332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itchFamily="18" charset="0"/>
              </a:rPr>
              <a:t>A. Vas Deferens</a:t>
            </a:r>
          </a:p>
        </p:txBody>
      </p:sp>
      <p:sp>
        <p:nvSpPr>
          <p:cNvPr id="22" name="TextBox 21">
            <a:hlinkClick r:id="rId4" action="ppaction://hlinksldjump">
              <a:snd r:embed="rId5" name="Jeopardy Correct Answer.wav"/>
            </a:hlinkClick>
          </p:cNvPr>
          <p:cNvSpPr txBox="1"/>
          <p:nvPr/>
        </p:nvSpPr>
        <p:spPr>
          <a:xfrm rot="20987074">
            <a:off x="3195144" y="3641282"/>
            <a:ext cx="1983221" cy="353943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700" b="1" dirty="0">
                <a:latin typeface="Cambria" pitchFamily="18" charset="0"/>
              </a:rPr>
              <a:t>B. Fallopian Tube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45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9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5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744877" y="1924451"/>
            <a:ext cx="2345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Cambria" pitchFamily="18" charset="0"/>
              </a:rPr>
              <a:t>4. A sudden increase in</a:t>
            </a:r>
          </a:p>
          <a:p>
            <a:pPr algn="ctr"/>
            <a:r>
              <a:rPr lang="en-US" sz="1600" b="1" dirty="0">
                <a:latin typeface="Cambria" pitchFamily="18" charset="0"/>
              </a:rPr>
              <a:t> height during puberty.</a:t>
            </a:r>
            <a:endParaRPr lang="en-US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Correct Answer.wav"/>
            </a:hlinkClick>
          </p:cNvPr>
          <p:cNvSpPr txBox="1"/>
          <p:nvPr/>
        </p:nvSpPr>
        <p:spPr>
          <a:xfrm rot="21004090">
            <a:off x="3067824" y="295066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Growth</a:t>
            </a:r>
          </a:p>
        </p:txBody>
      </p:sp>
      <p:sp>
        <p:nvSpPr>
          <p:cNvPr id="22" name="TextBox 21">
            <a:hlinkClick r:id="rId4" action="ppaction://hlinksldjump">
              <a:snd r:embed="rId5" name="Jeopardy Wrong Answer.wav"/>
            </a:hlinkClick>
          </p:cNvPr>
          <p:cNvSpPr txBox="1"/>
          <p:nvPr/>
        </p:nvSpPr>
        <p:spPr>
          <a:xfrm rot="20987074">
            <a:off x="3195144" y="361819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Clumsiness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8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86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35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09437" y="1647452"/>
            <a:ext cx="2616614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00" b="1" dirty="0">
                <a:latin typeface="Cambria" pitchFamily="18" charset="0"/>
              </a:rPr>
              <a:t>5. Organs that store and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r</a:t>
            </a:r>
            <a:r>
              <a:rPr lang="en-US" sz="1700" b="1" dirty="0">
                <a:solidFill>
                  <a:schemeClr val="tx1"/>
                </a:solidFill>
                <a:latin typeface="Cambria" pitchFamily="18" charset="0"/>
              </a:rPr>
              <a:t>elease the eggs and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produce hormones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 in f</a:t>
            </a:r>
            <a:r>
              <a:rPr lang="en-US" sz="1700" b="1" dirty="0">
                <a:solidFill>
                  <a:schemeClr val="tx1"/>
                </a:solidFill>
                <a:latin typeface="Cambria" pitchFamily="18" charset="0"/>
              </a:rPr>
              <a:t>emales.</a:t>
            </a:r>
          </a:p>
        </p:txBody>
      </p:sp>
      <p:sp>
        <p:nvSpPr>
          <p:cNvPr id="3" name="TextBox 2">
            <a:hlinkClick r:id="rId2" action="ppaction://hlinksldjump">
              <a:snd r:embed="rId3" name="Jeopardy Correct Answer.wav"/>
            </a:hlinkClick>
          </p:cNvPr>
          <p:cNvSpPr txBox="1"/>
          <p:nvPr/>
        </p:nvSpPr>
        <p:spPr>
          <a:xfrm rot="21004090">
            <a:off x="3067824" y="2966058"/>
            <a:ext cx="1959240" cy="369332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itchFamily="18" charset="0"/>
              </a:rPr>
              <a:t>A. Ovaries</a:t>
            </a:r>
          </a:p>
        </p:txBody>
      </p:sp>
      <p:sp>
        <p:nvSpPr>
          <p:cNvPr id="22" name="TextBox 21">
            <a:hlinkClick r:id="rId4" action="ppaction://hlinksldjump">
              <a:snd r:embed="rId5" name="Jeopardy Wrong Answer.wav"/>
            </a:hlinkClick>
          </p:cNvPr>
          <p:cNvSpPr txBox="1"/>
          <p:nvPr/>
        </p:nvSpPr>
        <p:spPr>
          <a:xfrm rot="20987074">
            <a:off x="3195144" y="3641282"/>
            <a:ext cx="1983221" cy="353943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700" b="1" dirty="0">
                <a:latin typeface="Cambria" pitchFamily="18" charset="0"/>
              </a:rPr>
              <a:t>B. Testicles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7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0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467502" y="1916087"/>
            <a:ext cx="28501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Cambria" pitchFamily="18" charset="0"/>
              </a:rPr>
              <a:t>6. Clogged pores sometimes</a:t>
            </a:r>
          </a:p>
          <a:p>
            <a:pPr algn="ctr"/>
            <a:r>
              <a:rPr lang="en-US" sz="1600" b="1" dirty="0">
                <a:latin typeface="Cambria" pitchFamily="18" charset="0"/>
              </a:rPr>
              <a:t>e</a:t>
            </a:r>
            <a:r>
              <a:rPr lang="en-US" sz="1600" b="1" dirty="0">
                <a:solidFill>
                  <a:schemeClr val="tx1"/>
                </a:solidFill>
                <a:latin typeface="Cambria" pitchFamily="18" charset="0"/>
              </a:rPr>
              <a:t>xperienced during puberty.</a:t>
            </a:r>
          </a:p>
        </p:txBody>
      </p:sp>
      <p:sp>
        <p:nvSpPr>
          <p:cNvPr id="3" name="TextBox 2">
            <a:hlinkClick r:id="rId2" action="ppaction://hlinksldjump">
              <a:snd r:embed="rId3" name="Jeopardy Correct Answer.wav"/>
            </a:hlinkClick>
          </p:cNvPr>
          <p:cNvSpPr txBox="1"/>
          <p:nvPr/>
        </p:nvSpPr>
        <p:spPr>
          <a:xfrm rot="21004090">
            <a:off x="3067824" y="295066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Pimples</a:t>
            </a:r>
          </a:p>
        </p:txBody>
      </p:sp>
      <p:sp>
        <p:nvSpPr>
          <p:cNvPr id="22" name="TextBox 21">
            <a:hlinkClick r:id="rId4" action="ppaction://hlinksldjump">
              <a:snd r:embed="rId5" name="Jeopardy Wrong Answer.wav"/>
            </a:hlinkClick>
          </p:cNvPr>
          <p:cNvSpPr txBox="1"/>
          <p:nvPr/>
        </p:nvSpPr>
        <p:spPr>
          <a:xfrm rot="20987074">
            <a:off x="3195144" y="361819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Hair Growth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3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4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3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41599" y="1909062"/>
            <a:ext cx="255230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00" b="1" dirty="0">
                <a:latin typeface="Cambria" pitchFamily="18" charset="0"/>
              </a:rPr>
              <a:t>7. The release of an egg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f</a:t>
            </a:r>
            <a:r>
              <a:rPr lang="en-US" sz="1700" b="1" dirty="0">
                <a:solidFill>
                  <a:schemeClr val="tx1"/>
                </a:solidFill>
                <a:latin typeface="Cambria" pitchFamily="18" charset="0"/>
              </a:rPr>
              <a:t>rom a woman’s ovary.</a:t>
            </a:r>
          </a:p>
        </p:txBody>
      </p:sp>
      <p:sp>
        <p:nvSpPr>
          <p:cNvPr id="3" name="TextBox 2">
            <a:hlinkClick r:id="rId2" action="ppaction://hlinksldjump">
              <a:snd r:embed="rId3" name="Jeopardy Correct Answer.wav"/>
            </a:hlinkClick>
          </p:cNvPr>
          <p:cNvSpPr txBox="1"/>
          <p:nvPr/>
        </p:nvSpPr>
        <p:spPr>
          <a:xfrm rot="21004090">
            <a:off x="3067824" y="2966058"/>
            <a:ext cx="1959240" cy="369332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itchFamily="18" charset="0"/>
              </a:rPr>
              <a:t>A. Ovulation</a:t>
            </a:r>
          </a:p>
        </p:txBody>
      </p:sp>
      <p:sp>
        <p:nvSpPr>
          <p:cNvPr id="22" name="TextBox 21">
            <a:hlinkClick r:id="rId4" action="ppaction://hlinksldjump">
              <a:snd r:embed="rId5" name="Jeopardy Wrong Answer.wav"/>
            </a:hlinkClick>
          </p:cNvPr>
          <p:cNvSpPr txBox="1"/>
          <p:nvPr/>
        </p:nvSpPr>
        <p:spPr>
          <a:xfrm rot="20987074">
            <a:off x="3195144" y="3641282"/>
            <a:ext cx="1983221" cy="353943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700" b="1" dirty="0">
                <a:latin typeface="Cambria" pitchFamily="18" charset="0"/>
              </a:rPr>
              <a:t>B. Bladder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2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9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65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542304" y="1816059"/>
            <a:ext cx="2700546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>
                <a:latin typeface="Cambria" pitchFamily="18" charset="0"/>
              </a:rPr>
              <a:t>8. Testicles/testes are where</a:t>
            </a:r>
          </a:p>
          <a:p>
            <a:pPr algn="ctr"/>
            <a:r>
              <a:rPr lang="en-US" sz="1500" b="1" dirty="0">
                <a:latin typeface="Cambria" pitchFamily="18" charset="0"/>
              </a:rPr>
              <a:t>s</a:t>
            </a:r>
            <a:r>
              <a:rPr lang="en-US" sz="1500" b="1" dirty="0">
                <a:solidFill>
                  <a:schemeClr val="tx1"/>
                </a:solidFill>
                <a:latin typeface="Cambria" pitchFamily="18" charset="0"/>
              </a:rPr>
              <a:t>perm and testosterone are </a:t>
            </a:r>
          </a:p>
          <a:p>
            <a:pPr algn="ctr"/>
            <a:r>
              <a:rPr lang="en-US" sz="1500" b="1" dirty="0">
                <a:latin typeface="Cambria" pitchFamily="18" charset="0"/>
              </a:rPr>
              <a:t>produced in males.</a:t>
            </a:r>
            <a:endParaRPr lang="en-US" sz="15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Correct Answer.wav"/>
            </a:hlinkClick>
          </p:cNvPr>
          <p:cNvSpPr txBox="1"/>
          <p:nvPr/>
        </p:nvSpPr>
        <p:spPr>
          <a:xfrm rot="21004090">
            <a:off x="3067824" y="295066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True</a:t>
            </a:r>
          </a:p>
        </p:txBody>
      </p:sp>
      <p:sp>
        <p:nvSpPr>
          <p:cNvPr id="22" name="TextBox 21">
            <a:hlinkClick r:id="rId4" action="ppaction://hlinksldjump">
              <a:snd r:embed="rId5" name="Jeopardy Wrong Answer.wav"/>
            </a:hlinkClick>
          </p:cNvPr>
          <p:cNvSpPr txBox="1"/>
          <p:nvPr/>
        </p:nvSpPr>
        <p:spPr>
          <a:xfrm rot="20987074">
            <a:off x="3195144" y="361819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False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4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4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493902" y="1801340"/>
            <a:ext cx="28477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Cambria" pitchFamily="18" charset="0"/>
              </a:rPr>
              <a:t>9. The female internal organ</a:t>
            </a:r>
          </a:p>
          <a:p>
            <a:pPr algn="ctr"/>
            <a:r>
              <a:rPr lang="en-US" sz="1600" b="1" dirty="0">
                <a:latin typeface="Cambria" pitchFamily="18" charset="0"/>
              </a:rPr>
              <a:t>w</a:t>
            </a:r>
            <a:r>
              <a:rPr lang="en-US" sz="1600" b="1" dirty="0">
                <a:solidFill>
                  <a:schemeClr val="tx1"/>
                </a:solidFill>
                <a:latin typeface="Cambria" pitchFamily="18" charset="0"/>
              </a:rPr>
              <a:t>here the baby develops</a:t>
            </a:r>
          </a:p>
          <a:p>
            <a:pPr algn="ctr"/>
            <a:r>
              <a:rPr lang="en-US" sz="1600" b="1" dirty="0">
                <a:latin typeface="Cambria" pitchFamily="18" charset="0"/>
              </a:rPr>
              <a:t>before birth.</a:t>
            </a:r>
            <a:endParaRPr lang="en-US" sz="16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Wrong Answer.wav"/>
            </a:hlinkClick>
          </p:cNvPr>
          <p:cNvSpPr txBox="1"/>
          <p:nvPr/>
        </p:nvSpPr>
        <p:spPr>
          <a:xfrm rot="21004090">
            <a:off x="3067824" y="2966058"/>
            <a:ext cx="1959240" cy="369332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itchFamily="18" charset="0"/>
              </a:rPr>
              <a:t>A. Urethra</a:t>
            </a:r>
          </a:p>
        </p:txBody>
      </p:sp>
      <p:sp>
        <p:nvSpPr>
          <p:cNvPr id="22" name="TextBox 21">
            <a:hlinkClick r:id="rId4" action="ppaction://hlinksldjump">
              <a:snd r:embed="rId5" name="Jeopardy Correct Answer.wav"/>
            </a:hlinkClick>
          </p:cNvPr>
          <p:cNvSpPr txBox="1"/>
          <p:nvPr/>
        </p:nvSpPr>
        <p:spPr>
          <a:xfrm rot="20987074">
            <a:off x="3195144" y="3641282"/>
            <a:ext cx="1983221" cy="353943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700" b="1" dirty="0">
                <a:latin typeface="Cambria" pitchFamily="18" charset="0"/>
              </a:rPr>
              <a:t>B. Uterus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4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6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2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85264" y="1816059"/>
            <a:ext cx="2414635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buAutoNum type="arabicPeriod" startAt="10"/>
            </a:pPr>
            <a:r>
              <a:rPr lang="en-US" sz="1500" b="1" dirty="0">
                <a:latin typeface="Cambria" pitchFamily="18" charset="0"/>
              </a:rPr>
              <a:t>One of the changes in</a:t>
            </a:r>
          </a:p>
          <a:p>
            <a:pPr algn="ctr"/>
            <a:r>
              <a:rPr lang="en-US" sz="1500" b="1" dirty="0">
                <a:latin typeface="Cambria" pitchFamily="18" charset="0"/>
              </a:rPr>
              <a:t>p</a:t>
            </a:r>
            <a:r>
              <a:rPr lang="en-US" sz="1500" b="1" dirty="0">
                <a:solidFill>
                  <a:schemeClr val="tx1"/>
                </a:solidFill>
                <a:latin typeface="Cambria" pitchFamily="18" charset="0"/>
              </a:rPr>
              <a:t>uberty that causes you</a:t>
            </a:r>
          </a:p>
          <a:p>
            <a:pPr algn="ctr"/>
            <a:r>
              <a:rPr lang="en-US" sz="1500" b="1" dirty="0">
                <a:latin typeface="Cambria" pitchFamily="18" charset="0"/>
              </a:rPr>
              <a:t>to smell when you sweat.</a:t>
            </a:r>
            <a:endParaRPr lang="en-US" sz="15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Correct Answer.wav"/>
            </a:hlinkClick>
          </p:cNvPr>
          <p:cNvSpPr txBox="1"/>
          <p:nvPr/>
        </p:nvSpPr>
        <p:spPr>
          <a:xfrm rot="21004090">
            <a:off x="3067824" y="295066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Body odor</a:t>
            </a:r>
          </a:p>
        </p:txBody>
      </p:sp>
      <p:sp>
        <p:nvSpPr>
          <p:cNvPr id="22" name="TextBox 21">
            <a:hlinkClick r:id="rId4" action="ppaction://hlinksldjump">
              <a:snd r:embed="rId5" name="Jeopardy Wrong Answer.wav"/>
            </a:hlinkClick>
          </p:cNvPr>
          <p:cNvSpPr txBox="1"/>
          <p:nvPr/>
        </p:nvSpPr>
        <p:spPr>
          <a:xfrm rot="20987074">
            <a:off x="3195144" y="361819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Pimples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2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0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414942" y="1939839"/>
            <a:ext cx="300563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>
                <a:latin typeface="Cambria" pitchFamily="18" charset="0"/>
              </a:rPr>
              <a:t>11. Breast growth only h</a:t>
            </a:r>
            <a:r>
              <a:rPr lang="en-US" sz="1500" b="1" dirty="0">
                <a:solidFill>
                  <a:schemeClr val="tx1"/>
                </a:solidFill>
                <a:latin typeface="Cambria" pitchFamily="18" charset="0"/>
              </a:rPr>
              <a:t>appens </a:t>
            </a:r>
          </a:p>
          <a:p>
            <a:pPr algn="ctr"/>
            <a:r>
              <a:rPr lang="en-US" sz="1500" b="1" dirty="0">
                <a:solidFill>
                  <a:schemeClr val="tx1"/>
                </a:solidFill>
                <a:latin typeface="Cambria" pitchFamily="18" charset="0"/>
              </a:rPr>
              <a:t>to girls during </a:t>
            </a:r>
            <a:r>
              <a:rPr lang="en-US" sz="1500" b="1" dirty="0">
                <a:latin typeface="Cambria" pitchFamily="18" charset="0"/>
              </a:rPr>
              <a:t>puberty.</a:t>
            </a:r>
            <a:endParaRPr lang="en-US" sz="15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TextBox 2">
            <a:hlinkClick r:id="rId2" action="ppaction://hlinksldjump">
              <a:snd r:embed="rId3" name="Jeopardy Wrong Answer.wav"/>
            </a:hlinkClick>
          </p:cNvPr>
          <p:cNvSpPr txBox="1"/>
          <p:nvPr/>
        </p:nvSpPr>
        <p:spPr>
          <a:xfrm rot="21004090">
            <a:off x="3067824" y="2966058"/>
            <a:ext cx="1959240" cy="369332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" pitchFamily="18" charset="0"/>
              </a:rPr>
              <a:t>A. True</a:t>
            </a:r>
          </a:p>
        </p:txBody>
      </p:sp>
      <p:sp>
        <p:nvSpPr>
          <p:cNvPr id="22" name="TextBox 21">
            <a:hlinkClick r:id="rId4" action="ppaction://hlinksldjump">
              <a:snd r:embed="rId5" name="Jeopardy Correct Answer.wav"/>
            </a:hlinkClick>
          </p:cNvPr>
          <p:cNvSpPr txBox="1"/>
          <p:nvPr/>
        </p:nvSpPr>
        <p:spPr>
          <a:xfrm rot="20987074">
            <a:off x="3195144" y="3641282"/>
            <a:ext cx="1983221" cy="353943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700" b="1" dirty="0">
                <a:latin typeface="Cambria" pitchFamily="18" charset="0"/>
              </a:rPr>
              <a:t>B. False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13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377032" y="42900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Yes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4341338" y="4137661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7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505092" y="1900698"/>
            <a:ext cx="277499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700" b="1" dirty="0">
                <a:latin typeface="Cambria" pitchFamily="18" charset="0"/>
              </a:rPr>
              <a:t>12. </a:t>
            </a:r>
            <a:r>
              <a:rPr lang="en-US" sz="1700" b="1" dirty="0">
                <a:solidFill>
                  <a:srgbClr val="FF3300"/>
                </a:solidFill>
                <a:latin typeface="Cambria" pitchFamily="18" charset="0"/>
              </a:rPr>
              <a:t>Final Question: </a:t>
            </a:r>
          </a:p>
          <a:p>
            <a:pPr algn="ctr"/>
            <a:r>
              <a:rPr lang="en-US" sz="1700" b="1" dirty="0">
                <a:latin typeface="Cambria" pitchFamily="18" charset="0"/>
              </a:rPr>
              <a:t>Only boys have a bladder.</a:t>
            </a:r>
          </a:p>
        </p:txBody>
      </p:sp>
      <p:sp>
        <p:nvSpPr>
          <p:cNvPr id="3" name="TextBox 2">
            <a:hlinkClick r:id="rId2" action="ppaction://hlinksldjump">
              <a:snd r:embed="rId3" name="Jeopardy Wrong Answer.wav"/>
            </a:hlinkClick>
          </p:cNvPr>
          <p:cNvSpPr txBox="1"/>
          <p:nvPr/>
        </p:nvSpPr>
        <p:spPr>
          <a:xfrm rot="21004090">
            <a:off x="3067824" y="2950669"/>
            <a:ext cx="1959240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A. True</a:t>
            </a:r>
          </a:p>
        </p:txBody>
      </p:sp>
      <p:sp>
        <p:nvSpPr>
          <p:cNvPr id="22" name="TextBox 21">
            <a:hlinkClick r:id="rId4" action="ppaction://hlinksldjump">
              <a:snd r:embed="rId5" name="Jeopardy Correct Answer.wav"/>
            </a:hlinkClick>
          </p:cNvPr>
          <p:cNvSpPr txBox="1"/>
          <p:nvPr/>
        </p:nvSpPr>
        <p:spPr>
          <a:xfrm rot="20987074">
            <a:off x="3195144" y="3618199"/>
            <a:ext cx="1983221" cy="400110"/>
          </a:xfrm>
          <a:prstGeom prst="rect">
            <a:avLst/>
          </a:prstGeom>
          <a:solidFill>
            <a:srgbClr val="339966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mbria" pitchFamily="18" charset="0"/>
              </a:rPr>
              <a:t>B. False</a:t>
            </a: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8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617295" y="1659405"/>
            <a:ext cx="24897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Awesome Job!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031535" y="3724880"/>
            <a:ext cx="262065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Next question?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lastslide"/>
          </p:cNvPr>
          <p:cNvSpPr/>
          <p:nvPr/>
        </p:nvSpPr>
        <p:spPr>
          <a:xfrm rot="21001732">
            <a:off x="3834232" y="4204632"/>
            <a:ext cx="11208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No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106557" y="2125850"/>
            <a:ext cx="1815697" cy="17109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3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/>
          <p:cNvSpPr/>
          <p:nvPr/>
        </p:nvSpPr>
        <p:spPr>
          <a:xfrm rot="21139667">
            <a:off x="5373349" y="180005"/>
            <a:ext cx="2043924" cy="1280084"/>
          </a:xfrm>
          <a:custGeom>
            <a:avLst/>
            <a:gdLst>
              <a:gd name="connsiteX0" fmla="*/ 0 w 1751798"/>
              <a:gd name="connsiteY0" fmla="*/ 153853 h 1097129"/>
              <a:gd name="connsiteX1" fmla="*/ 644893 w 1751798"/>
              <a:gd name="connsiteY1" fmla="*/ 28725 h 1097129"/>
              <a:gd name="connsiteX2" fmla="*/ 721895 w 1751798"/>
              <a:gd name="connsiteY2" fmla="*/ 635116 h 1097129"/>
              <a:gd name="connsiteX3" fmla="*/ 1405289 w 1751798"/>
              <a:gd name="connsiteY3" fmla="*/ 635116 h 1097129"/>
              <a:gd name="connsiteX4" fmla="*/ 1751798 w 1751798"/>
              <a:gd name="connsiteY4" fmla="*/ 1097129 h 109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798" h="1097129">
                <a:moveTo>
                  <a:pt x="0" y="153853"/>
                </a:moveTo>
                <a:cubicBezTo>
                  <a:pt x="262288" y="51184"/>
                  <a:pt x="524577" y="-51485"/>
                  <a:pt x="644893" y="28725"/>
                </a:cubicBezTo>
                <a:cubicBezTo>
                  <a:pt x="765209" y="108935"/>
                  <a:pt x="595162" y="534051"/>
                  <a:pt x="721895" y="635116"/>
                </a:cubicBezTo>
                <a:cubicBezTo>
                  <a:pt x="848628" y="736181"/>
                  <a:pt x="1233639" y="558114"/>
                  <a:pt x="1405289" y="635116"/>
                </a:cubicBezTo>
                <a:cubicBezTo>
                  <a:pt x="1576939" y="712118"/>
                  <a:pt x="1664368" y="904623"/>
                  <a:pt x="1751798" y="1097129"/>
                </a:cubicBezTo>
              </a:path>
            </a:pathLst>
          </a:custGeom>
          <a:noFill/>
          <a:ln w="1270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391400" y="1178223"/>
            <a:ext cx="152400" cy="19337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21099956">
            <a:off x="1856998" y="374507"/>
            <a:ext cx="4404613" cy="5967188"/>
            <a:chOff x="3124200" y="457200"/>
            <a:chExt cx="3657600" cy="5105400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ounded Rectangle 3"/>
            <p:cNvSpPr/>
            <p:nvPr/>
          </p:nvSpPr>
          <p:spPr>
            <a:xfrm>
              <a:off x="3124200" y="457200"/>
              <a:ext cx="3657600" cy="5105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299346" y="609600"/>
              <a:ext cx="3330054" cy="472440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21534901">
              <a:off x="3581401" y="990600"/>
              <a:ext cx="2819399" cy="3581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 rot="21009284">
            <a:off x="2552153" y="1556362"/>
            <a:ext cx="3080794" cy="33761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 rot="21001732">
            <a:off x="2927055" y="1602543"/>
            <a:ext cx="1833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mbria" pitchFamily="18" charset="0"/>
              </a:rPr>
              <a:t>Incorrect!</a:t>
            </a:r>
            <a:endParaRPr lang="en-US" sz="28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1015814">
            <a:off x="4216171" y="5481929"/>
            <a:ext cx="714286" cy="32743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 rot="21015814">
            <a:off x="4312504" y="5547065"/>
            <a:ext cx="540559" cy="19715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1243991">
            <a:off x="4921307" y="543309"/>
            <a:ext cx="177660" cy="13366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Off-page Connector 29"/>
          <p:cNvSpPr/>
          <p:nvPr/>
        </p:nvSpPr>
        <p:spPr>
          <a:xfrm rot="15540000">
            <a:off x="4899546" y="838422"/>
            <a:ext cx="221181" cy="457200"/>
          </a:xfrm>
          <a:prstGeom prst="flowChartOffpageConnector">
            <a:avLst/>
          </a:prstGeom>
          <a:solidFill>
            <a:srgbClr val="00B05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21040814">
            <a:off x="2767598" y="1020103"/>
            <a:ext cx="195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mbria" pitchFamily="18" charset="0"/>
              </a:rPr>
              <a:t>12:26PM</a:t>
            </a:r>
          </a:p>
        </p:txBody>
      </p:sp>
      <p:sp>
        <p:nvSpPr>
          <p:cNvPr id="23" name="Rectangle 22"/>
          <p:cNvSpPr/>
          <p:nvPr/>
        </p:nvSpPr>
        <p:spPr>
          <a:xfrm rot="21001732">
            <a:off x="3534001" y="3981997"/>
            <a:ext cx="16896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Try Again?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24" name="Rectangle 23">
            <a:hlinkClick r:id="rId2" action="ppaction://hlinksldjump"/>
          </p:cNvPr>
          <p:cNvSpPr/>
          <p:nvPr/>
        </p:nvSpPr>
        <p:spPr>
          <a:xfrm rot="21001732">
            <a:off x="3463890" y="4434161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Yes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3" name="Rectangle 32">
            <a:hlinkClick r:id="" action="ppaction://hlinkshowjump?jump=nextslide"/>
          </p:cNvPr>
          <p:cNvSpPr/>
          <p:nvPr/>
        </p:nvSpPr>
        <p:spPr>
          <a:xfrm rot="20940000">
            <a:off x="4178280" y="4297680"/>
            <a:ext cx="11208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mbria" pitchFamily="18" charset="0"/>
              </a:rPr>
              <a:t>No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0000">
            <a:off x="3413141" y="2111343"/>
            <a:ext cx="1280599" cy="195148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75" y="2193627"/>
            <a:ext cx="2646281" cy="42995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">
            <a:off x="5392298" y="3102943"/>
            <a:ext cx="3626544" cy="32676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74" y="955626"/>
            <a:ext cx="1219200" cy="138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7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0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3" grpId="0"/>
      <p:bldP spid="24" grpId="0"/>
      <p:bldP spid="3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7203</TotalTime>
  <Words>455</Words>
  <Application>Microsoft Macintosh PowerPoint</Application>
  <PresentationFormat>On-screen Show (4:3)</PresentationFormat>
  <Paragraphs>191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Cambria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Elizabeth Passamonte</cp:lastModifiedBy>
  <cp:revision>53</cp:revision>
  <dcterms:created xsi:type="dcterms:W3CDTF">2013-07-27T15:22:01Z</dcterms:created>
  <dcterms:modified xsi:type="dcterms:W3CDTF">2023-09-19T17:13:48Z</dcterms:modified>
</cp:coreProperties>
</file>