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4" r:id="rId2"/>
    <p:sldId id="259" r:id="rId3"/>
    <p:sldId id="265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8C"/>
    <a:srgbClr val="75A941"/>
    <a:srgbClr val="FF4364"/>
    <a:srgbClr val="F4806F"/>
    <a:srgbClr val="41B67C"/>
    <a:srgbClr val="34BEBF"/>
    <a:srgbClr val="993366"/>
    <a:srgbClr val="FAA918"/>
    <a:srgbClr val="CC3399"/>
    <a:srgbClr val="F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0234" autoAdjust="0"/>
  </p:normalViewPr>
  <p:slideViewPr>
    <p:cSldViewPr snapToGrid="0" snapToObjects="1">
      <p:cViewPr varScale="1">
        <p:scale>
          <a:sx n="99" d="100"/>
          <a:sy n="99" d="100"/>
        </p:scale>
        <p:origin x="20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664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F3DAF-AF75-CD43-9976-4A41697BF0F8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067E8-C271-5649-A09E-E2D21825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705100" y="1435100"/>
            <a:ext cx="6159500" cy="45391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959100" y="1676401"/>
            <a:ext cx="5676900" cy="4025900"/>
          </a:xfrm>
          <a:prstGeom prst="rec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2705100" y="393700"/>
            <a:ext cx="6159500" cy="8001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2844800" y="514350"/>
            <a:ext cx="5867400" cy="546100"/>
          </a:xfrm>
          <a:prstGeom prst="rec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 userDrawn="1"/>
        </p:nvSpPr>
        <p:spPr>
          <a:xfrm flipH="1">
            <a:off x="2959100" y="596900"/>
            <a:ext cx="431800" cy="406400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ircular Arrow 22"/>
          <p:cNvSpPr/>
          <p:nvPr userDrawn="1"/>
        </p:nvSpPr>
        <p:spPr>
          <a:xfrm rot="7803757">
            <a:off x="8141440" y="545209"/>
            <a:ext cx="447130" cy="4335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149148"/>
              <a:gd name="adj5" fmla="val 1659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442">
            <a:off x="4790596" y="2299112"/>
            <a:ext cx="3813048" cy="41588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8" y="241218"/>
            <a:ext cx="2843896" cy="623147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11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3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7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9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4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06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A384A3-4E1F-B047-B383-A52C621D7CA1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52784C-C065-6543-868B-A7919AF6ED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46575" y="6443663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3640" y="6527914"/>
            <a:ext cx="2243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6.6.5 It’s Okay to Say No!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959087" y="6523158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119148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5100" y="1435100"/>
            <a:ext cx="6159500" cy="45391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59100" y="1676401"/>
            <a:ext cx="5676900" cy="4025900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05100" y="393700"/>
            <a:ext cx="6159500" cy="8001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44800" y="514350"/>
            <a:ext cx="5867400" cy="546100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flipH="1">
            <a:off x="2959100" y="596900"/>
            <a:ext cx="431800" cy="406400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ircular Arrow 9"/>
          <p:cNvSpPr/>
          <p:nvPr/>
        </p:nvSpPr>
        <p:spPr>
          <a:xfrm rot="7803757">
            <a:off x="8141440" y="545209"/>
            <a:ext cx="447130" cy="4335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149148"/>
              <a:gd name="adj5" fmla="val 1659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9055" y="544938"/>
            <a:ext cx="374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Nu-CULTURE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89750"/>
            <a:ext cx="3815744" cy="41617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21348622">
            <a:off x="4238741" y="4454612"/>
            <a:ext cx="2639249" cy="1046440"/>
          </a:xfrm>
          <a:prstGeom prst="rect">
            <a:avLst/>
          </a:prstGeom>
          <a:solidFill>
            <a:srgbClr val="75A941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60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say NO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60999" y="469899"/>
            <a:ext cx="170560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0" b="1" dirty="0">
                <a:latin typeface="Times New Roman"/>
                <a:cs typeface="Times New Roman"/>
              </a:rPr>
              <a:t>!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34231" y="2645274"/>
            <a:ext cx="2912342" cy="1147991"/>
            <a:chOff x="3796130" y="2645963"/>
            <a:chExt cx="2984500" cy="125524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Oval 2"/>
            <p:cNvSpPr/>
            <p:nvPr/>
          </p:nvSpPr>
          <p:spPr>
            <a:xfrm rot="554061">
              <a:off x="3935895" y="2645963"/>
              <a:ext cx="2604231" cy="1255247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558907">
              <a:off x="3796130" y="2692323"/>
              <a:ext cx="29845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latin typeface="Cambria" pitchFamily="18" charset="0"/>
                  <a:cs typeface="Times New Roman"/>
                </a:rPr>
                <a:t>Skills</a:t>
              </a:r>
              <a:endParaRPr lang="en-US" sz="9600" b="1" dirty="0">
                <a:latin typeface="Cambria" pitchFamily="18" charset="0"/>
                <a:cs typeface="Times New Roman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161504" y="1786729"/>
            <a:ext cx="28028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latin typeface="Cambria" pitchFamily="18" charset="0"/>
                <a:cs typeface="Comic Sans MS"/>
              </a:rPr>
              <a:t>Refusal</a:t>
            </a:r>
            <a:endParaRPr lang="en-US" sz="6000" b="1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1384353">
            <a:off x="3241858" y="3529003"/>
            <a:ext cx="4331002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It’s okay to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8" y="241218"/>
            <a:ext cx="2843896" cy="623147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1" y="5880987"/>
            <a:ext cx="736650" cy="8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0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2" grpId="1" animBg="1"/>
      <p:bldP spid="18" grpId="0"/>
      <p:bldP spid="18" grpId="1"/>
      <p:bldP spid="14" grpId="0"/>
      <p:bldP spid="14" grpId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4691" y="583684"/>
            <a:ext cx="4706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Refusal</a:t>
            </a:r>
            <a:r>
              <a:rPr lang="en-US" sz="2200" b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 Skills – It’s okay to say NO!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023968" y="1739900"/>
            <a:ext cx="5676900" cy="3860800"/>
            <a:chOff x="3023968" y="1739900"/>
            <a:chExt cx="5676900" cy="3860800"/>
          </a:xfrm>
        </p:grpSpPr>
        <p:sp>
          <p:nvSpPr>
            <p:cNvPr id="3" name="Rectangle 2"/>
            <p:cNvSpPr/>
            <p:nvPr/>
          </p:nvSpPr>
          <p:spPr>
            <a:xfrm>
              <a:off x="3276600" y="3505200"/>
              <a:ext cx="5092700" cy="9144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itle 1"/>
            <p:cNvSpPr txBox="1">
              <a:spLocks/>
            </p:cNvSpPr>
            <p:nvPr/>
          </p:nvSpPr>
          <p:spPr>
            <a:xfrm>
              <a:off x="3023968" y="1739900"/>
              <a:ext cx="5676900" cy="3860800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" pitchFamily="18" charset="0"/>
                  <a:cs typeface="Times New Roman"/>
                </a:rPr>
                <a:t>Here are some ideas </a:t>
              </a:r>
            </a:p>
            <a:p>
              <a:r>
                <a:rPr lang="en-US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" pitchFamily="18" charset="0"/>
                  <a:cs typeface="Times New Roman"/>
                </a:rPr>
                <a:t>for handling </a:t>
              </a:r>
            </a:p>
            <a:p>
              <a:r>
                <a:rPr lang="en-US" sz="6000" b="1" dirty="0">
                  <a:ln w="12700">
                    <a:noFill/>
                  </a:ln>
                  <a:solidFill>
                    <a:sysClr val="windowText" lastClr="000000"/>
                  </a:solidFill>
                  <a:latin typeface="Cambria" pitchFamily="18" charset="0"/>
                  <a:cs typeface="Times New Roman"/>
                </a:rPr>
                <a:t>high pressure </a:t>
              </a:r>
              <a:r>
                <a:rPr lang="en-US" sz="4800" b="1" dirty="0">
                  <a:solidFill>
                    <a:sysClr val="windowText" lastClr="000000"/>
                  </a:solidFill>
                  <a:latin typeface="Cambria" pitchFamily="18" charset="0"/>
                  <a:cs typeface="Times New Roman"/>
                </a:rPr>
                <a:t>SITUATIONS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44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52691" y="570984"/>
            <a:ext cx="35477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Call it what it is and say…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130826" y="1897966"/>
            <a:ext cx="5676299" cy="4051300"/>
            <a:chOff x="3130826" y="1897966"/>
            <a:chExt cx="5676299" cy="4051300"/>
          </a:xfrm>
        </p:grpSpPr>
        <p:sp>
          <p:nvSpPr>
            <p:cNvPr id="5" name="Rectangle 4"/>
            <p:cNvSpPr/>
            <p:nvPr/>
          </p:nvSpPr>
          <p:spPr>
            <a:xfrm>
              <a:off x="3467100" y="2311400"/>
              <a:ext cx="9779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37574" y="2311400"/>
              <a:ext cx="802826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05200" y="2978150"/>
              <a:ext cx="8509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67100" y="5105400"/>
              <a:ext cx="8890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Content Placeholder 2"/>
            <p:cNvSpPr txBox="1">
              <a:spLocks/>
            </p:cNvSpPr>
            <p:nvPr/>
          </p:nvSpPr>
          <p:spPr>
            <a:xfrm>
              <a:off x="3130826" y="1897966"/>
              <a:ext cx="5676299" cy="405130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” or 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, thanks”. </a:t>
              </a:r>
            </a:p>
            <a:p>
              <a:pPr marL="0" indent="0">
                <a:spcBef>
                  <a:spcPts val="0"/>
                </a:spcBef>
                <a:buFont typeface="Arial"/>
                <a:buNone/>
              </a:pPr>
              <a:endParaRPr lang="en-US" sz="900" b="1" dirty="0">
                <a:latin typeface="Cambria" pitchFamily="18" charset="0"/>
                <a:cs typeface="Comic Sans MS"/>
              </a:endParaRPr>
            </a:p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. That's cheating (stealing, bullying, using drugs, not following the rules, etc.)”.</a:t>
              </a:r>
            </a:p>
            <a:p>
              <a:pPr marL="0" indent="0">
                <a:buFont typeface="Arial"/>
                <a:buNone/>
              </a:pPr>
              <a:endParaRPr lang="en-US" sz="900" b="1" dirty="0">
                <a:latin typeface="Cambria" pitchFamily="18" charset="0"/>
                <a:cs typeface="Comic Sans MS"/>
              </a:endParaRPr>
            </a:p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, thanks. I don’t drink.”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1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 rot="20159506">
            <a:off x="3230080" y="2311170"/>
            <a:ext cx="1425658" cy="602179"/>
          </a:xfrm>
          <a:prstGeom prst="rect">
            <a:avLst/>
          </a:prstGeom>
          <a:solidFill>
            <a:srgbClr val="00998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latin typeface="Comic Sans MS"/>
                <a:cs typeface="Comic Sans MS"/>
              </a:rPr>
              <a:t>LOL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2807" y="2916978"/>
            <a:ext cx="4871461" cy="171531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Cambria" pitchFamily="18" charset="0"/>
                <a:cs typeface="Comic Sans MS"/>
              </a:rPr>
              <a:t>“You have to be kidding;                                                I care about my lungs.” </a:t>
            </a:r>
          </a:p>
          <a:p>
            <a:pPr marL="0" indent="0" algn="ctr">
              <a:buNone/>
            </a:pPr>
            <a:r>
              <a:rPr lang="en-US" sz="2800" b="1" dirty="0">
                <a:latin typeface="Cambria" pitchFamily="18" charset="0"/>
                <a:cs typeface="Comic Sans MS"/>
              </a:rPr>
              <a:t>(smoking)</a:t>
            </a:r>
          </a:p>
          <a:p>
            <a:pPr algn="ctr"/>
            <a:endParaRPr lang="en-US" sz="2800" dirty="0">
              <a:latin typeface="Cambria" pitchFamily="18" charset="0"/>
              <a:cs typeface="Comic Sans M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76674" y="1918433"/>
            <a:ext cx="2158829" cy="934644"/>
            <a:chOff x="6363974" y="1943833"/>
            <a:chExt cx="2158829" cy="934644"/>
          </a:xfrm>
        </p:grpSpPr>
        <p:sp>
          <p:nvSpPr>
            <p:cNvPr id="8" name="Oval 7"/>
            <p:cNvSpPr/>
            <p:nvPr/>
          </p:nvSpPr>
          <p:spPr>
            <a:xfrm rot="1136294">
              <a:off x="6363974" y="1943833"/>
              <a:ext cx="2158829" cy="934644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 rot="1291419">
              <a:off x="6462299" y="2162694"/>
              <a:ext cx="2017727" cy="55157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b="1" dirty="0">
                  <a:ln w="12700">
                    <a:noFill/>
                  </a:ln>
                  <a:latin typeface="Comic Sans MS"/>
                  <a:cs typeface="Comic Sans MS"/>
                </a:rPr>
                <a:t>HAHAHA</a:t>
              </a: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 rot="1040937">
            <a:off x="6863942" y="4606902"/>
            <a:ext cx="1458563" cy="604561"/>
          </a:xfrm>
          <a:prstGeom prst="rect">
            <a:avLst/>
          </a:prstGeom>
          <a:solidFill>
            <a:srgbClr val="00998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latin typeface="Comic Sans MS"/>
                <a:cs typeface="Comic Sans MS"/>
              </a:rPr>
              <a:t>LOL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07619" y="4501649"/>
            <a:ext cx="2212197" cy="975012"/>
            <a:chOff x="3107619" y="4501649"/>
            <a:chExt cx="2212197" cy="9750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Oval 9"/>
            <p:cNvSpPr/>
            <p:nvPr/>
          </p:nvSpPr>
          <p:spPr>
            <a:xfrm rot="20907049">
              <a:off x="3139743" y="4501649"/>
              <a:ext cx="2158829" cy="975012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 rot="20700614">
              <a:off x="3107619" y="4730932"/>
              <a:ext cx="2212197" cy="536693"/>
            </a:xfrm>
            <a:prstGeom prst="rect">
              <a:avLst/>
            </a:prstGeom>
            <a:noFill/>
          </p:spPr>
          <p:txBody>
            <a:bodyPr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b="1" dirty="0">
                  <a:ln w="12700">
                    <a:noFill/>
                  </a:ln>
                  <a:latin typeface="Comic Sans MS"/>
                  <a:cs typeface="Comic Sans MS"/>
                </a:rPr>
                <a:t>HAHAHA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370191" y="583684"/>
            <a:ext cx="28886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You can use humor…</a:t>
            </a:r>
          </a:p>
        </p:txBody>
      </p:sp>
    </p:spTree>
    <p:extLst>
      <p:ext uri="{BB962C8B-B14F-4D97-AF65-F5344CB8AC3E}">
        <p14:creationId xmlns:p14="http://schemas.microsoft.com/office/powerpoint/2010/main" val="29343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3" grpId="0"/>
      <p:bldP spid="14" grpId="0" animBg="1"/>
      <p:bldP spid="14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24893" y="2349500"/>
            <a:ext cx="5610481" cy="245252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50000"/>
            </a:pPr>
            <a:r>
              <a:rPr lang="en-US" sz="3000" b="1" dirty="0">
                <a:latin typeface="Cambria" pitchFamily="18" charset="0"/>
                <a:cs typeface="Comic Sans MS"/>
              </a:rPr>
              <a:t>"I could get hurt.“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50000"/>
            </a:pPr>
            <a:r>
              <a:rPr lang="en-US" sz="3000" b="1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“I might feel bad later.”</a:t>
            </a:r>
          </a:p>
          <a:p>
            <a:pPr>
              <a:lnSpc>
                <a:spcPct val="150000"/>
              </a:lnSpc>
              <a:spcBef>
                <a:spcPts val="600"/>
              </a:spcBef>
              <a:buSzPct val="150000"/>
            </a:pPr>
            <a:r>
              <a:rPr lang="en-US" sz="3000" b="1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“My parents might find out</a:t>
            </a:r>
            <a:r>
              <a:rPr lang="en-US" sz="3000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.”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1374" y="595868"/>
            <a:ext cx="480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rebuchet MS" pitchFamily="34" charset="0"/>
              </a:rPr>
              <a:t>Give reasons why you shouldn’t do it…</a:t>
            </a:r>
          </a:p>
        </p:txBody>
      </p:sp>
    </p:spTree>
    <p:extLst>
      <p:ext uri="{BB962C8B-B14F-4D97-AF65-F5344CB8AC3E}">
        <p14:creationId xmlns:p14="http://schemas.microsoft.com/office/powerpoint/2010/main" val="385914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13965" y="2314619"/>
            <a:ext cx="5483935" cy="3218035"/>
          </a:xfrm>
          <a:prstGeom prst="rect">
            <a:avLst/>
          </a:prstGeom>
        </p:spPr>
        <p:txBody>
          <a:bodyPr anchor="ctr"/>
          <a:lstStyle/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"I think I’ll go ride my bike.”</a:t>
            </a:r>
          </a:p>
          <a:p>
            <a:pPr marL="0" indent="0">
              <a:buNone/>
            </a:pPr>
            <a:endParaRPr lang="en-US" sz="900" b="1" dirty="0">
              <a:latin typeface="Cambria" pitchFamily="18" charset="0"/>
              <a:cs typeface="Comic Sans MS"/>
            </a:endParaRPr>
          </a:p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“I’m going to leave this store” </a:t>
            </a:r>
          </a:p>
          <a:p>
            <a:pPr marL="0" indent="0">
              <a:buClr>
                <a:srgbClr val="990000"/>
              </a:buClr>
              <a:buSzPct val="150000"/>
              <a:buNone/>
            </a:pPr>
            <a:r>
              <a:rPr lang="en-US" sz="2400" b="1" dirty="0">
                <a:latin typeface="Cambria" pitchFamily="18" charset="0"/>
                <a:cs typeface="Comic Sans MS"/>
              </a:rPr>
              <a:t>   (shoplifting)</a:t>
            </a:r>
          </a:p>
          <a:p>
            <a:pPr marL="0" indent="0">
              <a:buClr>
                <a:srgbClr val="990000"/>
              </a:buClr>
              <a:buSzPct val="150000"/>
              <a:buNone/>
            </a:pPr>
            <a:endParaRPr lang="en-US" sz="900" b="1" dirty="0">
              <a:latin typeface="Cambria" pitchFamily="18" charset="0"/>
              <a:cs typeface="Comic Sans MS"/>
            </a:endParaRPr>
          </a:p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If you want their friendship, keep the door open by saying something like, “If you decide to do something else, let me know.”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87697" y="1759823"/>
            <a:ext cx="5873825" cy="529396"/>
          </a:xfrm>
          <a:prstGeom prst="rect">
            <a:avLst/>
          </a:prstGeom>
          <a:noFill/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Comic Sans MS"/>
              </a:rPr>
              <a:t>(this will distract you from the temptation)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4574" y="583168"/>
            <a:ext cx="43091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Think of something else to do…</a:t>
            </a:r>
          </a:p>
        </p:txBody>
      </p:sp>
    </p:spTree>
    <p:extLst>
      <p:ext uri="{BB962C8B-B14F-4D97-AF65-F5344CB8AC3E}">
        <p14:creationId xmlns:p14="http://schemas.microsoft.com/office/powerpoint/2010/main" val="25133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09483" y="588644"/>
            <a:ext cx="4927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Give yourself credit for staying in...</a:t>
            </a:r>
          </a:p>
        </p:txBody>
      </p:sp>
      <p:sp>
        <p:nvSpPr>
          <p:cNvPr id="15" name="Rectangle 14"/>
          <p:cNvSpPr/>
          <p:nvPr/>
        </p:nvSpPr>
        <p:spPr>
          <a:xfrm rot="21438359">
            <a:off x="4081272" y="4406503"/>
            <a:ext cx="2852472" cy="1015663"/>
          </a:xfrm>
          <a:prstGeom prst="rect">
            <a:avLst/>
          </a:prstGeom>
          <a:solidFill>
            <a:srgbClr val="75A941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choices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60999" y="469899"/>
            <a:ext cx="170560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0" b="1" dirty="0">
                <a:latin typeface="Times New Roman"/>
                <a:cs typeface="Times New Roman"/>
              </a:rPr>
              <a:t>!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23502" y="2706809"/>
            <a:ext cx="2984500" cy="1105407"/>
            <a:chOff x="3796130" y="2692323"/>
            <a:chExt cx="2984500" cy="10851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Oval 20"/>
            <p:cNvSpPr/>
            <p:nvPr/>
          </p:nvSpPr>
          <p:spPr>
            <a:xfrm rot="554061">
              <a:off x="4253835" y="2745278"/>
              <a:ext cx="2054578" cy="1032230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 rot="558907">
              <a:off x="3796130" y="2692323"/>
              <a:ext cx="29845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latin typeface="Cambria" pitchFamily="18" charset="0"/>
                  <a:cs typeface="Times New Roman"/>
                </a:rPr>
                <a:t>and</a:t>
              </a:r>
              <a:endParaRPr lang="en-US" sz="9600" b="1" dirty="0">
                <a:latin typeface="Cambria" pitchFamily="18" charset="0"/>
                <a:cs typeface="Times New Roman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 rot="182347">
            <a:off x="3870480" y="1723229"/>
            <a:ext cx="32542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latin typeface="Cambria" pitchFamily="18" charset="0"/>
              </a:rPr>
              <a:t>control</a:t>
            </a:r>
          </a:p>
        </p:txBody>
      </p:sp>
      <p:sp>
        <p:nvSpPr>
          <p:cNvPr id="17" name="Rectangle 16"/>
          <p:cNvSpPr/>
          <p:nvPr/>
        </p:nvSpPr>
        <p:spPr>
          <a:xfrm rot="21029019">
            <a:off x="3140258" y="3514358"/>
            <a:ext cx="4331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making good</a:t>
            </a:r>
          </a:p>
        </p:txBody>
      </p:sp>
    </p:spTree>
    <p:extLst>
      <p:ext uri="{BB962C8B-B14F-4D97-AF65-F5344CB8AC3E}">
        <p14:creationId xmlns:p14="http://schemas.microsoft.com/office/powerpoint/2010/main" val="19481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5" grpId="1" animBg="1"/>
      <p:bldP spid="16" grpId="0"/>
      <p:bldP spid="16" grpId="1"/>
      <p:bldP spid="18" grpId="0"/>
      <p:bldP spid="18" grpId="1"/>
      <p:bldP spid="17" grpId="0"/>
      <p:bldP spid="17" grpId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6270</TotalTime>
  <Words>204</Words>
  <Application>Microsoft Macintosh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</vt:lpstr>
      <vt:lpstr>Comic Sans MS</vt:lpstr>
      <vt:lpstr>Times New Roman</vt:lpstr>
      <vt:lpstr>Trebuchet MS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Sovanny Theng</dc:creator>
  <cp:lastModifiedBy>Elizabeth Passamonte</cp:lastModifiedBy>
  <cp:revision>140</cp:revision>
  <dcterms:created xsi:type="dcterms:W3CDTF">2013-01-17T03:00:54Z</dcterms:created>
  <dcterms:modified xsi:type="dcterms:W3CDTF">2023-09-19T17:16:12Z</dcterms:modified>
</cp:coreProperties>
</file>