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6" r:id="rId4"/>
    <p:sldId id="267" r:id="rId5"/>
    <p:sldId id="268" r:id="rId6"/>
    <p:sldId id="269" r:id="rId7"/>
    <p:sldId id="270" r:id="rId8"/>
    <p:sldId id="271" r:id="rId9"/>
    <p:sldId id="272" r:id="rId10"/>
    <p:sldId id="27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355C"/>
    <a:srgbClr val="8F3B5B"/>
    <a:srgbClr val="B4CD34"/>
    <a:srgbClr val="B4CD7C"/>
    <a:srgbClr val="41707C"/>
    <a:srgbClr val="581D59"/>
    <a:srgbClr val="B4707C"/>
    <a:srgbClr val="727E89"/>
    <a:srgbClr val="C051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877" autoAdjust="0"/>
    <p:restoredTop sz="60165" autoAdjust="0"/>
  </p:normalViewPr>
  <p:slideViewPr>
    <p:cSldViewPr>
      <p:cViewPr varScale="1">
        <p:scale>
          <a:sx n="53" d="100"/>
          <a:sy n="53" d="100"/>
        </p:scale>
        <p:origin x="592"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B2CF0C-3FD2-4FCF-A5D4-0518286E464C}" type="datetimeFigureOut">
              <a:rPr lang="en-US" smtClean="0"/>
              <a:t>11/27/23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C7D62E-9AC8-4B57-8690-72B44F60452F}" type="slidenum">
              <a:rPr lang="en-US" smtClean="0"/>
              <a:t>‹#›</a:t>
            </a:fld>
            <a:endParaRPr lang="en-US"/>
          </a:p>
        </p:txBody>
      </p:sp>
    </p:spTree>
    <p:extLst>
      <p:ext uri="{BB962C8B-B14F-4D97-AF65-F5344CB8AC3E}">
        <p14:creationId xmlns:p14="http://schemas.microsoft.com/office/powerpoint/2010/main" val="1009598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During the last session we talked about the keys to success. We said that to be successful in life, you have to know what you want and how to get there. You evaluated your own dreams, what it is going to take for you to get there on the journey to success, and you identified potential obstacles you might face. You are not going to be able to achieve your dreams on your own. You are going to need people to help you along the way. Those people will be family and friends. So, what kind of qualities and characteristics are important to have in these friendships to ensure that you are successful in achieving your dream?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 am going to read a couple of scenarios for you about different kinds of friendships. As I describe these different friendships, begin to think about how you would describe these friendships using descriptive words, qualities, and characteristics. Ask yourself if these are types of friendships worth having in your life. Are these friends going to help you achieve your dreams and be successful in life?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9C7D62E-9AC8-4B57-8690-72B44F60452F}" type="slidenum">
              <a:rPr lang="en-US" smtClean="0"/>
              <a:t>1</a:t>
            </a:fld>
            <a:endParaRPr lang="en-US"/>
          </a:p>
        </p:txBody>
      </p:sp>
    </p:spTree>
    <p:extLst>
      <p:ext uri="{BB962C8B-B14F-4D97-AF65-F5344CB8AC3E}">
        <p14:creationId xmlns:p14="http://schemas.microsoft.com/office/powerpoint/2010/main" val="1349338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Ok, now that you have heard Friendship One, let’s talk about how you would describe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respond. Potential responses might include selfish/greedy, destructive, hurtful, mean-spirited, or discouraging.</a:t>
            </a:r>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C7D62E-9AC8-4B57-8690-72B44F60452F}" type="slidenum">
              <a:rPr lang="en-US" smtClean="0"/>
              <a:t>4</a:t>
            </a:fld>
            <a:endParaRPr lang="en-US"/>
          </a:p>
        </p:txBody>
      </p:sp>
    </p:spTree>
    <p:extLst>
      <p:ext uri="{BB962C8B-B14F-4D97-AF65-F5344CB8AC3E}">
        <p14:creationId xmlns:p14="http://schemas.microsoft.com/office/powerpoint/2010/main" val="2315035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C7D62E-9AC8-4B57-8690-72B44F60452F}" type="slidenum">
              <a:rPr lang="en-US" smtClean="0"/>
              <a:t>5</a:t>
            </a:fld>
            <a:endParaRPr lang="en-US"/>
          </a:p>
        </p:txBody>
      </p:sp>
    </p:spTree>
    <p:extLst>
      <p:ext uri="{BB962C8B-B14F-4D97-AF65-F5344CB8AC3E}">
        <p14:creationId xmlns:p14="http://schemas.microsoft.com/office/powerpoint/2010/main" val="682214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Ok, now that you have heard Friendship Two, let’s talk about how you would describe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respond. Potential responses might include funny, entertaining, or popular.</a:t>
            </a:r>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9C7D62E-9AC8-4B57-8690-72B44F60452F}" type="slidenum">
              <a:rPr lang="en-US" smtClean="0"/>
              <a:t>6</a:t>
            </a:fld>
            <a:endParaRPr lang="en-US"/>
          </a:p>
        </p:txBody>
      </p:sp>
    </p:spTree>
    <p:extLst>
      <p:ext uri="{BB962C8B-B14F-4D97-AF65-F5344CB8AC3E}">
        <p14:creationId xmlns:p14="http://schemas.microsoft.com/office/powerpoint/2010/main" val="3679058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Ok, now that you have heard Friendship Three, let’s talk about how you would describe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Allow participants time to respond. Potential responses might include good listener, helpful, loyal, encouraging, supportive, or trustworthy.</a:t>
            </a:r>
            <a:r>
              <a:rPr lang="en-US" sz="1800" b="1" dirty="0">
                <a:solidFill>
                  <a:srgbClr val="77AFA4"/>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you had to choose one friend, which one would it be? (Friendship Three.)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As we were reading these scenarios, did you have friendships of your own that came to mind?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you have people in your life like the one described in Friendship One, do you think these people will help you succeed in life? (No.) What about Friendship Two? (Maybe.) There is nothing wrong with having fun friendships and being around people that make us laugh. However, as we mentioned earlier, we all need people to help us in life to be successful and achieve our dreams. Most likely, you are going to need the help of a friend like the one described in scenario three. This is a friend worth having. This is a friendship established on trust, respect, communication, support and encouragement.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C7D62E-9AC8-4B57-8690-72B44F60452F}" type="slidenum">
              <a:rPr lang="en-US" smtClean="0"/>
              <a:t>9</a:t>
            </a:fld>
            <a:endParaRPr lang="en-US"/>
          </a:p>
        </p:txBody>
      </p:sp>
    </p:spTree>
    <p:extLst>
      <p:ext uri="{BB962C8B-B14F-4D97-AF65-F5344CB8AC3E}">
        <p14:creationId xmlns:p14="http://schemas.microsoft.com/office/powerpoint/2010/main" val="3523212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This includes your choice of friends.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9C7D62E-9AC8-4B57-8690-72B44F60452F}" type="slidenum">
              <a:rPr lang="en-US" smtClean="0"/>
              <a:t>10</a:t>
            </a:fld>
            <a:endParaRPr lang="en-US"/>
          </a:p>
        </p:txBody>
      </p:sp>
    </p:spTree>
    <p:extLst>
      <p:ext uri="{BB962C8B-B14F-4D97-AF65-F5344CB8AC3E}">
        <p14:creationId xmlns:p14="http://schemas.microsoft.com/office/powerpoint/2010/main" val="2518719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450459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4052698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1365422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880412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919614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620559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617401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288591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540322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877662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BAECE0F-A86B-4617-BDC3-EE12AD3246B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FFE071E-5C62-41FF-ACE6-82FF7B7A5A34}" type="slidenum">
              <a:rPr lang="en-US" smtClean="0"/>
              <a:t>‹#›</a:t>
            </a:fld>
            <a:endParaRPr lang="en-US"/>
          </a:p>
        </p:txBody>
      </p:sp>
    </p:spTree>
    <p:extLst>
      <p:ext uri="{BB962C8B-B14F-4D97-AF65-F5344CB8AC3E}">
        <p14:creationId xmlns:p14="http://schemas.microsoft.com/office/powerpoint/2010/main" val="3032865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F3B5B"/>
        </a:solidFill>
        <a:effectLst/>
      </p:bgPr>
    </p:bg>
    <p:spTree>
      <p:nvGrpSpPr>
        <p:cNvPr id="1" name=""/>
        <p:cNvGrpSpPr/>
        <p:nvPr/>
      </p:nvGrpSpPr>
      <p:grpSpPr>
        <a:xfrm>
          <a:off x="0" y="0"/>
          <a:ext cx="0" cy="0"/>
          <a:chOff x="0" y="0"/>
          <a:chExt cx="0" cy="0"/>
        </a:xfrm>
      </p:grpSpPr>
      <p:sp>
        <p:nvSpPr>
          <p:cNvPr id="9" name="Rectangle 8"/>
          <p:cNvSpPr/>
          <p:nvPr userDrawn="1"/>
        </p:nvSpPr>
        <p:spPr>
          <a:xfrm>
            <a:off x="6996527" y="6523158"/>
            <a:ext cx="2071273" cy="276999"/>
          </a:xfrm>
          <a:prstGeom prst="rect">
            <a:avLst/>
          </a:prstGeom>
        </p:spPr>
        <p:txBody>
          <a:bodyPr wrap="none">
            <a:spAutoFit/>
          </a:bodyPr>
          <a:lstStyle/>
          <a:p>
            <a:r>
              <a:rPr lang="en-US" sz="1200" kern="1200" dirty="0">
                <a:solidFill>
                  <a:schemeClr val="tx1"/>
                </a:solidFill>
                <a:effectLst/>
                <a:latin typeface="+mn-lt"/>
                <a:ea typeface="+mn-ea"/>
                <a:cs typeface="+mn-cs"/>
              </a:rPr>
              <a:t>© 2013, 2023 Healthy Futures</a:t>
            </a:r>
          </a:p>
        </p:txBody>
      </p:sp>
      <p:sp>
        <p:nvSpPr>
          <p:cNvPr id="10" name="Rectangle 9"/>
          <p:cNvSpPr/>
          <p:nvPr userDrawn="1"/>
        </p:nvSpPr>
        <p:spPr>
          <a:xfrm>
            <a:off x="113640" y="6527914"/>
            <a:ext cx="2319866" cy="276999"/>
          </a:xfrm>
          <a:prstGeom prst="rect">
            <a:avLst/>
          </a:prstGeom>
        </p:spPr>
        <p:txBody>
          <a:bodyPr wrap="none">
            <a:spAutoFit/>
          </a:bodyPr>
          <a:lstStyle/>
          <a:p>
            <a:r>
              <a:rPr lang="en-US" sz="1200" kern="1200" dirty="0">
                <a:solidFill>
                  <a:schemeClr val="tx1"/>
                </a:solidFill>
                <a:effectLst/>
                <a:latin typeface="+mn-lt"/>
                <a:ea typeface="+mn-ea"/>
                <a:cs typeface="+mn-cs"/>
              </a:rPr>
              <a:t>Session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7.2.7 Friendship Scenarios</a:t>
            </a:r>
          </a:p>
        </p:txBody>
      </p:sp>
      <p:pic>
        <p:nvPicPr>
          <p:cNvPr id="5" name="Picture 4" descr="HF Heart - Inverted.eps"/>
          <p:cNvPicPr>
            <a:picLocks noChangeAspect="1"/>
          </p:cNvPicPr>
          <p:nvPr userDrawn="1"/>
        </p:nvPicPr>
        <p:blipFill>
          <a:blip r:embed="rId13">
            <a:alphaModFix amt="16000"/>
            <a:extLst>
              <a:ext uri="{28A0092B-C50C-407E-A947-70E740481C1C}">
                <a14:useLocalDpi xmlns:a14="http://schemas.microsoft.com/office/drawing/2010/main" val="0"/>
              </a:ext>
            </a:extLst>
          </a:blip>
          <a:stretch>
            <a:fillRect/>
          </a:stretch>
        </p:blipFill>
        <p:spPr>
          <a:xfrm rot="21157721">
            <a:off x="4714365" y="1713153"/>
            <a:ext cx="4450930" cy="4881667"/>
          </a:xfrm>
          <a:prstGeom prst="rect">
            <a:avLst/>
          </a:prstGeom>
        </p:spPr>
      </p:pic>
    </p:spTree>
    <p:extLst>
      <p:ext uri="{BB962C8B-B14F-4D97-AF65-F5344CB8AC3E}">
        <p14:creationId xmlns:p14="http://schemas.microsoft.com/office/powerpoint/2010/main" val="1713644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51" name="Group 50"/>
            <p:cNvGrpSpPr/>
            <p:nvPr/>
          </p:nvGrpSpPr>
          <p:grpSpPr>
            <a:xfrm>
              <a:off x="1090348" y="610176"/>
              <a:ext cx="2009587" cy="5918881"/>
              <a:chOff x="1556923" y="463045"/>
              <a:chExt cx="2009587" cy="5918881"/>
            </a:xfrm>
          </p:grpSpPr>
          <p:grpSp>
            <p:nvGrpSpPr>
              <p:cNvPr id="53" name="Group 52"/>
              <p:cNvGrpSpPr/>
              <p:nvPr/>
            </p:nvGrpSpPr>
            <p:grpSpPr>
              <a:xfrm>
                <a:off x="1709323" y="463045"/>
                <a:ext cx="1857187" cy="5910374"/>
                <a:chOff x="-1401483" y="701990"/>
                <a:chExt cx="1857187" cy="6051366"/>
              </a:xfrm>
            </p:grpSpPr>
            <p:cxnSp>
              <p:nvCxnSpPr>
                <p:cNvPr id="58" name="Straight Connector 57"/>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4" name="Straight Connector 53"/>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2" name="Straight Connector 51"/>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2" name="Rounded Rectangle 141"/>
          <p:cNvSpPr/>
          <p:nvPr/>
        </p:nvSpPr>
        <p:spPr bwMode="auto">
          <a:xfrm>
            <a:off x="239170"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5" name="TextBox 24"/>
          <p:cNvSpPr txBox="1"/>
          <p:nvPr/>
        </p:nvSpPr>
        <p:spPr>
          <a:xfrm>
            <a:off x="-944392" y="1787604"/>
            <a:ext cx="7409219" cy="1200329"/>
          </a:xfrm>
          <a:prstGeom prst="rect">
            <a:avLst/>
          </a:prstGeom>
          <a:noFill/>
        </p:spPr>
        <p:txBody>
          <a:bodyPr wrap="square" rtlCol="0">
            <a:spAutoFit/>
          </a:bodyPr>
          <a:lstStyle/>
          <a:p>
            <a:pPr algn="ctr"/>
            <a:r>
              <a:rPr lang="en-US" sz="3600" b="1" dirty="0"/>
              <a:t> Today’s topic:  </a:t>
            </a:r>
          </a:p>
          <a:p>
            <a:pPr algn="ctr"/>
            <a:r>
              <a:rPr lang="en-US" sz="3600" b="1" dirty="0"/>
              <a:t>    </a:t>
            </a:r>
          </a:p>
        </p:txBody>
      </p:sp>
      <p:sp>
        <p:nvSpPr>
          <p:cNvPr id="99" name="TextBox 98"/>
          <p:cNvSpPr txBox="1"/>
          <p:nvPr/>
        </p:nvSpPr>
        <p:spPr>
          <a:xfrm>
            <a:off x="467735" y="2539425"/>
            <a:ext cx="4427474" cy="584775"/>
          </a:xfrm>
          <a:prstGeom prst="rect">
            <a:avLst/>
          </a:prstGeom>
          <a:noFill/>
        </p:spPr>
        <p:txBody>
          <a:bodyPr wrap="square" rtlCol="0">
            <a:spAutoFit/>
          </a:bodyPr>
          <a:lstStyle/>
          <a:p>
            <a:pPr algn="ctr"/>
            <a:r>
              <a:rPr lang="en-US" sz="3200" b="1" dirty="0"/>
              <a:t>    Friendship Scenarios</a:t>
            </a:r>
          </a:p>
        </p:txBody>
      </p:sp>
      <p:sp>
        <p:nvSpPr>
          <p:cNvPr id="146" name="TextBox 145"/>
          <p:cNvSpPr txBox="1"/>
          <p:nvPr/>
        </p:nvSpPr>
        <p:spPr>
          <a:xfrm>
            <a:off x="-932219" y="842427"/>
            <a:ext cx="7409219" cy="1138773"/>
          </a:xfrm>
          <a:prstGeom prst="rect">
            <a:avLst/>
          </a:prstGeom>
          <a:noFill/>
        </p:spPr>
        <p:txBody>
          <a:bodyPr wrap="square" rtlCol="0">
            <a:spAutoFit/>
          </a:bodyPr>
          <a:lstStyle/>
          <a:p>
            <a:pPr algn="ctr"/>
            <a:r>
              <a:rPr lang="en-US" sz="3400" b="1" dirty="0">
                <a:solidFill>
                  <a:srgbClr val="C00000"/>
                </a:solidFill>
              </a:rPr>
              <a:t>The Gabby &amp; Chloe Show</a:t>
            </a:r>
          </a:p>
          <a:p>
            <a:pPr algn="ctr"/>
            <a:r>
              <a:rPr lang="en-US" sz="3400" b="1" dirty="0">
                <a:solidFill>
                  <a:srgbClr val="C00000"/>
                </a:solidFill>
              </a:rPr>
              <a:t>    </a:t>
            </a:r>
          </a:p>
        </p:txBody>
      </p:sp>
      <p:sp>
        <p:nvSpPr>
          <p:cNvPr id="29" name="Rectangle 28"/>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2" name="Group 31"/>
          <p:cNvGrpSpPr/>
          <p:nvPr/>
        </p:nvGrpSpPr>
        <p:grpSpPr>
          <a:xfrm>
            <a:off x="3566160" y="1879353"/>
            <a:ext cx="5273245" cy="4445247"/>
            <a:chOff x="3552325" y="1691394"/>
            <a:chExt cx="5273245" cy="4445247"/>
          </a:xfrm>
          <a:effectLst/>
        </p:grpSpPr>
        <p:sp>
          <p:nvSpPr>
            <p:cNvPr id="33" name="Snip Same Side Corner Rectangle 32"/>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nip Same Side Corner Rectangle 33"/>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3552325" y="3854191"/>
              <a:ext cx="5273245" cy="2282450"/>
              <a:chOff x="1782977" y="3934316"/>
              <a:chExt cx="5273245" cy="2282450"/>
            </a:xfrm>
            <a:solidFill>
              <a:srgbClr val="14355C"/>
            </a:solidFill>
          </p:grpSpPr>
          <p:sp>
            <p:nvSpPr>
              <p:cNvPr id="43" name="Cube 42"/>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3246222" y="4833423"/>
                <a:ext cx="2917937" cy="1077218"/>
              </a:xfrm>
              <a:prstGeom prst="rect">
                <a:avLst/>
              </a:prstGeom>
              <a:grpFill/>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cxnSp>
            <p:nvCxnSpPr>
              <p:cNvPr id="46" name="Straight Connector 45"/>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6" name="Rectangle 35"/>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291697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146">
                                            <p:txEl>
                                              <p:pRg st="0" end="0"/>
                                            </p:txEl>
                                          </p:spTgt>
                                        </p:tgtEl>
                                        <p:attrNameLst>
                                          <p:attrName>style.visibility</p:attrName>
                                        </p:attrNameLst>
                                      </p:cBhvr>
                                      <p:to>
                                        <p:strVal val="visible"/>
                                      </p:to>
                                    </p:set>
                                    <p:anim calcmode="lin" valueType="num">
                                      <p:cBhvr additive="base">
                                        <p:cTn id="14" dur="1500"/>
                                        <p:tgtEl>
                                          <p:spTgt spid="146">
                                            <p:txEl>
                                              <p:pRg st="0" end="0"/>
                                            </p:txEl>
                                          </p:spTgt>
                                        </p:tgtEl>
                                        <p:attrNameLst>
                                          <p:attrName>ppt_y</p:attrName>
                                        </p:attrNameLst>
                                      </p:cBhvr>
                                      <p:tavLst>
                                        <p:tav tm="0">
                                          <p:val>
                                            <p:strVal val="#ppt_y+#ppt_h*1.125000"/>
                                          </p:val>
                                        </p:tav>
                                        <p:tav tm="100000">
                                          <p:val>
                                            <p:strVal val="#ppt_y"/>
                                          </p:val>
                                        </p:tav>
                                      </p:tavLst>
                                    </p:anim>
                                    <p:animEffect transition="in" filter="wipe(up)">
                                      <p:cBhvr>
                                        <p:cTn id="15" dur="1500"/>
                                        <p:tgtEl>
                                          <p:spTgt spid="146">
                                            <p:txEl>
                                              <p:pRg st="0" end="0"/>
                                            </p:txEl>
                                          </p:spTgt>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146">
                                            <p:txEl>
                                              <p:pRg st="1" end="1"/>
                                            </p:txEl>
                                          </p:spTgt>
                                        </p:tgtEl>
                                        <p:attrNameLst>
                                          <p:attrName>style.visibility</p:attrName>
                                        </p:attrNameLst>
                                      </p:cBhvr>
                                      <p:to>
                                        <p:strVal val="visible"/>
                                      </p:to>
                                    </p:set>
                                    <p:anim calcmode="lin" valueType="num">
                                      <p:cBhvr additive="base">
                                        <p:cTn id="19" dur="1500"/>
                                        <p:tgtEl>
                                          <p:spTgt spid="146">
                                            <p:txEl>
                                              <p:pRg st="1" end="1"/>
                                            </p:txEl>
                                          </p:spTgt>
                                        </p:tgtEl>
                                        <p:attrNameLst>
                                          <p:attrName>ppt_y</p:attrName>
                                        </p:attrNameLst>
                                      </p:cBhvr>
                                      <p:tavLst>
                                        <p:tav tm="0">
                                          <p:val>
                                            <p:strVal val="#ppt_y+#ppt_h*1.125000"/>
                                          </p:val>
                                        </p:tav>
                                        <p:tav tm="100000">
                                          <p:val>
                                            <p:strVal val="#ppt_y"/>
                                          </p:val>
                                        </p:tav>
                                      </p:tavLst>
                                    </p:anim>
                                    <p:animEffect transition="in" filter="wipe(up)">
                                      <p:cBhvr>
                                        <p:cTn id="20" dur="1500"/>
                                        <p:tgtEl>
                                          <p:spTgt spid="146">
                                            <p:txEl>
                                              <p:pRg st="1" end="1"/>
                                            </p:txEl>
                                          </p:spTgt>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25">
                                            <p:txEl>
                                              <p:pRg st="0" end="0"/>
                                            </p:txEl>
                                          </p:spTgt>
                                        </p:tgtEl>
                                        <p:attrNameLst>
                                          <p:attrName>style.visibility</p:attrName>
                                        </p:attrNameLst>
                                      </p:cBhvr>
                                      <p:to>
                                        <p:strVal val="visible"/>
                                      </p:to>
                                    </p:set>
                                    <p:anim calcmode="lin" valueType="num">
                                      <p:cBhvr additive="base">
                                        <p:cTn id="23" dur="1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24" dur="1500"/>
                                        <p:tgtEl>
                                          <p:spTgt spid="25">
                                            <p:txEl>
                                              <p:pRg st="0" end="0"/>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25">
                                            <p:txEl>
                                              <p:pRg st="1" end="1"/>
                                            </p:txEl>
                                          </p:spTgt>
                                        </p:tgtEl>
                                        <p:attrNameLst>
                                          <p:attrName>style.visibility</p:attrName>
                                        </p:attrNameLst>
                                      </p:cBhvr>
                                      <p:to>
                                        <p:strVal val="visible"/>
                                      </p:to>
                                    </p:set>
                                    <p:anim calcmode="lin" valueType="num">
                                      <p:cBhvr additive="base">
                                        <p:cTn id="27" dur="1500"/>
                                        <p:tgtEl>
                                          <p:spTgt spid="25">
                                            <p:txEl>
                                              <p:pRg st="1" end="1"/>
                                            </p:txEl>
                                          </p:spTgt>
                                        </p:tgtEl>
                                        <p:attrNameLst>
                                          <p:attrName>ppt_y</p:attrName>
                                        </p:attrNameLst>
                                      </p:cBhvr>
                                      <p:tavLst>
                                        <p:tav tm="0">
                                          <p:val>
                                            <p:strVal val="#ppt_y+#ppt_h*1.125000"/>
                                          </p:val>
                                        </p:tav>
                                        <p:tav tm="100000">
                                          <p:val>
                                            <p:strVal val="#ppt_y"/>
                                          </p:val>
                                        </p:tav>
                                      </p:tavLst>
                                    </p:anim>
                                    <p:animEffect transition="in" filter="wipe(up)">
                                      <p:cBhvr>
                                        <p:cTn id="28" dur="1500"/>
                                        <p:tgtEl>
                                          <p:spTgt spid="25">
                                            <p:txEl>
                                              <p:pRg st="1" end="1"/>
                                            </p:txEl>
                                          </p:spTgt>
                                        </p:tgtEl>
                                      </p:cBhvr>
                                    </p:animEffect>
                                  </p:childTnLst>
                                </p:cTn>
                              </p:par>
                            </p:childTnLst>
                          </p:cTn>
                        </p:par>
                        <p:par>
                          <p:cTn id="29" fill="hold">
                            <p:stCondLst>
                              <p:cond delay="3500"/>
                            </p:stCondLst>
                            <p:childTnLst>
                              <p:par>
                                <p:cTn id="30" presetID="12" presetClass="entr" presetSubtype="4" fill="hold" grpId="0" nodeType="afterEffect">
                                  <p:stCondLst>
                                    <p:cond delay="0"/>
                                  </p:stCondLst>
                                  <p:childTnLst>
                                    <p:set>
                                      <p:cBhvr>
                                        <p:cTn id="31" dur="1" fill="hold">
                                          <p:stCondLst>
                                            <p:cond delay="0"/>
                                          </p:stCondLst>
                                        </p:cTn>
                                        <p:tgtEl>
                                          <p:spTgt spid="99">
                                            <p:txEl>
                                              <p:pRg st="0" end="0"/>
                                            </p:txEl>
                                          </p:spTgt>
                                        </p:tgtEl>
                                        <p:attrNameLst>
                                          <p:attrName>style.visibility</p:attrName>
                                        </p:attrNameLst>
                                      </p:cBhvr>
                                      <p:to>
                                        <p:strVal val="visible"/>
                                      </p:to>
                                    </p:set>
                                    <p:anim calcmode="lin" valueType="num">
                                      <p:cBhvr additive="base">
                                        <p:cTn id="32" dur="1500"/>
                                        <p:tgtEl>
                                          <p:spTgt spid="99">
                                            <p:txEl>
                                              <p:pRg st="0" end="0"/>
                                            </p:txEl>
                                          </p:spTgt>
                                        </p:tgtEl>
                                        <p:attrNameLst>
                                          <p:attrName>ppt_y</p:attrName>
                                        </p:attrNameLst>
                                      </p:cBhvr>
                                      <p:tavLst>
                                        <p:tav tm="0">
                                          <p:val>
                                            <p:strVal val="#ppt_y+#ppt_h*1.125000"/>
                                          </p:val>
                                        </p:tav>
                                        <p:tav tm="100000">
                                          <p:val>
                                            <p:strVal val="#ppt_y"/>
                                          </p:val>
                                        </p:tav>
                                      </p:tavLst>
                                    </p:anim>
                                    <p:animEffect transition="in" filter="wipe(up)">
                                      <p:cBhvr>
                                        <p:cTn id="33" dur="1500"/>
                                        <p:tgtEl>
                                          <p:spTgt spid="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p:bldP spid="99" grpId="0" build="p"/>
      <p:bldP spid="146" grpId="0" build="p"/>
      <p:bldP spid="30" grpId="0" animBg="1"/>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64" name="Group 63"/>
            <p:cNvGrpSpPr/>
            <p:nvPr/>
          </p:nvGrpSpPr>
          <p:grpSpPr>
            <a:xfrm>
              <a:off x="1090348" y="610176"/>
              <a:ext cx="2009587" cy="5918881"/>
              <a:chOff x="1556923" y="463045"/>
              <a:chExt cx="2009587" cy="5918881"/>
            </a:xfrm>
          </p:grpSpPr>
          <p:grpSp>
            <p:nvGrpSpPr>
              <p:cNvPr id="66" name="Group 65"/>
              <p:cNvGrpSpPr/>
              <p:nvPr/>
            </p:nvGrpSpPr>
            <p:grpSpPr>
              <a:xfrm>
                <a:off x="1709323" y="463045"/>
                <a:ext cx="1857187" cy="5910374"/>
                <a:chOff x="-1401483" y="701990"/>
                <a:chExt cx="1857187" cy="6051366"/>
              </a:xfrm>
            </p:grpSpPr>
            <p:cxnSp>
              <p:nvCxnSpPr>
                <p:cNvPr id="71" name="Straight Connector 70"/>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7" name="Straight Connector 66"/>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5" name="Straight Connector 64"/>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 name="Rectangle 1"/>
          <p:cNvSpPr/>
          <p:nvPr/>
        </p:nvSpPr>
        <p:spPr>
          <a:xfrm>
            <a:off x="-228600" y="1295400"/>
            <a:ext cx="6096000" cy="2308324"/>
          </a:xfrm>
          <a:prstGeom prst="rect">
            <a:avLst/>
          </a:prstGeom>
        </p:spPr>
        <p:txBody>
          <a:bodyPr wrap="square">
            <a:spAutoFit/>
          </a:bodyPr>
          <a:lstStyle/>
          <a:p>
            <a:pPr algn="ctr">
              <a:defRPr/>
            </a:pP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has a friend named </a:t>
            </a:r>
          </a:p>
          <a:p>
            <a:pPr algn="ctr">
              <a:defRPr/>
            </a:pPr>
            <a:r>
              <a:rPr lang="en-US" sz="2400" dirty="0">
                <a:latin typeface="+mj-lt"/>
                <a:ea typeface="ＭＳ Ｐゴシック" charset="0"/>
                <a:cs typeface="Gill Sans" charset="0"/>
                <a:sym typeface="Gill Sans" charset="0"/>
              </a:rPr>
              <a:t>Keisha. Keisha always gives </a:t>
            </a:r>
          </a:p>
          <a:p>
            <a:pPr algn="ctr">
              <a:defRPr/>
            </a:pP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a hard time. She often </a:t>
            </a:r>
          </a:p>
          <a:p>
            <a:pPr algn="ctr">
              <a:defRPr/>
            </a:pPr>
            <a:r>
              <a:rPr lang="en-US" sz="2400" dirty="0">
                <a:latin typeface="+mj-lt"/>
                <a:ea typeface="ＭＳ Ｐゴシック" charset="0"/>
                <a:cs typeface="Gill Sans" charset="0"/>
                <a:sym typeface="Gill Sans" charset="0"/>
              </a:rPr>
              <a:t>teases </a:t>
            </a: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to the point </a:t>
            </a:r>
          </a:p>
          <a:p>
            <a:pPr algn="ctr">
              <a:defRPr/>
            </a:pPr>
            <a:r>
              <a:rPr lang="en-US" sz="2400" dirty="0">
                <a:latin typeface="+mj-lt"/>
                <a:ea typeface="ＭＳ Ｐゴシック" charset="0"/>
                <a:cs typeface="Gill Sans" charset="0"/>
                <a:sym typeface="Gill Sans" charset="0"/>
              </a:rPr>
              <a:t>where </a:t>
            </a: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feels </a:t>
            </a:r>
          </a:p>
          <a:p>
            <a:pPr algn="ctr">
              <a:defRPr/>
            </a:pPr>
            <a:r>
              <a:rPr lang="en-US" sz="2400" dirty="0">
                <a:latin typeface="+mj-lt"/>
                <a:ea typeface="ＭＳ Ｐゴシック" charset="0"/>
                <a:cs typeface="Gill Sans" charset="0"/>
                <a:sym typeface="Gill Sans" charset="0"/>
              </a:rPr>
              <a:t>embarrassed and humiliated. </a:t>
            </a:r>
          </a:p>
        </p:txBody>
      </p:sp>
      <p:sp>
        <p:nvSpPr>
          <p:cNvPr id="24" name="TextBox 23"/>
          <p:cNvSpPr txBox="1"/>
          <p:nvPr/>
        </p:nvSpPr>
        <p:spPr>
          <a:xfrm>
            <a:off x="882733" y="533400"/>
            <a:ext cx="3917867" cy="584775"/>
          </a:xfrm>
          <a:prstGeom prst="rect">
            <a:avLst/>
          </a:prstGeom>
          <a:noFill/>
        </p:spPr>
        <p:txBody>
          <a:bodyPr wrap="none" rtlCol="0">
            <a:spAutoFit/>
          </a:bodyPr>
          <a:lstStyle/>
          <a:p>
            <a:pPr algn="ctr"/>
            <a:r>
              <a:rPr lang="en-US" sz="3200" b="1" dirty="0" err="1">
                <a:solidFill>
                  <a:srgbClr val="C00000"/>
                </a:solidFill>
              </a:rPr>
              <a:t>Joisevette</a:t>
            </a:r>
            <a:r>
              <a:rPr lang="en-US" sz="3200" b="1" dirty="0">
                <a:solidFill>
                  <a:srgbClr val="C00000"/>
                </a:solidFill>
              </a:rPr>
              <a:t> and Keisha </a:t>
            </a:r>
          </a:p>
        </p:txBody>
      </p:sp>
      <p:sp>
        <p:nvSpPr>
          <p:cNvPr id="57" name="Rectangle 56"/>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4" name="Group 3"/>
          <p:cNvGrpSpPr/>
          <p:nvPr/>
        </p:nvGrpSpPr>
        <p:grpSpPr>
          <a:xfrm>
            <a:off x="3565955" y="1879353"/>
            <a:ext cx="5273245" cy="4445247"/>
            <a:chOff x="3565955" y="1879353"/>
            <a:chExt cx="5273245" cy="4445247"/>
          </a:xfrm>
        </p:grpSpPr>
        <p:grpSp>
          <p:nvGrpSpPr>
            <p:cNvPr id="31" name="Group 30"/>
            <p:cNvGrpSpPr/>
            <p:nvPr/>
          </p:nvGrpSpPr>
          <p:grpSpPr>
            <a:xfrm>
              <a:off x="3565955" y="1879353"/>
              <a:ext cx="5273245" cy="4445247"/>
              <a:chOff x="3552325" y="1691394"/>
              <a:chExt cx="5273245" cy="4445247"/>
            </a:xfrm>
            <a:effectLst/>
          </p:grpSpPr>
          <p:sp>
            <p:nvSpPr>
              <p:cNvPr id="32" name="Snip Same Side Corner Rectangle 31"/>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nip Same Side Corner Rectangle 32"/>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a:off x="3552325" y="3854191"/>
                <a:ext cx="5273245" cy="2282450"/>
                <a:chOff x="1782977" y="3934316"/>
                <a:chExt cx="5273245" cy="2282450"/>
              </a:xfrm>
              <a:solidFill>
                <a:srgbClr val="14355C"/>
              </a:solidFill>
            </p:grpSpPr>
            <p:sp>
              <p:nvSpPr>
                <p:cNvPr id="42" name="Cube 41"/>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5" name="Rectangle 34"/>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60" name="TextBox 59"/>
            <p:cNvSpPr txBox="1"/>
            <p:nvPr/>
          </p:nvSpPr>
          <p:spPr>
            <a:xfrm>
              <a:off x="5029405" y="4941257"/>
              <a:ext cx="2917937" cy="1077218"/>
            </a:xfrm>
            <a:prstGeom prst="rect">
              <a:avLst/>
            </a:prstGeom>
            <a:noFill/>
            <a:effectLst/>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grpSp>
      <p:pic>
        <p:nvPicPr>
          <p:cNvPr id="44" name="Picture 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39618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1000" fill="hold"/>
                                        <p:tgtEl>
                                          <p:spTgt spid="24"/>
                                        </p:tgtEl>
                                        <p:attrNameLst>
                                          <p:attrName>ppt_w</p:attrName>
                                        </p:attrNameLst>
                                      </p:cBhvr>
                                      <p:tavLst>
                                        <p:tav tm="0">
                                          <p:val>
                                            <p:strVal val="#ppt_w*0.70"/>
                                          </p:val>
                                        </p:tav>
                                        <p:tav tm="100000">
                                          <p:val>
                                            <p:strVal val="#ppt_w"/>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animEffect transition="in" filter="fade">
                                      <p:cBhvr>
                                        <p:cTn id="16" dur="1000"/>
                                        <p:tgtEl>
                                          <p:spTgt spid="24"/>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1000"/>
                                        <p:tgtEl>
                                          <p:spTgt spid="2"/>
                                        </p:tgtEl>
                                        <p:attrNameLst>
                                          <p:attrName>ppt_x</p:attrName>
                                        </p:attrNameLst>
                                      </p:cBhvr>
                                      <p:tavLst>
                                        <p:tav tm="0">
                                          <p:val>
                                            <p:strVal val="#ppt_x-#ppt_w*1.125000"/>
                                          </p:val>
                                        </p:tav>
                                        <p:tav tm="100000">
                                          <p:val>
                                            <p:strVal val="#ppt_x"/>
                                          </p:val>
                                        </p:tav>
                                      </p:tavLst>
                                    </p:anim>
                                    <p:animEffect transition="in" filter="wipe(right)">
                                      <p:cBhvr>
                                        <p:cTn id="2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P spid="58" grpId="0" animBg="1"/>
      <p:bldP spid="5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Group 79"/>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1" name="Group 80"/>
            <p:cNvGrpSpPr/>
            <p:nvPr/>
          </p:nvGrpSpPr>
          <p:grpSpPr>
            <a:xfrm>
              <a:off x="1090348" y="610176"/>
              <a:ext cx="2009587" cy="5918881"/>
              <a:chOff x="1556923" y="463045"/>
              <a:chExt cx="2009587" cy="5918881"/>
            </a:xfrm>
          </p:grpSpPr>
          <p:grpSp>
            <p:nvGrpSpPr>
              <p:cNvPr id="83" name="Group 82"/>
              <p:cNvGrpSpPr/>
              <p:nvPr/>
            </p:nvGrpSpPr>
            <p:grpSpPr>
              <a:xfrm>
                <a:off x="1709323" y="463045"/>
                <a:ext cx="1857187" cy="5910374"/>
                <a:chOff x="-1401483" y="701990"/>
                <a:chExt cx="1857187" cy="6051366"/>
              </a:xfrm>
            </p:grpSpPr>
            <p:cxnSp>
              <p:nvCxnSpPr>
                <p:cNvPr id="88" name="Straight Connector 87"/>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4" name="Straight Connector 83"/>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2" name="Straight Connector 81"/>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4" name="TextBox 23"/>
          <p:cNvSpPr txBox="1"/>
          <p:nvPr/>
        </p:nvSpPr>
        <p:spPr>
          <a:xfrm>
            <a:off x="882733" y="533400"/>
            <a:ext cx="3917867" cy="584775"/>
          </a:xfrm>
          <a:prstGeom prst="rect">
            <a:avLst/>
          </a:prstGeom>
          <a:noFill/>
        </p:spPr>
        <p:txBody>
          <a:bodyPr wrap="none" rtlCol="0">
            <a:spAutoFit/>
          </a:bodyPr>
          <a:lstStyle/>
          <a:p>
            <a:pPr algn="ctr"/>
            <a:r>
              <a:rPr lang="en-US" sz="3200" b="1" dirty="0" err="1">
                <a:solidFill>
                  <a:srgbClr val="C00000"/>
                </a:solidFill>
              </a:rPr>
              <a:t>Joisevette</a:t>
            </a:r>
            <a:r>
              <a:rPr lang="en-US" sz="3200" b="1" dirty="0">
                <a:solidFill>
                  <a:srgbClr val="C00000"/>
                </a:solidFill>
              </a:rPr>
              <a:t> and Keisha </a:t>
            </a:r>
          </a:p>
        </p:txBody>
      </p:sp>
      <p:sp>
        <p:nvSpPr>
          <p:cNvPr id="28" name="Rectangle 27"/>
          <p:cNvSpPr/>
          <p:nvPr/>
        </p:nvSpPr>
        <p:spPr>
          <a:xfrm>
            <a:off x="381000" y="1208544"/>
            <a:ext cx="4800600" cy="2677656"/>
          </a:xfrm>
          <a:prstGeom prst="rect">
            <a:avLst/>
          </a:prstGeom>
        </p:spPr>
        <p:txBody>
          <a:bodyPr wrap="square">
            <a:spAutoFit/>
          </a:bodyPr>
          <a:lstStyle/>
          <a:p>
            <a:pPr algn="ctr">
              <a:defRPr/>
            </a:pPr>
            <a:r>
              <a:rPr lang="en-US" sz="2400" dirty="0" err="1">
                <a:latin typeface="+mj-lt"/>
                <a:ea typeface="ＭＳ Ｐゴシック" charset="0"/>
                <a:cs typeface="Gill Sans" charset="0"/>
                <a:sym typeface="Gill Sans" charset="0"/>
              </a:rPr>
              <a:t>Josivette</a:t>
            </a:r>
            <a:r>
              <a:rPr lang="en-US" sz="2400" dirty="0">
                <a:latin typeface="+mj-lt"/>
                <a:ea typeface="ＭＳ Ｐゴシック" charset="0"/>
                <a:cs typeface="Gill Sans" charset="0"/>
                <a:sym typeface="Gill Sans" charset="0"/>
              </a:rPr>
              <a:t> feels as though Keisha often takes and takes in their friendship, but rarely gives anything back. Additionally, she has learned </a:t>
            </a:r>
          </a:p>
          <a:p>
            <a:pPr algn="ctr">
              <a:defRPr/>
            </a:pPr>
            <a:r>
              <a:rPr lang="en-US" sz="2400" dirty="0">
                <a:latin typeface="+mj-lt"/>
                <a:ea typeface="ＭＳ Ｐゴシック" charset="0"/>
                <a:cs typeface="Gill Sans" charset="0"/>
                <a:sym typeface="Gill Sans" charset="0"/>
              </a:rPr>
              <a:t>that Keisha is making fun of her behind her back, which only adds</a:t>
            </a:r>
          </a:p>
          <a:p>
            <a:pPr algn="ctr">
              <a:defRPr/>
            </a:pPr>
            <a:r>
              <a:rPr lang="en-US" sz="2400" dirty="0">
                <a:latin typeface="+mj-lt"/>
                <a:ea typeface="ＭＳ Ｐゴシック" charset="0"/>
                <a:cs typeface="Gill Sans" charset="0"/>
                <a:sym typeface="Gill Sans" charset="0"/>
              </a:rPr>
              <a:t> to her hurt feelings.</a:t>
            </a:r>
          </a:p>
        </p:txBody>
      </p:sp>
      <p:sp>
        <p:nvSpPr>
          <p:cNvPr id="74" name="Rectangle 73"/>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grpSp>
        <p:nvGrpSpPr>
          <p:cNvPr id="3" name="Group 2"/>
          <p:cNvGrpSpPr/>
          <p:nvPr/>
        </p:nvGrpSpPr>
        <p:grpSpPr>
          <a:xfrm>
            <a:off x="3565955" y="1879353"/>
            <a:ext cx="5273245" cy="4445247"/>
            <a:chOff x="3565955" y="1879353"/>
            <a:chExt cx="5273245" cy="4445247"/>
          </a:xfrm>
        </p:grpSpPr>
        <p:grpSp>
          <p:nvGrpSpPr>
            <p:cNvPr id="55" name="Group 54"/>
            <p:cNvGrpSpPr/>
            <p:nvPr/>
          </p:nvGrpSpPr>
          <p:grpSpPr>
            <a:xfrm>
              <a:off x="3565955" y="1879353"/>
              <a:ext cx="5273245" cy="4445247"/>
              <a:chOff x="3552325" y="1691394"/>
              <a:chExt cx="5273245" cy="4445247"/>
            </a:xfrm>
            <a:effectLst/>
          </p:grpSpPr>
          <p:sp>
            <p:nvSpPr>
              <p:cNvPr id="56" name="Snip Same Side Corner Rectangle 55"/>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Snip Same Side Corner Rectangle 56"/>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p:cNvGrpSpPr/>
              <p:nvPr/>
            </p:nvGrpSpPr>
            <p:grpSpPr>
              <a:xfrm>
                <a:off x="3552325" y="3854191"/>
                <a:ext cx="5273245" cy="2282450"/>
                <a:chOff x="1782977" y="3934316"/>
                <a:chExt cx="5273245" cy="2282450"/>
              </a:xfrm>
              <a:solidFill>
                <a:srgbClr val="14355C"/>
              </a:solidFill>
            </p:grpSpPr>
            <p:sp>
              <p:nvSpPr>
                <p:cNvPr id="66" name="Cube 65"/>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59" name="Rectangle 58"/>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4" name="Picture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7" name="TextBox 76"/>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grpSp>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46918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fade">
                                      <p:cBhvr>
                                        <p:cTn id="10" dur="500"/>
                                        <p:tgtEl>
                                          <p:spTgt spid="76"/>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1000" fill="hold"/>
                                        <p:tgtEl>
                                          <p:spTgt spid="24"/>
                                        </p:tgtEl>
                                        <p:attrNameLst>
                                          <p:attrName>ppt_w</p:attrName>
                                        </p:attrNameLst>
                                      </p:cBhvr>
                                      <p:tavLst>
                                        <p:tav tm="0">
                                          <p:val>
                                            <p:strVal val="#ppt_w*0.70"/>
                                          </p:val>
                                        </p:tav>
                                        <p:tav tm="100000">
                                          <p:val>
                                            <p:strVal val="#ppt_w"/>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animEffect transition="in" filter="fade">
                                      <p:cBhvr>
                                        <p:cTn id="16" dur="1000"/>
                                        <p:tgtEl>
                                          <p:spTgt spid="24"/>
                                        </p:tgtEl>
                                      </p:cBhvr>
                                    </p:animEffect>
                                  </p:childTnLst>
                                </p:cTn>
                              </p:par>
                            </p:childTnLst>
                          </p:cTn>
                        </p:par>
                        <p:par>
                          <p:cTn id="17" fill="hold">
                            <p:stCondLst>
                              <p:cond delay="1500"/>
                            </p:stCondLst>
                            <p:childTnLst>
                              <p:par>
                                <p:cTn id="18" presetID="12" presetClass="entr" presetSubtype="1"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1000"/>
                                        <p:tgtEl>
                                          <p:spTgt spid="28"/>
                                        </p:tgtEl>
                                        <p:attrNameLst>
                                          <p:attrName>ppt_y</p:attrName>
                                        </p:attrNameLst>
                                      </p:cBhvr>
                                      <p:tavLst>
                                        <p:tav tm="0">
                                          <p:val>
                                            <p:strVal val="#ppt_y-#ppt_h*1.125000"/>
                                          </p:val>
                                        </p:tav>
                                        <p:tav tm="100000">
                                          <p:val>
                                            <p:strVal val="#ppt_y"/>
                                          </p:val>
                                        </p:tav>
                                      </p:tavLst>
                                    </p:anim>
                                    <p:animEffect transition="in" filter="wipe(down)">
                                      <p:cBhvr>
                                        <p:cTn id="2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P spid="75" grpId="0" animBg="1"/>
      <p:bldP spid="7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84"/>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6" name="Group 85"/>
            <p:cNvGrpSpPr/>
            <p:nvPr/>
          </p:nvGrpSpPr>
          <p:grpSpPr>
            <a:xfrm>
              <a:off x="1090348" y="610176"/>
              <a:ext cx="2009587" cy="5918881"/>
              <a:chOff x="1556923" y="463045"/>
              <a:chExt cx="2009587" cy="5918881"/>
            </a:xfrm>
          </p:grpSpPr>
          <p:grpSp>
            <p:nvGrpSpPr>
              <p:cNvPr id="88" name="Group 87"/>
              <p:cNvGrpSpPr/>
              <p:nvPr/>
            </p:nvGrpSpPr>
            <p:grpSpPr>
              <a:xfrm>
                <a:off x="1709323" y="463045"/>
                <a:ext cx="1857187" cy="5910374"/>
                <a:chOff x="-1401483" y="701990"/>
                <a:chExt cx="1857187" cy="6051366"/>
              </a:xfrm>
            </p:grpSpPr>
            <p:cxnSp>
              <p:nvCxnSpPr>
                <p:cNvPr id="93" name="Straight Connector 92"/>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9" name="Straight Connector 88"/>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7" name="Straight Connector 86"/>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4" name="TextBox 23"/>
          <p:cNvSpPr txBox="1"/>
          <p:nvPr/>
        </p:nvSpPr>
        <p:spPr>
          <a:xfrm>
            <a:off x="1364853" y="533400"/>
            <a:ext cx="2953630" cy="584775"/>
          </a:xfrm>
          <a:prstGeom prst="rect">
            <a:avLst/>
          </a:prstGeom>
          <a:noFill/>
        </p:spPr>
        <p:txBody>
          <a:bodyPr wrap="none" rtlCol="0">
            <a:spAutoFit/>
          </a:bodyPr>
          <a:lstStyle/>
          <a:p>
            <a:pPr algn="ctr"/>
            <a:r>
              <a:rPr lang="en-US" sz="3200" b="1" dirty="0">
                <a:solidFill>
                  <a:srgbClr val="C00000"/>
                </a:solidFill>
              </a:rPr>
              <a:t>Describe Keisha </a:t>
            </a:r>
          </a:p>
        </p:txBody>
      </p:sp>
      <p:sp>
        <p:nvSpPr>
          <p:cNvPr id="29" name="Rectangle 5"/>
          <p:cNvSpPr>
            <a:spLocks/>
          </p:cNvSpPr>
          <p:nvPr/>
        </p:nvSpPr>
        <p:spPr bwMode="auto">
          <a:xfrm rot="21138630">
            <a:off x="738764" y="1233349"/>
            <a:ext cx="2083997" cy="810576"/>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Selfish/Greedy</a:t>
            </a:r>
          </a:p>
        </p:txBody>
      </p:sp>
      <p:sp>
        <p:nvSpPr>
          <p:cNvPr id="30" name="Rectangle 7"/>
          <p:cNvSpPr>
            <a:spLocks/>
          </p:cNvSpPr>
          <p:nvPr/>
        </p:nvSpPr>
        <p:spPr bwMode="auto">
          <a:xfrm rot="20281151">
            <a:off x="3438818" y="1331799"/>
            <a:ext cx="1162399" cy="68537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Hurtful</a:t>
            </a:r>
          </a:p>
        </p:txBody>
      </p:sp>
      <p:sp>
        <p:nvSpPr>
          <p:cNvPr id="31" name="Rectangle 9"/>
          <p:cNvSpPr>
            <a:spLocks/>
          </p:cNvSpPr>
          <p:nvPr/>
        </p:nvSpPr>
        <p:spPr bwMode="auto">
          <a:xfrm rot="269969">
            <a:off x="2897306" y="2262556"/>
            <a:ext cx="1921235" cy="816262"/>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Discouraging</a:t>
            </a:r>
          </a:p>
        </p:txBody>
      </p:sp>
      <p:sp>
        <p:nvSpPr>
          <p:cNvPr id="32" name="Rectangle 6"/>
          <p:cNvSpPr>
            <a:spLocks/>
          </p:cNvSpPr>
          <p:nvPr/>
        </p:nvSpPr>
        <p:spPr bwMode="auto">
          <a:xfrm rot="801878">
            <a:off x="831081" y="2245241"/>
            <a:ext cx="1666085"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Destructive</a:t>
            </a:r>
          </a:p>
        </p:txBody>
      </p:sp>
      <p:sp>
        <p:nvSpPr>
          <p:cNvPr id="33" name="Rectangle 8"/>
          <p:cNvSpPr>
            <a:spLocks/>
          </p:cNvSpPr>
          <p:nvPr/>
        </p:nvSpPr>
        <p:spPr bwMode="auto">
          <a:xfrm rot="21379122">
            <a:off x="1820846" y="3171513"/>
            <a:ext cx="1971208" cy="603449"/>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Mean Spirited</a:t>
            </a:r>
          </a:p>
        </p:txBody>
      </p:sp>
      <p:grpSp>
        <p:nvGrpSpPr>
          <p:cNvPr id="60" name="Group 59"/>
          <p:cNvGrpSpPr/>
          <p:nvPr/>
        </p:nvGrpSpPr>
        <p:grpSpPr>
          <a:xfrm>
            <a:off x="3565955" y="1879353"/>
            <a:ext cx="5273245" cy="4445247"/>
            <a:chOff x="3552325" y="1691394"/>
            <a:chExt cx="5273245" cy="4445247"/>
          </a:xfrm>
          <a:effectLst/>
        </p:grpSpPr>
        <p:sp>
          <p:nvSpPr>
            <p:cNvPr id="61" name="Snip Same Side Corner Rectangle 60"/>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Snip Same Side Corner Rectangle 61"/>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3" name="Group 62"/>
            <p:cNvGrpSpPr/>
            <p:nvPr/>
          </p:nvGrpSpPr>
          <p:grpSpPr>
            <a:xfrm>
              <a:off x="3552325" y="3854191"/>
              <a:ext cx="5273245" cy="2282450"/>
              <a:chOff x="1782977" y="3934316"/>
              <a:chExt cx="5273245" cy="2282450"/>
            </a:xfrm>
            <a:solidFill>
              <a:srgbClr val="14355C"/>
            </a:solidFill>
          </p:grpSpPr>
          <p:sp>
            <p:nvSpPr>
              <p:cNvPr id="71" name="Cube 70"/>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4" name="Rectangle 63"/>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9" name="Picture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70" name="Picture 6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9" name="Rectangle 78"/>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82" name="TextBox 81"/>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pic>
        <p:nvPicPr>
          <p:cNvPr id="42" name="Picture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92867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1"/>
                                        </p:tgtEl>
                                        <p:attrNameLst>
                                          <p:attrName>style.visibility</p:attrName>
                                        </p:attrNameLst>
                                      </p:cBhvr>
                                      <p:to>
                                        <p:strVal val="visible"/>
                                      </p:to>
                                    </p:set>
                                    <p:animEffect transition="in" filter="fade">
                                      <p:cBhvr>
                                        <p:cTn id="10" dur="500"/>
                                        <p:tgtEl>
                                          <p:spTgt spid="81"/>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1000" fill="hold"/>
                                        <p:tgtEl>
                                          <p:spTgt spid="24"/>
                                        </p:tgtEl>
                                        <p:attrNameLst>
                                          <p:attrName>ppt_w</p:attrName>
                                        </p:attrNameLst>
                                      </p:cBhvr>
                                      <p:tavLst>
                                        <p:tav tm="0">
                                          <p:val>
                                            <p:strVal val="#ppt_w*0.70"/>
                                          </p:val>
                                        </p:tav>
                                        <p:tav tm="100000">
                                          <p:val>
                                            <p:strVal val="#ppt_w"/>
                                          </p:val>
                                        </p:tav>
                                      </p:tavLst>
                                    </p:anim>
                                    <p:anim calcmode="lin" valueType="num">
                                      <p:cBhvr>
                                        <p:cTn id="15" dur="1000" fill="hold"/>
                                        <p:tgtEl>
                                          <p:spTgt spid="24"/>
                                        </p:tgtEl>
                                        <p:attrNameLst>
                                          <p:attrName>ppt_h</p:attrName>
                                        </p:attrNameLst>
                                      </p:cBhvr>
                                      <p:tavLst>
                                        <p:tav tm="0">
                                          <p:val>
                                            <p:strVal val="#ppt_h"/>
                                          </p:val>
                                        </p:tav>
                                        <p:tav tm="100000">
                                          <p:val>
                                            <p:strVal val="#ppt_h"/>
                                          </p:val>
                                        </p:tav>
                                      </p:tavLst>
                                    </p:anim>
                                    <p:animEffect transition="in" filter="fade">
                                      <p:cBhvr>
                                        <p:cTn id="16" dur="10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P spid="30" grpId="0"/>
      <p:bldP spid="31" grpId="0"/>
      <p:bldP spid="32" grpId="0"/>
      <p:bldP spid="33" grpId="0"/>
      <p:bldP spid="80" grpId="0" animBg="1"/>
      <p:bldP spid="8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2" name="Group 81"/>
            <p:cNvGrpSpPr/>
            <p:nvPr/>
          </p:nvGrpSpPr>
          <p:grpSpPr>
            <a:xfrm>
              <a:off x="1090348" y="610176"/>
              <a:ext cx="2009587" cy="5918881"/>
              <a:chOff x="1556923" y="463045"/>
              <a:chExt cx="2009587" cy="5918881"/>
            </a:xfrm>
          </p:grpSpPr>
          <p:grpSp>
            <p:nvGrpSpPr>
              <p:cNvPr id="84" name="Group 83"/>
              <p:cNvGrpSpPr/>
              <p:nvPr/>
            </p:nvGrpSpPr>
            <p:grpSpPr>
              <a:xfrm>
                <a:off x="1709323" y="463045"/>
                <a:ext cx="1857187" cy="5910374"/>
                <a:chOff x="-1401483" y="701990"/>
                <a:chExt cx="1857187" cy="6051366"/>
              </a:xfrm>
            </p:grpSpPr>
            <p:cxnSp>
              <p:nvCxnSpPr>
                <p:cNvPr id="89" name="Straight Connector 8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5" name="Straight Connector 84"/>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308796" y="482025"/>
            <a:ext cx="2995307" cy="584775"/>
          </a:xfrm>
          <a:prstGeom prst="rect">
            <a:avLst/>
          </a:prstGeom>
          <a:noFill/>
        </p:spPr>
        <p:txBody>
          <a:bodyPr wrap="none" rtlCol="0">
            <a:spAutoFit/>
          </a:bodyPr>
          <a:lstStyle/>
          <a:p>
            <a:pPr algn="ctr"/>
            <a:r>
              <a:rPr lang="en-US" sz="3200" b="1" dirty="0">
                <a:solidFill>
                  <a:srgbClr val="C00000"/>
                </a:solidFill>
              </a:rPr>
              <a:t>Marcus and Jose</a:t>
            </a:r>
          </a:p>
        </p:txBody>
      </p:sp>
      <p:sp>
        <p:nvSpPr>
          <p:cNvPr id="35" name="Rectangle 4"/>
          <p:cNvSpPr>
            <a:spLocks/>
          </p:cNvSpPr>
          <p:nvPr/>
        </p:nvSpPr>
        <p:spPr bwMode="auto">
          <a:xfrm>
            <a:off x="762000" y="807910"/>
            <a:ext cx="4114800" cy="345929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lgn="ctr">
              <a:defRPr/>
            </a:pPr>
            <a:r>
              <a:rPr lang="en-US" sz="2400" dirty="0">
                <a:latin typeface="+mj-lt"/>
                <a:ea typeface="MS PGothic" pitchFamily="34" charset="-128"/>
                <a:sym typeface="Gill Sans" pitchFamily="6" charset="0"/>
              </a:rPr>
              <a:t>Marcus enjoys being around his friend Jose. Jose has a great sense of humor and could be classified as a class clown. He is also well-liked by his classmates. He and Marcus don’</a:t>
            </a:r>
            <a:r>
              <a:rPr lang="en-US" altLang="ja-JP" sz="2400" dirty="0">
                <a:latin typeface="+mj-lt"/>
                <a:ea typeface="MS PGothic" pitchFamily="34" charset="-128"/>
                <a:sym typeface="Gill Sans" pitchFamily="6" charset="0"/>
              </a:rPr>
              <a:t>t have a very deep relationship, but they do have fun together.</a:t>
            </a:r>
            <a:endParaRPr lang="en-US" sz="2400" dirty="0">
              <a:latin typeface="+mj-lt"/>
              <a:ea typeface="MS PGothic" pitchFamily="34" charset="-128"/>
              <a:sym typeface="Gill Sans" pitchFamily="6" charset="0"/>
            </a:endParaRPr>
          </a:p>
        </p:txBody>
      </p:sp>
      <p:grpSp>
        <p:nvGrpSpPr>
          <p:cNvPr id="31" name="Group 30"/>
          <p:cNvGrpSpPr/>
          <p:nvPr/>
        </p:nvGrpSpPr>
        <p:grpSpPr>
          <a:xfrm>
            <a:off x="3565955" y="1879353"/>
            <a:ext cx="5273245" cy="4445247"/>
            <a:chOff x="3552325" y="1691394"/>
            <a:chExt cx="5273245" cy="4445247"/>
          </a:xfrm>
          <a:effectLst/>
        </p:grpSpPr>
        <p:sp>
          <p:nvSpPr>
            <p:cNvPr id="32" name="Snip Same Side Corner Rectangle 31"/>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nip Same Side Corner Rectangle 32"/>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3552325" y="3854191"/>
              <a:ext cx="5273245" cy="2282450"/>
              <a:chOff x="1782977" y="3934316"/>
              <a:chExt cx="5273245" cy="2282450"/>
            </a:xfrm>
            <a:solidFill>
              <a:srgbClr val="14355C"/>
            </a:solidFill>
          </p:grpSpPr>
          <p:sp>
            <p:nvSpPr>
              <p:cNvPr id="67" name="Cube 66"/>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p:cNvSpPr txBox="1"/>
              <p:nvPr/>
            </p:nvSpPr>
            <p:spPr>
              <a:xfrm>
                <a:off x="3246222" y="4833423"/>
                <a:ext cx="2917937" cy="1077218"/>
              </a:xfrm>
              <a:prstGeom prst="rect">
                <a:avLst/>
              </a:prstGeom>
              <a:grpFill/>
            </p:spPr>
            <p:txBody>
              <a:bodyPr wrap="square" rtlCol="0">
                <a:spAutoFit/>
              </a:bodyPr>
              <a:lstStyle/>
              <a:p>
                <a:pPr algn="ctr"/>
                <a:r>
                  <a:rPr lang="en-US" sz="3200" b="1" dirty="0">
                    <a:solidFill>
                      <a:schemeClr val="bg1"/>
                    </a:solidFill>
                    <a:latin typeface="+mj-lt"/>
                  </a:rPr>
                  <a:t>Healthy Futures </a:t>
                </a:r>
              </a:p>
              <a:p>
                <a:pPr algn="ctr"/>
                <a:r>
                  <a:rPr lang="en-US" sz="3200" b="1" dirty="0">
                    <a:solidFill>
                      <a:schemeClr val="bg1"/>
                    </a:solidFill>
                    <a:latin typeface="+mj-lt"/>
                  </a:rPr>
                  <a:t>Radio Station</a:t>
                </a:r>
              </a:p>
            </p:txBody>
          </p:sp>
          <p:cxnSp>
            <p:nvCxnSpPr>
              <p:cNvPr id="70" name="Straight Connector 69"/>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5" name="Picture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66" name="Picture 6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5" name="Rectangle 74"/>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78" name="TextBox 77"/>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45982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1000"/>
                                        <p:tgtEl>
                                          <p:spTgt spid="35"/>
                                        </p:tgtEl>
                                        <p:attrNameLst>
                                          <p:attrName>ppt_x</p:attrName>
                                        </p:attrNameLst>
                                      </p:cBhvr>
                                      <p:tavLst>
                                        <p:tav tm="0">
                                          <p:val>
                                            <p:strVal val="#ppt_x-#ppt_w*1.125000"/>
                                          </p:val>
                                        </p:tav>
                                        <p:tav tm="100000">
                                          <p:val>
                                            <p:strVal val="#ppt_x"/>
                                          </p:val>
                                        </p:tav>
                                      </p:tavLst>
                                    </p:anim>
                                    <p:animEffect transition="in" filter="wipe(right)">
                                      <p:cBhvr>
                                        <p:cTn id="21"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76" grpId="0" animBg="1"/>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Group 85"/>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7" name="Group 86"/>
            <p:cNvGrpSpPr/>
            <p:nvPr/>
          </p:nvGrpSpPr>
          <p:grpSpPr>
            <a:xfrm>
              <a:off x="1090348" y="610176"/>
              <a:ext cx="2009587" cy="5918881"/>
              <a:chOff x="1556923" y="463045"/>
              <a:chExt cx="2009587" cy="5918881"/>
            </a:xfrm>
          </p:grpSpPr>
          <p:grpSp>
            <p:nvGrpSpPr>
              <p:cNvPr id="89" name="Group 88"/>
              <p:cNvGrpSpPr/>
              <p:nvPr/>
            </p:nvGrpSpPr>
            <p:grpSpPr>
              <a:xfrm>
                <a:off x="1709323" y="463045"/>
                <a:ext cx="1857187" cy="5910374"/>
                <a:chOff x="-1401483" y="701990"/>
                <a:chExt cx="1857187" cy="6051366"/>
              </a:xfrm>
            </p:grpSpPr>
            <p:cxnSp>
              <p:nvCxnSpPr>
                <p:cNvPr id="94" name="Straight Connector 93"/>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0" name="Straight Connector 89"/>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8" name="Straight Connector 87"/>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567169" y="482025"/>
            <a:ext cx="2478564" cy="584775"/>
          </a:xfrm>
          <a:prstGeom prst="rect">
            <a:avLst/>
          </a:prstGeom>
          <a:noFill/>
        </p:spPr>
        <p:txBody>
          <a:bodyPr wrap="none" rtlCol="0">
            <a:spAutoFit/>
          </a:bodyPr>
          <a:lstStyle/>
          <a:p>
            <a:pPr algn="ctr"/>
            <a:r>
              <a:rPr lang="en-US" sz="3200" b="1" dirty="0">
                <a:solidFill>
                  <a:srgbClr val="C00000"/>
                </a:solidFill>
              </a:rPr>
              <a:t>Describe Jose</a:t>
            </a:r>
          </a:p>
        </p:txBody>
      </p:sp>
      <p:sp>
        <p:nvSpPr>
          <p:cNvPr id="28" name="Rectangle 5"/>
          <p:cNvSpPr>
            <a:spLocks/>
          </p:cNvSpPr>
          <p:nvPr/>
        </p:nvSpPr>
        <p:spPr bwMode="auto">
          <a:xfrm rot="662377">
            <a:off x="867025" y="1139798"/>
            <a:ext cx="1915932"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 Loves People</a:t>
            </a:r>
          </a:p>
        </p:txBody>
      </p:sp>
      <p:sp>
        <p:nvSpPr>
          <p:cNvPr id="29" name="Rectangle 5"/>
          <p:cNvSpPr>
            <a:spLocks/>
          </p:cNvSpPr>
          <p:nvPr/>
        </p:nvSpPr>
        <p:spPr bwMode="auto">
          <a:xfrm rot="20922957">
            <a:off x="3463172" y="1241331"/>
            <a:ext cx="903960" cy="572814"/>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Funny</a:t>
            </a:r>
          </a:p>
        </p:txBody>
      </p:sp>
      <p:sp>
        <p:nvSpPr>
          <p:cNvPr id="30" name="Rectangle 6"/>
          <p:cNvSpPr>
            <a:spLocks/>
          </p:cNvSpPr>
          <p:nvPr/>
        </p:nvSpPr>
        <p:spPr bwMode="auto">
          <a:xfrm>
            <a:off x="2285197" y="1947410"/>
            <a:ext cx="1050868"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Leader</a:t>
            </a:r>
          </a:p>
        </p:txBody>
      </p:sp>
      <p:sp>
        <p:nvSpPr>
          <p:cNvPr id="31" name="Rectangle 6"/>
          <p:cNvSpPr>
            <a:spLocks/>
          </p:cNvSpPr>
          <p:nvPr/>
        </p:nvSpPr>
        <p:spPr bwMode="auto">
          <a:xfrm rot="20160749">
            <a:off x="3360318" y="2353473"/>
            <a:ext cx="1319041" cy="582613"/>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Outgoing</a:t>
            </a:r>
          </a:p>
        </p:txBody>
      </p:sp>
      <p:sp>
        <p:nvSpPr>
          <p:cNvPr id="32" name="Rectangle 6"/>
          <p:cNvSpPr>
            <a:spLocks/>
          </p:cNvSpPr>
          <p:nvPr/>
        </p:nvSpPr>
        <p:spPr bwMode="auto">
          <a:xfrm rot="772787">
            <a:off x="974878" y="2413913"/>
            <a:ext cx="1184583"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Popular</a:t>
            </a:r>
          </a:p>
        </p:txBody>
      </p:sp>
      <p:sp>
        <p:nvSpPr>
          <p:cNvPr id="33" name="Rectangle 7"/>
          <p:cNvSpPr>
            <a:spLocks/>
          </p:cNvSpPr>
          <p:nvPr/>
        </p:nvSpPr>
        <p:spPr bwMode="auto">
          <a:xfrm rot="284284">
            <a:off x="1958238" y="3087579"/>
            <a:ext cx="1752601"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Entertaining</a:t>
            </a:r>
          </a:p>
        </p:txBody>
      </p:sp>
      <p:grpSp>
        <p:nvGrpSpPr>
          <p:cNvPr id="61" name="Group 60"/>
          <p:cNvGrpSpPr/>
          <p:nvPr/>
        </p:nvGrpSpPr>
        <p:grpSpPr>
          <a:xfrm>
            <a:off x="3565955" y="1879353"/>
            <a:ext cx="5273245" cy="4445247"/>
            <a:chOff x="3552325" y="1691394"/>
            <a:chExt cx="5273245" cy="4445247"/>
          </a:xfrm>
          <a:effectLst/>
        </p:grpSpPr>
        <p:sp>
          <p:nvSpPr>
            <p:cNvPr id="62" name="Snip Same Side Corner Rectangle 61"/>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Snip Same Side Corner Rectangle 62"/>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4" name="Group 63"/>
            <p:cNvGrpSpPr/>
            <p:nvPr/>
          </p:nvGrpSpPr>
          <p:grpSpPr>
            <a:xfrm>
              <a:off x="3552325" y="3854191"/>
              <a:ext cx="5273245" cy="2282450"/>
              <a:chOff x="1782977" y="3934316"/>
              <a:chExt cx="5273245" cy="2282450"/>
            </a:xfrm>
            <a:solidFill>
              <a:srgbClr val="14355C"/>
            </a:solidFill>
          </p:grpSpPr>
          <p:sp>
            <p:nvSpPr>
              <p:cNvPr id="72" name="Cube 71"/>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5" name="Rectangle 64"/>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 name="Picture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70" name="Picture 6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71" name="Picture 7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80" name="Rectangle 79"/>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TextBox 81"/>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83" name="TextBox 82"/>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139278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fade">
                                      <p:cBhvr>
                                        <p:cTn id="7" dur="500"/>
                                        <p:tgtEl>
                                          <p:spTgt spid="8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fade">
                                      <p:cBhvr>
                                        <p:cTn id="10" dur="500"/>
                                        <p:tgtEl>
                                          <p:spTgt spid="82"/>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anim calcmode="lin" valueType="num">
                                      <p:cBhvr>
                                        <p:cTn id="40" dur="1000" fill="hold"/>
                                        <p:tgtEl>
                                          <p:spTgt spid="31"/>
                                        </p:tgtEl>
                                        <p:attrNameLst>
                                          <p:attrName>ppt_x</p:attrName>
                                        </p:attrNameLst>
                                      </p:cBhvr>
                                      <p:tavLst>
                                        <p:tav tm="0">
                                          <p:val>
                                            <p:strVal val="#ppt_x"/>
                                          </p:val>
                                        </p:tav>
                                        <p:tav tm="100000">
                                          <p:val>
                                            <p:strVal val="#ppt_x"/>
                                          </p:val>
                                        </p:tav>
                                      </p:tavLst>
                                    </p:anim>
                                    <p:anim calcmode="lin" valueType="num">
                                      <p:cBhvr>
                                        <p:cTn id="41" dur="1000" fill="hold"/>
                                        <p:tgtEl>
                                          <p:spTgt spid="31"/>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1000"/>
                                        <p:tgtEl>
                                          <p:spTgt spid="32"/>
                                        </p:tgtEl>
                                      </p:cBhvr>
                                    </p:animEffect>
                                    <p:anim calcmode="lin" valueType="num">
                                      <p:cBhvr>
                                        <p:cTn id="46" dur="1000" fill="hold"/>
                                        <p:tgtEl>
                                          <p:spTgt spid="32"/>
                                        </p:tgtEl>
                                        <p:attrNameLst>
                                          <p:attrName>ppt_x</p:attrName>
                                        </p:attrNameLst>
                                      </p:cBhvr>
                                      <p:tavLst>
                                        <p:tav tm="0">
                                          <p:val>
                                            <p:strVal val="#ppt_x"/>
                                          </p:val>
                                        </p:tav>
                                        <p:tav tm="100000">
                                          <p:val>
                                            <p:strVal val="#ppt_x"/>
                                          </p:val>
                                        </p:tav>
                                      </p:tavLst>
                                    </p:anim>
                                    <p:anim calcmode="lin" valueType="num">
                                      <p:cBhvr>
                                        <p:cTn id="47" dur="1000" fill="hold"/>
                                        <p:tgtEl>
                                          <p:spTgt spid="32"/>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7"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1000"/>
                                        <p:tgtEl>
                                          <p:spTgt spid="33"/>
                                        </p:tgtEl>
                                      </p:cBhvr>
                                    </p:animEffect>
                                    <p:anim calcmode="lin" valueType="num">
                                      <p:cBhvr>
                                        <p:cTn id="52" dur="1000" fill="hold"/>
                                        <p:tgtEl>
                                          <p:spTgt spid="33"/>
                                        </p:tgtEl>
                                        <p:attrNameLst>
                                          <p:attrName>ppt_x</p:attrName>
                                        </p:attrNameLst>
                                      </p:cBhvr>
                                      <p:tavLst>
                                        <p:tav tm="0">
                                          <p:val>
                                            <p:strVal val="#ppt_x"/>
                                          </p:val>
                                        </p:tav>
                                        <p:tav tm="100000">
                                          <p:val>
                                            <p:strVal val="#ppt_x"/>
                                          </p:val>
                                        </p:tav>
                                      </p:tavLst>
                                    </p:anim>
                                    <p:anim calcmode="lin" valueType="num">
                                      <p:cBhvr>
                                        <p:cTn id="5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8" grpId="0" autoUpdateAnimBg="0"/>
      <p:bldP spid="29" grpId="0" autoUpdateAnimBg="0"/>
      <p:bldP spid="30" grpId="0" autoUpdateAnimBg="0"/>
      <p:bldP spid="31" grpId="0"/>
      <p:bldP spid="32" grpId="0" autoUpdateAnimBg="0"/>
      <p:bldP spid="33" grpId="0" autoUpdateAnimBg="0"/>
      <p:bldP spid="81" grpId="0" animBg="1"/>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2" name="Group 81"/>
            <p:cNvGrpSpPr/>
            <p:nvPr/>
          </p:nvGrpSpPr>
          <p:grpSpPr>
            <a:xfrm>
              <a:off x="1090348" y="610176"/>
              <a:ext cx="2009587" cy="5918881"/>
              <a:chOff x="1556923" y="463045"/>
              <a:chExt cx="2009587" cy="5918881"/>
            </a:xfrm>
          </p:grpSpPr>
          <p:grpSp>
            <p:nvGrpSpPr>
              <p:cNvPr id="84" name="Group 83"/>
              <p:cNvGrpSpPr/>
              <p:nvPr/>
            </p:nvGrpSpPr>
            <p:grpSpPr>
              <a:xfrm>
                <a:off x="1709323" y="463045"/>
                <a:ext cx="1857187" cy="5910374"/>
                <a:chOff x="-1401483" y="701990"/>
                <a:chExt cx="1857187" cy="6051366"/>
              </a:xfrm>
            </p:grpSpPr>
            <p:cxnSp>
              <p:nvCxnSpPr>
                <p:cNvPr id="89" name="Straight Connector 8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5" name="Straight Connector 84"/>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387634" y="482025"/>
            <a:ext cx="2837636" cy="584775"/>
          </a:xfrm>
          <a:prstGeom prst="rect">
            <a:avLst/>
          </a:prstGeom>
          <a:noFill/>
        </p:spPr>
        <p:txBody>
          <a:bodyPr wrap="none" rtlCol="0">
            <a:spAutoFit/>
          </a:bodyPr>
          <a:lstStyle/>
          <a:p>
            <a:pPr algn="ctr"/>
            <a:r>
              <a:rPr lang="en-US" sz="3200" b="1" dirty="0">
                <a:solidFill>
                  <a:srgbClr val="C00000"/>
                </a:solidFill>
              </a:rPr>
              <a:t>Leah and Selina</a:t>
            </a:r>
          </a:p>
        </p:txBody>
      </p:sp>
      <p:sp>
        <p:nvSpPr>
          <p:cNvPr id="28" name="Rectangle 4"/>
          <p:cNvSpPr>
            <a:spLocks/>
          </p:cNvSpPr>
          <p:nvPr/>
        </p:nvSpPr>
        <p:spPr bwMode="auto">
          <a:xfrm>
            <a:off x="609600" y="838200"/>
            <a:ext cx="4348320" cy="3379574"/>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lgn="ctr">
              <a:defRPr/>
            </a:pPr>
            <a:r>
              <a:rPr lang="en-US" sz="2400" dirty="0">
                <a:latin typeface="+mj-lt"/>
                <a:ea typeface="ＭＳ Ｐゴシック" charset="0"/>
                <a:cs typeface="Gill Sans" charset="0"/>
                <a:sym typeface="Gill Sans" charset="0"/>
              </a:rPr>
              <a:t>  Leah and Selina are best friends. Leah feels like she can completely trust Selina with anything that</a:t>
            </a:r>
          </a:p>
          <a:p>
            <a:pPr algn="ctr">
              <a:defRPr/>
            </a:pPr>
            <a:r>
              <a:rPr lang="en-US" sz="2400" dirty="0">
                <a:latin typeface="+mj-lt"/>
                <a:ea typeface="ＭＳ Ｐゴシック" charset="0"/>
                <a:cs typeface="Gill Sans" charset="0"/>
                <a:sym typeface="Gill Sans" charset="0"/>
              </a:rPr>
              <a:t> is going on in her life. She knows that Selina will always be there </a:t>
            </a:r>
          </a:p>
          <a:p>
            <a:pPr algn="ctr">
              <a:defRPr/>
            </a:pPr>
            <a:r>
              <a:rPr lang="en-US" sz="2400" dirty="0">
                <a:latin typeface="+mj-lt"/>
                <a:ea typeface="ＭＳ Ｐゴシック" charset="0"/>
                <a:cs typeface="Gill Sans" charset="0"/>
                <a:sym typeface="Gill Sans" charset="0"/>
              </a:rPr>
              <a:t>to listen to her, support her, and</a:t>
            </a:r>
          </a:p>
          <a:p>
            <a:pPr algn="ctr">
              <a:defRPr/>
            </a:pPr>
            <a:r>
              <a:rPr lang="en-US" sz="2400" dirty="0">
                <a:latin typeface="+mj-lt"/>
                <a:ea typeface="ＭＳ Ｐゴシック" charset="0"/>
                <a:cs typeface="Gill Sans" charset="0"/>
                <a:sym typeface="Gill Sans" charset="0"/>
              </a:rPr>
              <a:t> offer helpful advice.</a:t>
            </a:r>
          </a:p>
        </p:txBody>
      </p:sp>
      <p:grpSp>
        <p:nvGrpSpPr>
          <p:cNvPr id="56" name="Group 55"/>
          <p:cNvGrpSpPr/>
          <p:nvPr/>
        </p:nvGrpSpPr>
        <p:grpSpPr>
          <a:xfrm>
            <a:off x="3565955" y="1879353"/>
            <a:ext cx="5273245" cy="4445247"/>
            <a:chOff x="3552325" y="1691394"/>
            <a:chExt cx="5273245" cy="4445247"/>
          </a:xfrm>
          <a:effectLst/>
        </p:grpSpPr>
        <p:sp>
          <p:nvSpPr>
            <p:cNvPr id="57" name="Snip Same Side Corner Rectangle 56"/>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Snip Same Side Corner Rectangle 57"/>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3552325" y="3854191"/>
              <a:ext cx="5273245" cy="2282450"/>
              <a:chOff x="1782977" y="3934316"/>
              <a:chExt cx="5273245" cy="2282450"/>
            </a:xfrm>
            <a:solidFill>
              <a:srgbClr val="14355C"/>
            </a:solidFill>
          </p:grpSpPr>
          <p:sp>
            <p:nvSpPr>
              <p:cNvPr id="67" name="Cube 66"/>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Connector 69"/>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5" name="Picture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66" name="Picture 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5" name="Rectangle 74"/>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78" name="TextBox 77"/>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3118997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par>
                          <p:cTn id="17" fill="hold">
                            <p:stCondLst>
                              <p:cond delay="1500"/>
                            </p:stCondLst>
                            <p:childTnLst>
                              <p:par>
                                <p:cTn id="18" presetID="12" presetClass="entr" presetSubtype="1"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1000"/>
                                        <p:tgtEl>
                                          <p:spTgt spid="28"/>
                                        </p:tgtEl>
                                        <p:attrNameLst>
                                          <p:attrName>ppt_y</p:attrName>
                                        </p:attrNameLst>
                                      </p:cBhvr>
                                      <p:tavLst>
                                        <p:tav tm="0">
                                          <p:val>
                                            <p:strVal val="#ppt_y-#ppt_h*1.125000"/>
                                          </p:val>
                                        </p:tav>
                                        <p:tav tm="100000">
                                          <p:val>
                                            <p:strVal val="#ppt_y"/>
                                          </p:val>
                                        </p:tav>
                                      </p:tavLst>
                                    </p:anim>
                                    <p:animEffect transition="in" filter="wipe(down)">
                                      <p:cBhvr>
                                        <p:cTn id="2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8" grpId="0" autoUpdateAnimBg="0"/>
      <p:bldP spid="76" grpId="0" animBg="1"/>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2" name="Group 81"/>
            <p:cNvGrpSpPr/>
            <p:nvPr/>
          </p:nvGrpSpPr>
          <p:grpSpPr>
            <a:xfrm>
              <a:off x="1090348" y="610176"/>
              <a:ext cx="2009587" cy="5918881"/>
              <a:chOff x="1556923" y="463045"/>
              <a:chExt cx="2009587" cy="5918881"/>
            </a:xfrm>
          </p:grpSpPr>
          <p:grpSp>
            <p:nvGrpSpPr>
              <p:cNvPr id="84" name="Group 83"/>
              <p:cNvGrpSpPr/>
              <p:nvPr/>
            </p:nvGrpSpPr>
            <p:grpSpPr>
              <a:xfrm>
                <a:off x="1709323" y="463045"/>
                <a:ext cx="1857187" cy="5910374"/>
                <a:chOff x="-1401483" y="701990"/>
                <a:chExt cx="1857187" cy="6051366"/>
              </a:xfrm>
            </p:grpSpPr>
            <p:cxnSp>
              <p:nvCxnSpPr>
                <p:cNvPr id="89" name="Straight Connector 88"/>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5" name="Straight Connector 84"/>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3" name="Straight Connector 82"/>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387634" y="482025"/>
            <a:ext cx="2837636" cy="584775"/>
          </a:xfrm>
          <a:prstGeom prst="rect">
            <a:avLst/>
          </a:prstGeom>
          <a:noFill/>
        </p:spPr>
        <p:txBody>
          <a:bodyPr wrap="none" rtlCol="0">
            <a:spAutoFit/>
          </a:bodyPr>
          <a:lstStyle/>
          <a:p>
            <a:pPr algn="ctr"/>
            <a:r>
              <a:rPr lang="en-US" sz="3200" b="1" dirty="0">
                <a:solidFill>
                  <a:srgbClr val="C00000"/>
                </a:solidFill>
              </a:rPr>
              <a:t>Leah and Selina</a:t>
            </a:r>
          </a:p>
        </p:txBody>
      </p:sp>
      <p:sp>
        <p:nvSpPr>
          <p:cNvPr id="29" name="Rectangle 4"/>
          <p:cNvSpPr>
            <a:spLocks/>
          </p:cNvSpPr>
          <p:nvPr/>
        </p:nvSpPr>
        <p:spPr bwMode="auto">
          <a:xfrm>
            <a:off x="838200" y="985345"/>
            <a:ext cx="3962400" cy="2672255"/>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lgn="ctr">
              <a:defRPr/>
            </a:pPr>
            <a:r>
              <a:rPr lang="en-US" sz="2400" dirty="0">
                <a:latin typeface="+mj-lt"/>
                <a:ea typeface="ＭＳ Ｐゴシック" charset="0"/>
                <a:cs typeface="Gill Sans" charset="0"/>
                <a:sym typeface="Gill Sans" charset="0"/>
              </a:rPr>
              <a:t>Selina encourages Leah</a:t>
            </a:r>
          </a:p>
          <a:p>
            <a:pPr algn="ctr">
              <a:defRPr/>
            </a:pPr>
            <a:r>
              <a:rPr lang="en-US" sz="2400" dirty="0">
                <a:latin typeface="+mj-lt"/>
                <a:ea typeface="ＭＳ Ｐゴシック" charset="0"/>
                <a:cs typeface="Gill Sans" charset="0"/>
                <a:sym typeface="Gill Sans" charset="0"/>
              </a:rPr>
              <a:t> in her goals, hobbies, </a:t>
            </a:r>
          </a:p>
          <a:p>
            <a:pPr algn="ctr">
              <a:defRPr/>
            </a:pPr>
            <a:r>
              <a:rPr lang="en-US" sz="2400" dirty="0">
                <a:latin typeface="+mj-lt"/>
                <a:ea typeface="ＭＳ Ｐゴシック" charset="0"/>
                <a:cs typeface="Gill Sans" charset="0"/>
                <a:sym typeface="Gill Sans" charset="0"/>
              </a:rPr>
              <a:t>and interests. Leah</a:t>
            </a:r>
          </a:p>
          <a:p>
            <a:pPr algn="ctr">
              <a:defRPr/>
            </a:pPr>
            <a:r>
              <a:rPr lang="en-US" sz="2400" dirty="0">
                <a:latin typeface="+mj-lt"/>
                <a:ea typeface="ＭＳ Ｐゴシック" charset="0"/>
                <a:cs typeface="Gill Sans" charset="0"/>
                <a:sym typeface="Gill Sans" charset="0"/>
              </a:rPr>
              <a:t> feels like she can be </a:t>
            </a:r>
          </a:p>
          <a:p>
            <a:pPr algn="ctr">
              <a:defRPr/>
            </a:pPr>
            <a:r>
              <a:rPr lang="en-US" sz="2400" dirty="0">
                <a:latin typeface="+mj-lt"/>
                <a:ea typeface="ＭＳ Ｐゴシック" charset="0"/>
                <a:cs typeface="Gill Sans" charset="0"/>
                <a:sym typeface="Gill Sans" charset="0"/>
              </a:rPr>
              <a:t>herself around Selina.</a:t>
            </a:r>
          </a:p>
        </p:txBody>
      </p:sp>
      <p:grpSp>
        <p:nvGrpSpPr>
          <p:cNvPr id="56" name="Group 55"/>
          <p:cNvGrpSpPr/>
          <p:nvPr/>
        </p:nvGrpSpPr>
        <p:grpSpPr>
          <a:xfrm>
            <a:off x="3565955" y="1879353"/>
            <a:ext cx="5273245" cy="4445247"/>
            <a:chOff x="3552325" y="1691394"/>
            <a:chExt cx="5273245" cy="4445247"/>
          </a:xfrm>
          <a:effectLst/>
        </p:grpSpPr>
        <p:sp>
          <p:nvSpPr>
            <p:cNvPr id="57" name="Snip Same Side Corner Rectangle 56"/>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Snip Same Side Corner Rectangle 57"/>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p:cNvGrpSpPr/>
            <p:nvPr/>
          </p:nvGrpSpPr>
          <p:grpSpPr>
            <a:xfrm>
              <a:off x="3552325" y="3854191"/>
              <a:ext cx="5273245" cy="2282450"/>
              <a:chOff x="1782977" y="3934316"/>
              <a:chExt cx="5273245" cy="2282450"/>
            </a:xfrm>
            <a:solidFill>
              <a:srgbClr val="14355C"/>
            </a:solidFill>
          </p:grpSpPr>
          <p:sp>
            <p:nvSpPr>
              <p:cNvPr id="67" name="Cube 66"/>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 name="Straight Connector 69"/>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0" name="Rectangle 59"/>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65" name="Picture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66" name="Picture 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75" name="Rectangle 74"/>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78" name="TextBox 77"/>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2812479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500"/>
                                        <p:tgtEl>
                                          <p:spTgt spid="77"/>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p:tgtEl>
                                          <p:spTgt spid="29"/>
                                        </p:tgtEl>
                                        <p:attrNameLst>
                                          <p:attrName>ppt_x</p:attrName>
                                        </p:attrNameLst>
                                      </p:cBhvr>
                                      <p:tavLst>
                                        <p:tav tm="0">
                                          <p:val>
                                            <p:strVal val="#ppt_x-#ppt_w*1.125000"/>
                                          </p:val>
                                        </p:tav>
                                        <p:tav tm="100000">
                                          <p:val>
                                            <p:strVal val="#ppt_x"/>
                                          </p:val>
                                        </p:tav>
                                      </p:tavLst>
                                    </p:anim>
                                    <p:animEffect transition="in" filter="wipe(right)">
                                      <p:cBhvr>
                                        <p:cTn id="2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9" grpId="0" autoUpdateAnimBg="0"/>
      <p:bldP spid="76" grpId="0" animBg="1"/>
      <p:bldP spid="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89" name="Group 88"/>
            <p:cNvGrpSpPr/>
            <p:nvPr/>
          </p:nvGrpSpPr>
          <p:grpSpPr>
            <a:xfrm>
              <a:off x="1090348" y="610176"/>
              <a:ext cx="2009587" cy="5918881"/>
              <a:chOff x="1556923" y="463045"/>
              <a:chExt cx="2009587" cy="5918881"/>
            </a:xfrm>
          </p:grpSpPr>
          <p:grpSp>
            <p:nvGrpSpPr>
              <p:cNvPr id="91" name="Group 90"/>
              <p:cNvGrpSpPr/>
              <p:nvPr/>
            </p:nvGrpSpPr>
            <p:grpSpPr>
              <a:xfrm>
                <a:off x="1709323" y="463045"/>
                <a:ext cx="1857187" cy="5910374"/>
                <a:chOff x="-1401483" y="701990"/>
                <a:chExt cx="1857187" cy="6051366"/>
              </a:xfrm>
            </p:grpSpPr>
            <p:cxnSp>
              <p:nvCxnSpPr>
                <p:cNvPr id="96" name="Straight Connector 95"/>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2" name="Straight Connector 91"/>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0" name="Straight Connector 89"/>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34" name="TextBox 33"/>
          <p:cNvSpPr txBox="1"/>
          <p:nvPr/>
        </p:nvSpPr>
        <p:spPr>
          <a:xfrm>
            <a:off x="1418893" y="482025"/>
            <a:ext cx="2775120" cy="584775"/>
          </a:xfrm>
          <a:prstGeom prst="rect">
            <a:avLst/>
          </a:prstGeom>
          <a:noFill/>
        </p:spPr>
        <p:txBody>
          <a:bodyPr wrap="none" rtlCol="0">
            <a:spAutoFit/>
          </a:bodyPr>
          <a:lstStyle/>
          <a:p>
            <a:pPr algn="ctr"/>
            <a:r>
              <a:rPr lang="en-US" sz="3200" b="1" dirty="0">
                <a:solidFill>
                  <a:srgbClr val="C00000"/>
                </a:solidFill>
              </a:rPr>
              <a:t>Describe Selina</a:t>
            </a:r>
          </a:p>
        </p:txBody>
      </p:sp>
      <p:sp>
        <p:nvSpPr>
          <p:cNvPr id="28" name="Rectangle 10"/>
          <p:cNvSpPr>
            <a:spLocks/>
          </p:cNvSpPr>
          <p:nvPr/>
        </p:nvSpPr>
        <p:spPr bwMode="auto">
          <a:xfrm rot="1519222">
            <a:off x="680037" y="1202141"/>
            <a:ext cx="1756290"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marL="342900">
              <a:defRPr/>
            </a:pPr>
            <a:r>
              <a:rPr lang="en-US" sz="2600" b="1" dirty="0">
                <a:latin typeface="+mj-lt"/>
                <a:ea typeface="ＭＳ Ｐゴシック" charset="0"/>
                <a:cs typeface="Gill Sans" charset="0"/>
                <a:sym typeface="Gill Sans" charset="0"/>
              </a:rPr>
              <a:t>Helpful</a:t>
            </a:r>
          </a:p>
        </p:txBody>
      </p:sp>
      <p:sp>
        <p:nvSpPr>
          <p:cNvPr id="30" name="Rectangle 6"/>
          <p:cNvSpPr>
            <a:spLocks/>
          </p:cNvSpPr>
          <p:nvPr/>
        </p:nvSpPr>
        <p:spPr bwMode="auto">
          <a:xfrm rot="20593169">
            <a:off x="2929387" y="1089693"/>
            <a:ext cx="2162379" cy="76835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Encouraging</a:t>
            </a:r>
          </a:p>
        </p:txBody>
      </p:sp>
      <p:sp>
        <p:nvSpPr>
          <p:cNvPr id="31" name="Rectangle 5"/>
          <p:cNvSpPr>
            <a:spLocks/>
          </p:cNvSpPr>
          <p:nvPr/>
        </p:nvSpPr>
        <p:spPr bwMode="auto">
          <a:xfrm rot="21419447">
            <a:off x="1691547" y="2012465"/>
            <a:ext cx="2097825" cy="654535"/>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a:latin typeface="+mj-lt"/>
                <a:ea typeface="ＭＳ Ｐゴシック" charset="0"/>
                <a:cs typeface="Gill Sans" charset="0"/>
                <a:sym typeface="Gill Sans" charset="0"/>
              </a:rPr>
              <a:t>Good Listener</a:t>
            </a:r>
            <a:endParaRPr lang="en-US" sz="2600" b="1" dirty="0">
              <a:latin typeface="+mj-lt"/>
              <a:ea typeface="ＭＳ Ｐゴシック" charset="0"/>
              <a:cs typeface="Gill Sans" charset="0"/>
              <a:sym typeface="Gill Sans" charset="0"/>
            </a:endParaRPr>
          </a:p>
        </p:txBody>
      </p:sp>
      <p:sp>
        <p:nvSpPr>
          <p:cNvPr id="32" name="Rectangle 8"/>
          <p:cNvSpPr>
            <a:spLocks/>
          </p:cNvSpPr>
          <p:nvPr/>
        </p:nvSpPr>
        <p:spPr bwMode="auto">
          <a:xfrm rot="19937584">
            <a:off x="729664" y="2823907"/>
            <a:ext cx="1634134"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Supportive</a:t>
            </a:r>
          </a:p>
        </p:txBody>
      </p:sp>
      <p:sp>
        <p:nvSpPr>
          <p:cNvPr id="33" name="Rectangle 9"/>
          <p:cNvSpPr>
            <a:spLocks/>
          </p:cNvSpPr>
          <p:nvPr/>
        </p:nvSpPr>
        <p:spPr bwMode="auto">
          <a:xfrm rot="21066524">
            <a:off x="3079337" y="2384414"/>
            <a:ext cx="1937028" cy="976962"/>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defRPr/>
            </a:pPr>
            <a:r>
              <a:rPr lang="en-US" sz="2600" b="1" dirty="0">
                <a:latin typeface="+mj-lt"/>
                <a:ea typeface="ＭＳ Ｐゴシック" charset="0"/>
                <a:cs typeface="Gill Sans" charset="0"/>
                <a:sym typeface="Gill Sans" charset="0"/>
              </a:rPr>
              <a:t>Trustworthy</a:t>
            </a:r>
          </a:p>
        </p:txBody>
      </p:sp>
      <p:sp>
        <p:nvSpPr>
          <p:cNvPr id="35" name="Rectangle 7"/>
          <p:cNvSpPr>
            <a:spLocks/>
          </p:cNvSpPr>
          <p:nvPr/>
        </p:nvSpPr>
        <p:spPr bwMode="auto">
          <a:xfrm>
            <a:off x="2098025" y="3192528"/>
            <a:ext cx="1532973" cy="723900"/>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marL="342900">
              <a:defRPr/>
            </a:pPr>
            <a:r>
              <a:rPr lang="en-US" sz="2600" b="1" dirty="0">
                <a:latin typeface="+mj-lt"/>
                <a:ea typeface="ＭＳ Ｐゴシック" charset="0"/>
                <a:cs typeface="Gill Sans" charset="0"/>
                <a:sym typeface="Gill Sans" charset="0"/>
              </a:rPr>
              <a:t>Loyal</a:t>
            </a:r>
          </a:p>
        </p:txBody>
      </p:sp>
      <p:grpSp>
        <p:nvGrpSpPr>
          <p:cNvPr id="63" name="Group 62"/>
          <p:cNvGrpSpPr/>
          <p:nvPr/>
        </p:nvGrpSpPr>
        <p:grpSpPr>
          <a:xfrm>
            <a:off x="3565955" y="1879353"/>
            <a:ext cx="5273245" cy="4445247"/>
            <a:chOff x="3552325" y="1691394"/>
            <a:chExt cx="5273245" cy="4445247"/>
          </a:xfrm>
          <a:effectLst/>
        </p:grpSpPr>
        <p:sp>
          <p:nvSpPr>
            <p:cNvPr id="64" name="Snip Same Side Corner Rectangle 63"/>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Snip Same Side Corner Rectangle 64"/>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p:cNvGrpSpPr/>
            <p:nvPr/>
          </p:nvGrpSpPr>
          <p:grpSpPr>
            <a:xfrm>
              <a:off x="3552325" y="3854191"/>
              <a:ext cx="5273245" cy="2282450"/>
              <a:chOff x="1782977" y="3934316"/>
              <a:chExt cx="5273245" cy="2282450"/>
            </a:xfrm>
            <a:solidFill>
              <a:srgbClr val="14355C"/>
            </a:solidFill>
          </p:grpSpPr>
          <p:sp>
            <p:nvSpPr>
              <p:cNvPr id="74" name="Cube 73"/>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67" name="Rectangle 66"/>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72" name="Picture 7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73" name="Picture 7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82" name="Rectangle 81"/>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85" name="TextBox 84"/>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110280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fade">
                                      <p:cBhvr>
                                        <p:cTn id="10" dur="500"/>
                                        <p:tgtEl>
                                          <p:spTgt spid="84"/>
                                        </p:tgtEl>
                                      </p:cBhvr>
                                    </p:animEffect>
                                  </p:childTnLst>
                                </p:cTn>
                              </p:par>
                            </p:childTnLst>
                          </p:cTn>
                        </p:par>
                        <p:par>
                          <p:cTn id="11" fill="hold">
                            <p:stCondLst>
                              <p:cond delay="500"/>
                            </p:stCondLst>
                            <p:childTnLst>
                              <p:par>
                                <p:cTn id="12" presetID="55"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1000" fill="hold"/>
                                        <p:tgtEl>
                                          <p:spTgt spid="34"/>
                                        </p:tgtEl>
                                        <p:attrNameLst>
                                          <p:attrName>ppt_w</p:attrName>
                                        </p:attrNameLst>
                                      </p:cBhvr>
                                      <p:tavLst>
                                        <p:tav tm="0">
                                          <p:val>
                                            <p:strVal val="#ppt_w*0.70"/>
                                          </p:val>
                                        </p:tav>
                                        <p:tav tm="100000">
                                          <p:val>
                                            <p:strVal val="#ppt_w"/>
                                          </p:val>
                                        </p:tav>
                                      </p:tavLst>
                                    </p:anim>
                                    <p:anim calcmode="lin" valueType="num">
                                      <p:cBhvr>
                                        <p:cTn id="15" dur="1000" fill="hold"/>
                                        <p:tgtEl>
                                          <p:spTgt spid="34"/>
                                        </p:tgtEl>
                                        <p:attrNameLst>
                                          <p:attrName>ppt_h</p:attrName>
                                        </p:attrNameLst>
                                      </p:cBhvr>
                                      <p:tavLst>
                                        <p:tav tm="0">
                                          <p:val>
                                            <p:strVal val="#ppt_h"/>
                                          </p:val>
                                        </p:tav>
                                        <p:tav tm="100000">
                                          <p:val>
                                            <p:strVal val="#ppt_h"/>
                                          </p:val>
                                        </p:tav>
                                      </p:tavLst>
                                    </p:anim>
                                    <p:animEffect transition="in" filter="fade">
                                      <p:cBhvr>
                                        <p:cTn id="16" dur="1000"/>
                                        <p:tgtEl>
                                          <p:spTgt spid="34"/>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7"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7" presetClass="entr" presetSubtype="0"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8" grpId="0" autoUpdateAnimBg="0"/>
      <p:bldP spid="30" grpId="0" autoUpdateAnimBg="0"/>
      <p:bldP spid="31" grpId="0" autoUpdateAnimBg="0"/>
      <p:bldP spid="32" grpId="0" autoUpdateAnimBg="0"/>
      <p:bldP spid="33" grpId="0" autoUpdateAnimBg="0"/>
      <p:bldP spid="35" grpId="0" autoUpdateAnimBg="0"/>
      <p:bldP spid="83" grpId="0" animBg="1"/>
      <p:bldP spid="8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p:cNvGrpSpPr/>
          <p:nvPr/>
        </p:nvGrpSpPr>
        <p:grpSpPr>
          <a:xfrm>
            <a:off x="1724213" y="381000"/>
            <a:ext cx="2161987" cy="5879383"/>
            <a:chOff x="1090348" y="610176"/>
            <a:chExt cx="2161987" cy="5918881"/>
          </a:xfrm>
          <a:effectLst>
            <a:outerShdw blurRad="63500" sx="102000" sy="102000" algn="ctr" rotWithShape="0">
              <a:prstClr val="black">
                <a:alpha val="40000"/>
              </a:prstClr>
            </a:outerShdw>
          </a:effectLst>
        </p:grpSpPr>
        <p:grpSp>
          <p:nvGrpSpPr>
            <p:cNvPr id="60" name="Group 59"/>
            <p:cNvGrpSpPr/>
            <p:nvPr/>
          </p:nvGrpSpPr>
          <p:grpSpPr>
            <a:xfrm>
              <a:off x="1090348" y="610176"/>
              <a:ext cx="2009587" cy="5918881"/>
              <a:chOff x="1556923" y="463045"/>
              <a:chExt cx="2009587" cy="5918881"/>
            </a:xfrm>
          </p:grpSpPr>
          <p:grpSp>
            <p:nvGrpSpPr>
              <p:cNvPr id="62" name="Group 61"/>
              <p:cNvGrpSpPr/>
              <p:nvPr/>
            </p:nvGrpSpPr>
            <p:grpSpPr>
              <a:xfrm>
                <a:off x="1709323" y="463045"/>
                <a:ext cx="1857187" cy="5910374"/>
                <a:chOff x="-1401483" y="701990"/>
                <a:chExt cx="1857187" cy="6051366"/>
              </a:xfrm>
            </p:grpSpPr>
            <p:cxnSp>
              <p:nvCxnSpPr>
                <p:cNvPr id="67" name="Straight Connector 66"/>
                <p:cNvCxnSpPr/>
                <p:nvPr/>
              </p:nvCxnSpPr>
              <p:spPr>
                <a:xfrm>
                  <a:off x="-457706" y="701990"/>
                  <a:ext cx="0" cy="605136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1401483" y="5020852"/>
                  <a:ext cx="943777" cy="1624319"/>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472890" y="5004946"/>
                  <a:ext cx="928594" cy="16538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3" name="Straight Connector 62"/>
              <p:cNvCxnSpPr/>
              <p:nvPr/>
            </p:nvCxnSpPr>
            <p:spPr>
              <a:xfrm>
                <a:off x="2271110" y="5297682"/>
                <a:ext cx="366806" cy="13229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2669051" y="5298964"/>
                <a:ext cx="320619" cy="13101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556923" y="6256778"/>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500700" y="6377780"/>
                <a:ext cx="304800" cy="41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1" name="Straight Connector 60"/>
            <p:cNvCxnSpPr/>
            <p:nvPr/>
          </p:nvCxnSpPr>
          <p:spPr>
            <a:xfrm flipH="1">
              <a:off x="2947535" y="6422834"/>
              <a:ext cx="304800" cy="485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ounded Rectangle 42"/>
          <p:cNvSpPr/>
          <p:nvPr/>
        </p:nvSpPr>
        <p:spPr bwMode="auto">
          <a:xfrm>
            <a:off x="228635" y="367458"/>
            <a:ext cx="5064838" cy="3810000"/>
          </a:xfrm>
          <a:prstGeom prst="roundRect">
            <a:avLst/>
          </a:prstGeom>
          <a:solidFill>
            <a:schemeClr val="bg1"/>
          </a:solidFill>
          <a:ln w="28575">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1"/>
              </a:solidFill>
              <a:effectLst/>
              <a:latin typeface="Helvetica Light" charset="0"/>
              <a:ea typeface="ヒラギノ角ゴ ProN W3" charset="0"/>
              <a:cs typeface="ヒラギノ角ゴ ProN W3" charset="0"/>
              <a:sym typeface="Helvetica Light" charset="0"/>
            </a:endParaRPr>
          </a:p>
        </p:txBody>
      </p:sp>
      <p:sp>
        <p:nvSpPr>
          <p:cNvPr id="28" name="TextBox 27"/>
          <p:cNvSpPr txBox="1"/>
          <p:nvPr/>
        </p:nvSpPr>
        <p:spPr>
          <a:xfrm>
            <a:off x="1676400" y="558225"/>
            <a:ext cx="2353914" cy="584775"/>
          </a:xfrm>
          <a:prstGeom prst="rect">
            <a:avLst/>
          </a:prstGeom>
          <a:noFill/>
        </p:spPr>
        <p:txBody>
          <a:bodyPr wrap="none" rtlCol="0">
            <a:spAutoFit/>
          </a:bodyPr>
          <a:lstStyle/>
          <a:p>
            <a:pPr algn="ctr"/>
            <a:r>
              <a:rPr lang="en-US" sz="3200" b="1" dirty="0">
                <a:solidFill>
                  <a:srgbClr val="C00000"/>
                </a:solidFill>
              </a:rPr>
              <a:t>Remember…</a:t>
            </a:r>
          </a:p>
        </p:txBody>
      </p:sp>
      <p:sp>
        <p:nvSpPr>
          <p:cNvPr id="30" name="Rectangle 4"/>
          <p:cNvSpPr>
            <a:spLocks/>
          </p:cNvSpPr>
          <p:nvPr/>
        </p:nvSpPr>
        <p:spPr bwMode="auto">
          <a:xfrm>
            <a:off x="685800" y="1011065"/>
            <a:ext cx="4267200" cy="2672255"/>
          </a:xfrm>
          <a:prstGeom prst="rect">
            <a:avLst/>
          </a:prstGeom>
          <a:noFill/>
          <a:ln>
            <a:noFill/>
          </a:ln>
          <a:effectLst>
            <a:outerShdw blurRad="127000" dist="76199" dir="2700000" algn="ctr" rotWithShape="0">
              <a:schemeClr val="bg2">
                <a:alpha val="75000"/>
              </a:schemeClr>
            </a:outerShdw>
          </a:effectLst>
        </p:spPr>
        <p:txBody>
          <a:bodyPr lIns="0" tIns="0" rIns="0" bIns="0" anchor="ctr"/>
          <a:lstStyle/>
          <a:p>
            <a:pPr algn="ctr">
              <a:defRPr/>
            </a:pPr>
            <a:r>
              <a:rPr lang="en-US" sz="2600" dirty="0">
                <a:latin typeface="+mj-lt"/>
                <a:ea typeface="ＭＳ Ｐゴシック" charset="0"/>
                <a:cs typeface="Gill Sans" charset="0"/>
                <a:sym typeface="Gill Sans" charset="0"/>
              </a:rPr>
              <a:t>The choices you make</a:t>
            </a:r>
          </a:p>
          <a:p>
            <a:pPr algn="ctr">
              <a:defRPr/>
            </a:pPr>
            <a:r>
              <a:rPr lang="en-US" sz="2600" b="1" dirty="0">
                <a:solidFill>
                  <a:srgbClr val="C00000"/>
                </a:solidFill>
                <a:latin typeface="+mj-lt"/>
                <a:ea typeface="ＭＳ Ｐゴシック" charset="0"/>
                <a:cs typeface="Gill Sans" charset="0"/>
                <a:sym typeface="Gill Sans" charset="0"/>
              </a:rPr>
              <a:t>NOW</a:t>
            </a:r>
          </a:p>
          <a:p>
            <a:pPr algn="ctr">
              <a:defRPr/>
            </a:pPr>
            <a:r>
              <a:rPr lang="en-US" sz="2600" dirty="0">
                <a:latin typeface="+mj-lt"/>
                <a:ea typeface="ＭＳ Ｐゴシック" charset="0"/>
                <a:cs typeface="Gill Sans" charset="0"/>
                <a:sym typeface="Gill Sans" charset="0"/>
              </a:rPr>
              <a:t>will affect you</a:t>
            </a:r>
          </a:p>
          <a:p>
            <a:pPr algn="ctr">
              <a:defRPr/>
            </a:pPr>
            <a:r>
              <a:rPr lang="en-US" sz="2600" b="1" dirty="0">
                <a:solidFill>
                  <a:srgbClr val="C00000"/>
                </a:solidFill>
                <a:latin typeface="+mj-lt"/>
                <a:ea typeface="ＭＳ Ｐゴシック" charset="0"/>
                <a:cs typeface="Gill Sans" charset="0"/>
                <a:sym typeface="Gill Sans" charset="0"/>
              </a:rPr>
              <a:t>LATER!</a:t>
            </a:r>
          </a:p>
        </p:txBody>
      </p:sp>
      <p:grpSp>
        <p:nvGrpSpPr>
          <p:cNvPr id="31" name="Group 30"/>
          <p:cNvGrpSpPr/>
          <p:nvPr/>
        </p:nvGrpSpPr>
        <p:grpSpPr>
          <a:xfrm>
            <a:off x="3565955" y="1879353"/>
            <a:ext cx="5273245" cy="4445247"/>
            <a:chOff x="3552325" y="1691394"/>
            <a:chExt cx="5273245" cy="4445247"/>
          </a:xfrm>
          <a:effectLst/>
        </p:grpSpPr>
        <p:sp>
          <p:nvSpPr>
            <p:cNvPr id="32" name="Snip Same Side Corner Rectangle 31"/>
            <p:cNvSpPr/>
            <p:nvPr/>
          </p:nvSpPr>
          <p:spPr>
            <a:xfrm>
              <a:off x="6549930" y="2984446"/>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Snip Same Side Corner Rectangle 32"/>
            <p:cNvSpPr/>
            <p:nvPr/>
          </p:nvSpPr>
          <p:spPr>
            <a:xfrm>
              <a:off x="5029200" y="2964620"/>
              <a:ext cx="1435627" cy="1351774"/>
            </a:xfrm>
            <a:prstGeom prst="snip2SameRect">
              <a:avLst/>
            </a:prstGeom>
            <a:solidFill>
              <a:srgbClr val="41707C"/>
            </a:solidFill>
            <a:ln w="19050">
              <a:solidFill>
                <a:schemeClr val="tx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p:cNvGrpSpPr/>
            <p:nvPr/>
          </p:nvGrpSpPr>
          <p:grpSpPr>
            <a:xfrm>
              <a:off x="3552325" y="3854191"/>
              <a:ext cx="5273245" cy="2282450"/>
              <a:chOff x="1782977" y="3934316"/>
              <a:chExt cx="5273245" cy="2282450"/>
            </a:xfrm>
            <a:solidFill>
              <a:srgbClr val="14355C"/>
            </a:solidFill>
          </p:grpSpPr>
          <p:sp>
            <p:nvSpPr>
              <p:cNvPr id="47" name="Cube 46"/>
              <p:cNvSpPr/>
              <p:nvPr/>
            </p:nvSpPr>
            <p:spPr>
              <a:xfrm>
                <a:off x="1782977" y="3934316"/>
                <a:ext cx="5273245" cy="2282450"/>
              </a:xfrm>
              <a:prstGeom prst="cube">
                <a:avLst/>
              </a:prstGeom>
              <a:grpFill/>
              <a:ln w="190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2025340" y="4724332"/>
                <a:ext cx="4257350" cy="1295400"/>
              </a:xfrm>
              <a:prstGeom prst="rect">
                <a:avLst/>
              </a:prstGeom>
              <a:grp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p:cNvCxnSpPr/>
              <p:nvPr/>
            </p:nvCxnSpPr>
            <p:spPr>
              <a:xfrm>
                <a:off x="6599022" y="4657405"/>
                <a:ext cx="0" cy="1253236"/>
              </a:xfrm>
              <a:prstGeom prst="line">
                <a:avLst/>
              </a:prstGeom>
              <a:grpFill/>
              <a:ln w="28575">
                <a:solidFill>
                  <a:schemeClr val="tx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6599022" y="5571805"/>
                <a:ext cx="381000" cy="338836"/>
              </a:xfrm>
              <a:prstGeom prst="line">
                <a:avLst/>
              </a:prstGeom>
              <a:grpFill/>
              <a:ln w="28575">
                <a:solidFill>
                  <a:schemeClr val="tx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6980022" y="4269101"/>
                <a:ext cx="0" cy="1302704"/>
              </a:xfrm>
              <a:prstGeom prst="line">
                <a:avLst/>
              </a:prstGeom>
              <a:grpFill/>
              <a:ln w="28575">
                <a:solidFill>
                  <a:schemeClr val="tx1"/>
                </a:solidFill>
              </a:ln>
              <a:effectLst>
                <a:outerShdw blurRad="50800" dist="38100" dir="18900000" algn="b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6599022" y="4269101"/>
                <a:ext cx="381000" cy="388304"/>
              </a:xfrm>
              <a:prstGeom prst="line">
                <a:avLst/>
              </a:prstGeom>
              <a:grpFill/>
              <a:ln w="28575">
                <a:solidFill>
                  <a:schemeClr val="tx1"/>
                </a:solidFill>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6" name="Rectangle 35"/>
            <p:cNvSpPr/>
            <p:nvPr/>
          </p:nvSpPr>
          <p:spPr>
            <a:xfrm rot="20392540">
              <a:off x="6955480" y="3689717"/>
              <a:ext cx="436402" cy="6277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rot="490958">
              <a:off x="6753903" y="3852916"/>
              <a:ext cx="452417" cy="45666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rot="20073526">
              <a:off x="6624196" y="3789894"/>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rot="20835432">
              <a:off x="5495245" y="3787413"/>
              <a:ext cx="452417" cy="505117"/>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2296" y="1763439"/>
              <a:ext cx="1277061" cy="2420381"/>
            </a:xfrm>
            <a:prstGeom prst="rect">
              <a:avLst/>
            </a:prstGeom>
            <a:effectLst>
              <a:outerShdw blurRad="63500" sx="102000" sy="102000" algn="ctr" rotWithShape="0">
                <a:prstClr val="black">
                  <a:alpha val="40000"/>
                </a:prstClr>
              </a:outerShdw>
            </a:effectLst>
          </p:spPr>
        </p:pic>
        <p:pic>
          <p:nvPicPr>
            <p:cNvPr id="41" name="Picture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2324" y="1691394"/>
              <a:ext cx="1289378" cy="2389854"/>
            </a:xfrm>
            <a:prstGeom prst="rect">
              <a:avLst/>
            </a:prstGeom>
            <a:effectLst>
              <a:outerShdw blurRad="63500" sx="102000" sy="102000" algn="ctr" rotWithShape="0">
                <a:prstClr val="black">
                  <a:alpha val="40000"/>
                </a:prstClr>
              </a:outerShdw>
            </a:effectLst>
          </p:spPr>
        </p:pic>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57054">
              <a:off x="6096752" y="3217427"/>
              <a:ext cx="710644" cy="1178017"/>
            </a:xfrm>
            <a:prstGeom prst="rect">
              <a:avLst/>
            </a:prstGeom>
          </p:spPr>
        </p:pic>
      </p:grpSp>
      <p:sp>
        <p:nvSpPr>
          <p:cNvPr id="29" name="Rectangle 28"/>
          <p:cNvSpPr/>
          <p:nvPr/>
        </p:nvSpPr>
        <p:spPr>
          <a:xfrm>
            <a:off x="7502357" y="210792"/>
            <a:ext cx="1428539" cy="477240"/>
          </a:xfrm>
          <a:prstGeom prst="rect">
            <a:avLst/>
          </a:prstGeom>
          <a:solidFill>
            <a:schemeClr val="tx1"/>
          </a:solidFill>
          <a:ln w="38100">
            <a:solidFill>
              <a:schemeClr val="tx1"/>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7578557" y="274022"/>
            <a:ext cx="306482" cy="304800"/>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7933507" y="226367"/>
            <a:ext cx="997389" cy="461665"/>
          </a:xfrm>
          <a:prstGeom prst="rect">
            <a:avLst/>
          </a:prstGeom>
          <a:noFill/>
        </p:spPr>
        <p:txBody>
          <a:bodyPr wrap="none" rtlCol="0">
            <a:spAutoFit/>
          </a:bodyPr>
          <a:lstStyle/>
          <a:p>
            <a:r>
              <a:rPr lang="en-US" sz="2400" b="1" dirty="0">
                <a:solidFill>
                  <a:srgbClr val="C00000"/>
                </a:solidFill>
              </a:rPr>
              <a:t>On Air</a:t>
            </a:r>
          </a:p>
        </p:txBody>
      </p:sp>
      <p:sp>
        <p:nvSpPr>
          <p:cNvPr id="56" name="TextBox 55"/>
          <p:cNvSpPr txBox="1"/>
          <p:nvPr/>
        </p:nvSpPr>
        <p:spPr>
          <a:xfrm>
            <a:off x="5029405" y="4941257"/>
            <a:ext cx="2917937" cy="1077218"/>
          </a:xfrm>
          <a:prstGeom prst="rect">
            <a:avLst/>
          </a:prstGeom>
          <a:solidFill>
            <a:srgbClr val="14355C"/>
          </a:solidFill>
        </p:spPr>
        <p:txBody>
          <a:bodyPr wrap="square" rtlCol="0">
            <a:prstTxWarp prst="textDeflateInflate">
              <a:avLst>
                <a:gd name="adj" fmla="val 40923"/>
              </a:avLst>
            </a:prstTxWarp>
            <a:spAutoFit/>
          </a:bodyPr>
          <a:lstStyle/>
          <a:p>
            <a:pPr algn="ctr"/>
            <a:r>
              <a:rPr lang="en-US" sz="3200" b="1" dirty="0">
                <a:solidFill>
                  <a:schemeClr val="bg1"/>
                </a:solidFill>
                <a:latin typeface="+mj-lt"/>
              </a:rPr>
              <a:t>Nu-CULTURE  </a:t>
            </a:r>
          </a:p>
          <a:p>
            <a:pPr algn="ctr"/>
            <a:r>
              <a:rPr lang="en-US" sz="3200" b="1" dirty="0">
                <a:solidFill>
                  <a:schemeClr val="bg1"/>
                </a:solidFill>
                <a:latin typeface="+mj-lt"/>
              </a:rPr>
              <a:t>Radio Station</a:t>
            </a:r>
          </a:p>
        </p:txBody>
      </p:sp>
      <p:pic>
        <p:nvPicPr>
          <p:cNvPr id="44" name="Picture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6200" y="4938846"/>
            <a:ext cx="1044857" cy="1188720"/>
          </a:xfrm>
          <a:prstGeom prst="rect">
            <a:avLst/>
          </a:prstGeom>
        </p:spPr>
      </p:pic>
    </p:spTree>
    <p:extLst>
      <p:ext uri="{BB962C8B-B14F-4D97-AF65-F5344CB8AC3E}">
        <p14:creationId xmlns:p14="http://schemas.microsoft.com/office/powerpoint/2010/main" val="11572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1000" fill="hold"/>
                                        <p:tgtEl>
                                          <p:spTgt spid="28"/>
                                        </p:tgtEl>
                                        <p:attrNameLst>
                                          <p:attrName>ppt_w</p:attrName>
                                        </p:attrNameLst>
                                      </p:cBhvr>
                                      <p:tavLst>
                                        <p:tav tm="0">
                                          <p:val>
                                            <p:fltVal val="0"/>
                                          </p:val>
                                        </p:tav>
                                        <p:tav tm="100000">
                                          <p:val>
                                            <p:strVal val="#ppt_w"/>
                                          </p:val>
                                        </p:tav>
                                      </p:tavLst>
                                    </p:anim>
                                    <p:anim calcmode="lin" valueType="num">
                                      <p:cBhvr>
                                        <p:cTn id="15" dur="1000" fill="hold"/>
                                        <p:tgtEl>
                                          <p:spTgt spid="28"/>
                                        </p:tgtEl>
                                        <p:attrNameLst>
                                          <p:attrName>ppt_h</p:attrName>
                                        </p:attrNameLst>
                                      </p:cBhvr>
                                      <p:tavLst>
                                        <p:tav tm="0">
                                          <p:val>
                                            <p:fltVal val="0"/>
                                          </p:val>
                                        </p:tav>
                                        <p:tav tm="100000">
                                          <p:val>
                                            <p:strVal val="#ppt_h"/>
                                          </p:val>
                                        </p:tav>
                                      </p:tavLst>
                                    </p:anim>
                                    <p:animEffect transition="in" filter="fade">
                                      <p:cBhvr>
                                        <p:cTn id="16" dur="1000"/>
                                        <p:tgtEl>
                                          <p:spTgt spid="28"/>
                                        </p:tgtEl>
                                      </p:cBhvr>
                                    </p:animEffect>
                                  </p:childTnLst>
                                </p:cTn>
                              </p:par>
                            </p:childTnLst>
                          </p:cTn>
                        </p:par>
                        <p:par>
                          <p:cTn id="17" fill="hold">
                            <p:stCondLst>
                              <p:cond delay="1500"/>
                            </p:stCondLst>
                            <p:childTnLst>
                              <p:par>
                                <p:cTn id="18" presetID="53" presetClass="entr" presetSubtype="16" fill="hold" grpId="0" nodeType="afterEffect">
                                  <p:stCondLst>
                                    <p:cond delay="0"/>
                                  </p:stCondLst>
                                  <p:iterate type="lt">
                                    <p:tmPct val="0"/>
                                  </p:iterate>
                                  <p:childTnLst>
                                    <p:set>
                                      <p:cBhvr>
                                        <p:cTn id="19" dur="1" fill="hold">
                                          <p:stCondLst>
                                            <p:cond delay="0"/>
                                          </p:stCondLst>
                                        </p:cTn>
                                        <p:tgtEl>
                                          <p:spTgt spid="30"/>
                                        </p:tgtEl>
                                        <p:attrNameLst>
                                          <p:attrName>style.visibility</p:attrName>
                                        </p:attrNameLst>
                                      </p:cBhvr>
                                      <p:to>
                                        <p:strVal val="visible"/>
                                      </p:to>
                                    </p:set>
                                    <p:anim calcmode="lin" valueType="num">
                                      <p:cBhvr>
                                        <p:cTn id="20" dur="1000" fill="hold"/>
                                        <p:tgtEl>
                                          <p:spTgt spid="30"/>
                                        </p:tgtEl>
                                        <p:attrNameLst>
                                          <p:attrName>ppt_w</p:attrName>
                                        </p:attrNameLst>
                                      </p:cBhvr>
                                      <p:tavLst>
                                        <p:tav tm="0">
                                          <p:val>
                                            <p:fltVal val="0"/>
                                          </p:val>
                                        </p:tav>
                                        <p:tav tm="100000">
                                          <p:val>
                                            <p:strVal val="#ppt_w"/>
                                          </p:val>
                                        </p:tav>
                                      </p:tavLst>
                                    </p:anim>
                                    <p:anim calcmode="lin" valueType="num">
                                      <p:cBhvr>
                                        <p:cTn id="21" dur="1000" fill="hold"/>
                                        <p:tgtEl>
                                          <p:spTgt spid="30"/>
                                        </p:tgtEl>
                                        <p:attrNameLst>
                                          <p:attrName>ppt_h</p:attrName>
                                        </p:attrNameLst>
                                      </p:cBhvr>
                                      <p:tavLst>
                                        <p:tav tm="0">
                                          <p:val>
                                            <p:fltVal val="0"/>
                                          </p:val>
                                        </p:tav>
                                        <p:tav tm="100000">
                                          <p:val>
                                            <p:strVal val="#ppt_h"/>
                                          </p:val>
                                        </p:tav>
                                      </p:tavLst>
                                    </p:anim>
                                    <p:animEffect transition="in" filter="fade">
                                      <p:cBhvr>
                                        <p:cTn id="22" dur="1000"/>
                                        <p:tgtEl>
                                          <p:spTgt spid="30"/>
                                        </p:tgtEl>
                                      </p:cBhvr>
                                    </p:animEffect>
                                  </p:childTnLst>
                                </p:cTn>
                              </p:par>
                            </p:childTnLst>
                          </p:cTn>
                        </p:par>
                        <p:par>
                          <p:cTn id="23" fill="hold">
                            <p:stCondLst>
                              <p:cond delay="2500"/>
                            </p:stCondLst>
                            <p:childTnLst>
                              <p:par>
                                <p:cTn id="24" presetID="21" presetClass="emph" presetSubtype="0" fill="hold" grpId="1" nodeType="afterEffect">
                                  <p:stCondLst>
                                    <p:cond delay="0"/>
                                  </p:stCondLst>
                                  <p:iterate type="lt">
                                    <p:tmPct val="0"/>
                                  </p:iterate>
                                  <p:childTnLst>
                                    <p:animClr clrSpc="hsl" dir="cw">
                                      <p:cBhvr override="childStyle">
                                        <p:cTn id="25" dur="1000" fill="hold"/>
                                        <p:tgtEl>
                                          <p:spTgt spid="30"/>
                                        </p:tgtEl>
                                        <p:attrNameLst>
                                          <p:attrName>style.color</p:attrName>
                                        </p:attrNameLst>
                                      </p:cBhvr>
                                      <p:by>
                                        <p:hsl h="7200000" s="0" l="0"/>
                                      </p:by>
                                    </p:animClr>
                                    <p:animClr clrSpc="hsl" dir="cw">
                                      <p:cBhvr>
                                        <p:cTn id="26" dur="1000" fill="hold"/>
                                        <p:tgtEl>
                                          <p:spTgt spid="30"/>
                                        </p:tgtEl>
                                        <p:attrNameLst>
                                          <p:attrName>fillcolor</p:attrName>
                                        </p:attrNameLst>
                                      </p:cBhvr>
                                      <p:by>
                                        <p:hsl h="7200000" s="0" l="0"/>
                                      </p:by>
                                    </p:animClr>
                                    <p:animClr clrSpc="hsl" dir="cw">
                                      <p:cBhvr>
                                        <p:cTn id="27" dur="1000" fill="hold"/>
                                        <p:tgtEl>
                                          <p:spTgt spid="30"/>
                                        </p:tgtEl>
                                        <p:attrNameLst>
                                          <p:attrName>stroke.color</p:attrName>
                                        </p:attrNameLst>
                                      </p:cBhvr>
                                      <p:by>
                                        <p:hsl h="7200000" s="0" l="0"/>
                                      </p:by>
                                    </p:animClr>
                                    <p:set>
                                      <p:cBhvr>
                                        <p:cTn id="28" dur="1000" fill="hold"/>
                                        <p:tgtEl>
                                          <p:spTgt spid="3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0" grpId="1"/>
      <p:bldP spid="34" grpId="0" animBg="1"/>
      <p:bldP spid="5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11931</TotalTime>
  <Words>821</Words>
  <Application>Microsoft Macintosh PowerPoint</Application>
  <PresentationFormat>On-screen Show (4:3)</PresentationFormat>
  <Paragraphs>112</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Cambria</vt:lpstr>
      <vt:lpstr>Helvetica Light</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93</cp:revision>
  <dcterms:created xsi:type="dcterms:W3CDTF">2013-08-20T21:18:26Z</dcterms:created>
  <dcterms:modified xsi:type="dcterms:W3CDTF">2023-11-27T20:23:50Z</dcterms:modified>
</cp:coreProperties>
</file>