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60" r:id="rId5"/>
    <p:sldId id="266" r:id="rId6"/>
    <p:sldId id="267" r:id="rId7"/>
    <p:sldId id="268" r:id="rId8"/>
    <p:sldId id="269" r:id="rId9"/>
    <p:sldId id="271"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AEA5"/>
    <a:srgbClr val="4F77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12" autoAdjust="0"/>
    <p:restoredTop sz="68962" autoAdjust="0"/>
  </p:normalViewPr>
  <p:slideViewPr>
    <p:cSldViewPr>
      <p:cViewPr varScale="1">
        <p:scale>
          <a:sx n="60" d="100"/>
          <a:sy n="60" d="100"/>
        </p:scale>
        <p:origin x="1184"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FD9A77-F2F1-4EB4-9509-0422A1DECF9E}" type="datetimeFigureOut">
              <a:rPr lang="en-US" smtClean="0"/>
              <a:t>11/27/23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EE0424-09C9-401D-A753-4ABB0B4D7701}" type="slidenum">
              <a:rPr lang="en-US" smtClean="0"/>
              <a:t>‹#›</a:t>
            </a:fld>
            <a:endParaRPr lang="en-US"/>
          </a:p>
        </p:txBody>
      </p:sp>
    </p:spTree>
    <p:extLst>
      <p:ext uri="{BB962C8B-B14F-4D97-AF65-F5344CB8AC3E}">
        <p14:creationId xmlns:p14="http://schemas.microsoft.com/office/powerpoint/2010/main" val="543926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How many of you have ever been on a diving board? What’s it like as you start walking towards the edge of the diving board?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Does it get more or less bouncy?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More bouncy</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Can you walk all the way out to the very edge of the diving board and not fall in?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Maybe/No</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You probably can, but you can lose your balance pretty easily, right?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b="1" dirty="0"/>
          </a:p>
        </p:txBody>
      </p:sp>
      <p:sp>
        <p:nvSpPr>
          <p:cNvPr id="4" name="Slide Number Placeholder 3"/>
          <p:cNvSpPr>
            <a:spLocks noGrp="1"/>
          </p:cNvSpPr>
          <p:nvPr>
            <p:ph type="sldNum" sz="quarter" idx="10"/>
          </p:nvPr>
        </p:nvSpPr>
        <p:spPr/>
        <p:txBody>
          <a:bodyPr/>
          <a:lstStyle/>
          <a:p>
            <a:fld id="{A8EE0424-09C9-401D-A753-4ABB0B4D7701}" type="slidenum">
              <a:rPr lang="en-US" smtClean="0"/>
              <a:t>1</a:t>
            </a:fld>
            <a:endParaRPr lang="en-US"/>
          </a:p>
        </p:txBody>
      </p:sp>
    </p:spTree>
    <p:extLst>
      <p:ext uri="{BB962C8B-B14F-4D97-AF65-F5344CB8AC3E}">
        <p14:creationId xmlns:p14="http://schemas.microsoft.com/office/powerpoint/2010/main" val="3858170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This diving board is an illustration about sexual activity as a teen. In this scenario going off the diving board represents being sexually active before a faithful lifelong relationship.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b="1" i="1" dirty="0"/>
          </a:p>
        </p:txBody>
      </p:sp>
      <p:sp>
        <p:nvSpPr>
          <p:cNvPr id="4" name="Slide Number Placeholder 3"/>
          <p:cNvSpPr>
            <a:spLocks noGrp="1"/>
          </p:cNvSpPr>
          <p:nvPr>
            <p:ph type="sldNum" sz="quarter" idx="10"/>
          </p:nvPr>
        </p:nvSpPr>
        <p:spPr/>
        <p:txBody>
          <a:bodyPr/>
          <a:lstStyle/>
          <a:p>
            <a:fld id="{A8EE0424-09C9-401D-A753-4ABB0B4D7701}" type="slidenum">
              <a:rPr lang="en-US" smtClean="0"/>
              <a:t>2</a:t>
            </a:fld>
            <a:endParaRPr lang="en-US"/>
          </a:p>
        </p:txBody>
      </p:sp>
    </p:spTree>
    <p:extLst>
      <p:ext uri="{BB962C8B-B14F-4D97-AF65-F5344CB8AC3E}">
        <p14:creationId xmlns:p14="http://schemas.microsoft.com/office/powerpoint/2010/main" val="900693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As we have discussed in 7th grade and earlier this week, there are three risks associated with sexual activity outside of a faithful lifelong relationships. Can someone name the three risks?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3</a:t>
            </a:fld>
            <a:endParaRPr lang="en-US"/>
          </a:p>
        </p:txBody>
      </p:sp>
    </p:spTree>
    <p:extLst>
      <p:ext uri="{BB962C8B-B14F-4D97-AF65-F5344CB8AC3E}">
        <p14:creationId xmlns:p14="http://schemas.microsoft.com/office/powerpoint/2010/main" val="1427219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Pregnancy/Fathering a child, STIs, emotional heartache</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So, thinking about this illustration more, as physical contact progresses in a relationship, does it get easier or harder to stop and say no to 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Harder</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4</a:t>
            </a:fld>
            <a:endParaRPr lang="en-US"/>
          </a:p>
        </p:txBody>
      </p:sp>
    </p:spTree>
    <p:extLst>
      <p:ext uri="{BB962C8B-B14F-4D97-AF65-F5344CB8AC3E}">
        <p14:creationId xmlns:p14="http://schemas.microsoft.com/office/powerpoint/2010/main" val="3543262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Harder, exactly. That’s like walking out on the diving board. The further out you are, the easier it is to go into the pool. Now, if you’re on a diving board, if you lean out, can you still stand back up and walk away from the edge?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Yes but it can sometimes be hard</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5</a:t>
            </a:fld>
            <a:endParaRPr lang="en-US"/>
          </a:p>
        </p:txBody>
      </p:sp>
    </p:spTree>
    <p:extLst>
      <p:ext uri="{BB962C8B-B14F-4D97-AF65-F5344CB8AC3E}">
        <p14:creationId xmlns:p14="http://schemas.microsoft.com/office/powerpoint/2010/main" val="3543262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Right. You can always stand back up, no matter how close you are to the edge.  The same thing is true for sexual activity. You can always stop and go back to a place where you’re less likely to lose control.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What happens if you stay out on the edge?  You may get tired of balancing or start to think how nice it would be to be in the pool with your boyfriend/girlfriend.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6</a:t>
            </a:fld>
            <a:endParaRPr lang="en-US"/>
          </a:p>
        </p:txBody>
      </p:sp>
    </p:spTree>
    <p:extLst>
      <p:ext uri="{BB962C8B-B14F-4D97-AF65-F5344CB8AC3E}">
        <p14:creationId xmlns:p14="http://schemas.microsoft.com/office/powerpoint/2010/main" val="3543262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At Healthy Futures, this is what we recommend: set a limit for yourself.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Is it going to be more or less bouncy there?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Less bouncy</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endParaRPr>
          </a:p>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Setting limits in relationships help you stick to your goal and delay sexual activity. The limit represents your personal limit for sexual activity (the new edge of the diving board that you won’t cross).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You have to set your own limits. No one can do it for you. This limit is different for everyone and is influenced by your parents, your values, your spiritual beliefs, and your friends. Choose your limits carefully and remember the further out you are on the diving board, the more bouncy it’s going to be.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Now, what would happen if this person, in a moment of passion goes further than the limit they had set for themselves?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Do they fall into the pool?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No</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They can go back to the other side of their limit pretty easily.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lgn="just">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What about the person out here on the edge?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Point to the person on the end and draw arrows over the limit line into the pool</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7</a:t>
            </a:fld>
            <a:endParaRPr lang="en-US"/>
          </a:p>
        </p:txBody>
      </p:sp>
    </p:spTree>
    <p:extLst>
      <p:ext uri="{BB962C8B-B14F-4D97-AF65-F5344CB8AC3E}">
        <p14:creationId xmlns:p14="http://schemas.microsoft.com/office/powerpoint/2010/main" val="3543262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Would he/she fall into the pool?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Yes</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Right, just like Austin, they’ll fall in.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Let’s talk about that for a minute. If they’re in this pool, do they need to keep swimming around in there?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No</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08559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Right. They can get out and rethink their limits.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8</a:t>
            </a:fld>
            <a:endParaRPr lang="en-US"/>
          </a:p>
        </p:txBody>
      </p:sp>
    </p:spTree>
    <p:extLst>
      <p:ext uri="{BB962C8B-B14F-4D97-AF65-F5344CB8AC3E}">
        <p14:creationId xmlns:p14="http://schemas.microsoft.com/office/powerpoint/2010/main" val="3543262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The exciting news is that if you thoughtfully set your limits as a teen, when you are older and in a faithful lifelong relationship, you’ll be standing on the diving board with your partner, ready to jump off together. All of the risks will be gone.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A8EE0424-09C9-401D-A753-4ABB0B4D7701}" type="slidenum">
              <a:rPr lang="en-US" smtClean="0"/>
              <a:t>9</a:t>
            </a:fld>
            <a:endParaRPr lang="en-US"/>
          </a:p>
        </p:txBody>
      </p:sp>
    </p:spTree>
    <p:extLst>
      <p:ext uri="{BB962C8B-B14F-4D97-AF65-F5344CB8AC3E}">
        <p14:creationId xmlns:p14="http://schemas.microsoft.com/office/powerpoint/2010/main" val="3543262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You will be able to fully enjoy sexual activity without the risks of unintended pregnancy (if you are trying to have a child/using contraception), STIs, or emotional heartache!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8EE0424-09C9-401D-A753-4ABB0B4D7701}" type="slidenum">
              <a:rPr lang="en-US" smtClean="0"/>
              <a:t>10</a:t>
            </a:fld>
            <a:endParaRPr lang="en-US"/>
          </a:p>
        </p:txBody>
      </p:sp>
    </p:spTree>
    <p:extLst>
      <p:ext uri="{BB962C8B-B14F-4D97-AF65-F5344CB8AC3E}">
        <p14:creationId xmlns:p14="http://schemas.microsoft.com/office/powerpoint/2010/main" val="2939045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2360270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197621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3002358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1075158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11/27/23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3778355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11/27/23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2351325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11/27/23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25022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3956426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768847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2730872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FEB46AD-F5F5-4FDE-8CE1-4840FF9E0A1A}"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5F1C46-F827-459D-9989-EECF31527088}" type="slidenum">
              <a:rPr lang="en-US" smtClean="0"/>
              <a:t>‹#›</a:t>
            </a:fld>
            <a:endParaRPr lang="en-US"/>
          </a:p>
        </p:txBody>
      </p:sp>
    </p:spTree>
    <p:extLst>
      <p:ext uri="{BB962C8B-B14F-4D97-AF65-F5344CB8AC3E}">
        <p14:creationId xmlns:p14="http://schemas.microsoft.com/office/powerpoint/2010/main" val="4116998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7AEA5"/>
        </a:solidFill>
        <a:effectLst/>
      </p:bgPr>
    </p:bg>
    <p:spTree>
      <p:nvGrpSpPr>
        <p:cNvPr id="1" name=""/>
        <p:cNvGrpSpPr/>
        <p:nvPr/>
      </p:nvGrpSpPr>
      <p:grpSpPr>
        <a:xfrm>
          <a:off x="0" y="0"/>
          <a:ext cx="0" cy="0"/>
          <a:chOff x="0" y="0"/>
          <a:chExt cx="0" cy="0"/>
        </a:xfrm>
      </p:grpSpPr>
      <p:pic>
        <p:nvPicPr>
          <p:cNvPr id="9" name="Picture 8"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a:off x="4267200" y="1135626"/>
            <a:ext cx="4838428" cy="5306664"/>
          </a:xfrm>
          <a:prstGeom prst="rect">
            <a:avLst/>
          </a:prstGeom>
        </p:spPr>
      </p:pic>
      <p:pic>
        <p:nvPicPr>
          <p:cNvPr id="10" name="Picture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8977" y="2082217"/>
            <a:ext cx="5064416" cy="3898227"/>
          </a:xfrm>
          <a:prstGeom prst="rect">
            <a:avLst/>
          </a:prstGeom>
        </p:spPr>
      </p:pic>
      <p:sp>
        <p:nvSpPr>
          <p:cNvPr id="11" name="Flowchart: Delay 10"/>
          <p:cNvSpPr/>
          <p:nvPr userDrawn="1"/>
        </p:nvSpPr>
        <p:spPr bwMode="auto">
          <a:xfrm rot="16200000">
            <a:off x="3714702" y="1414943"/>
            <a:ext cx="1652155" cy="9386357"/>
          </a:xfrm>
          <a:prstGeom prst="flowChartDelay">
            <a:avLst/>
          </a:prstGeom>
          <a:solidFill>
            <a:schemeClr val="accent1">
              <a:lumMod val="75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 name="Rectangle 6"/>
          <p:cNvSpPr/>
          <p:nvPr userDrawn="1"/>
        </p:nvSpPr>
        <p:spPr>
          <a:xfrm>
            <a:off x="6689597" y="6474022"/>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a:t>
            </a:r>
          </a:p>
        </p:txBody>
      </p:sp>
      <p:sp>
        <p:nvSpPr>
          <p:cNvPr id="8" name="Rectangle 7"/>
          <p:cNvSpPr/>
          <p:nvPr userDrawn="1"/>
        </p:nvSpPr>
        <p:spPr>
          <a:xfrm>
            <a:off x="76200" y="6474023"/>
            <a:ext cx="1604927"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8.7.3 Limits</a:t>
            </a:r>
            <a:endParaRPr lang="en-US" sz="1400" kern="1200" dirty="0">
              <a:solidFill>
                <a:schemeClr val="tx1"/>
              </a:solidFill>
              <a:effectLst/>
              <a:latin typeface="Calibri" panose="020F0502020204030204" pitchFamily="34" charset="0"/>
              <a:ea typeface="+mn-ea"/>
              <a:cs typeface="+mn-cs"/>
            </a:endParaRPr>
          </a:p>
        </p:txBody>
      </p:sp>
      <p:sp>
        <p:nvSpPr>
          <p:cNvPr id="12" name="Cloud 11"/>
          <p:cNvSpPr/>
          <p:nvPr userDrawn="1"/>
        </p:nvSpPr>
        <p:spPr bwMode="auto">
          <a:xfrm rot="536333">
            <a:off x="1039655" y="314675"/>
            <a:ext cx="3236045" cy="2129916"/>
          </a:xfrm>
          <a:prstGeom prst="cloud">
            <a:avLst/>
          </a:prstGeom>
          <a:solidFill>
            <a:schemeClr val="bg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 name="Cloud 12"/>
          <p:cNvSpPr/>
          <p:nvPr userDrawn="1"/>
        </p:nvSpPr>
        <p:spPr bwMode="auto">
          <a:xfrm rot="536333">
            <a:off x="5550867" y="1605805"/>
            <a:ext cx="3071466" cy="2050690"/>
          </a:xfrm>
          <a:prstGeom prst="cloud">
            <a:avLst/>
          </a:prstGeom>
          <a:solidFill>
            <a:schemeClr val="bg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Tree>
    <p:extLst>
      <p:ext uri="{BB962C8B-B14F-4D97-AF65-F5344CB8AC3E}">
        <p14:creationId xmlns:p14="http://schemas.microsoft.com/office/powerpoint/2010/main" val="2318958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456067" y="2304871"/>
            <a:ext cx="2403222" cy="1200329"/>
          </a:xfrm>
          <a:prstGeom prst="rect">
            <a:avLst/>
          </a:prstGeom>
          <a:noFill/>
        </p:spPr>
        <p:txBody>
          <a:bodyPr wrap="none" rtlCol="0">
            <a:spAutoFit/>
          </a:bodyPr>
          <a:lstStyle/>
          <a:p>
            <a:r>
              <a:rPr lang="en-US" sz="7200" dirty="0">
                <a:ln>
                  <a:solidFill>
                    <a:schemeClr val="tx1"/>
                  </a:solidFill>
                </a:ln>
                <a:solidFill>
                  <a:schemeClr val="bg1"/>
                </a:solidFill>
                <a:effectLst>
                  <a:outerShdw blurRad="50800" dist="38100" dir="8100000" algn="tr" rotWithShape="0">
                    <a:prstClr val="black">
                      <a:alpha val="40000"/>
                    </a:prstClr>
                  </a:outerShdw>
                </a:effectLst>
              </a:rPr>
              <a:t>Limits</a:t>
            </a:r>
            <a:endParaRPr lang="en-US" sz="6000" dirty="0">
              <a:ln>
                <a:solidFill>
                  <a:schemeClr val="tx1"/>
                </a:solidFill>
              </a:ln>
              <a:solidFill>
                <a:schemeClr val="bg1"/>
              </a:solidFill>
              <a:effectLst>
                <a:outerShdw blurRad="50800" dist="38100" dir="8100000" algn="tr" rotWithShape="0">
                  <a:prstClr val="black">
                    <a:alpha val="40000"/>
                  </a:prstClr>
                </a:outerShdw>
              </a:effectLst>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961" y="5970716"/>
            <a:ext cx="618822" cy="704026"/>
          </a:xfrm>
          <a:prstGeom prst="rect">
            <a:avLst/>
          </a:prstGeom>
        </p:spPr>
      </p:pic>
    </p:spTree>
    <p:extLst>
      <p:ext uri="{BB962C8B-B14F-4D97-AF65-F5344CB8AC3E}">
        <p14:creationId xmlns:p14="http://schemas.microsoft.com/office/powerpoint/2010/main" val="67680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afterEffect">
                                  <p:stCondLst>
                                    <p:cond delay="0"/>
                                  </p:stCondLst>
                                  <p:childTnLst>
                                    <p:animMotion origin="layout" path="M 0.07414 0.01968 L 0.14237 -0.30324 L 0.36389 -0.04352 L 0.24462 0.18218 L 0.20591 0.45787 " pathEditMode="relative" rAng="0" ptsTypes="AAAAA">
                                      <p:cBhvr>
                                        <p:cTn id="6" dur="3000" fill="hold"/>
                                        <p:tgtEl>
                                          <p:spTgt spid="19"/>
                                        </p:tgtEl>
                                        <p:attrNameLst>
                                          <p:attrName>ppt_x</p:attrName>
                                          <p:attrName>ppt_y</p:attrName>
                                        </p:attrNameLst>
                                      </p:cBhvr>
                                      <p:rCtr x="14479" y="576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rot="340520">
            <a:off x="690824" y="2485292"/>
            <a:ext cx="3600729" cy="784830"/>
          </a:xfrm>
          <a:prstGeom prst="rect">
            <a:avLst/>
          </a:prstGeom>
          <a:noFill/>
        </p:spPr>
        <p:txBody>
          <a:bodyPr wrap="none" rtlCol="0">
            <a:spAutoFit/>
          </a:bodyPr>
          <a:lstStyle/>
          <a:p>
            <a:r>
              <a:rPr lang="en-US" sz="4500" dirty="0">
                <a:ln>
                  <a:solidFill>
                    <a:schemeClr val="tx1"/>
                  </a:solidFill>
                </a:ln>
                <a:solidFill>
                  <a:schemeClr val="bg1"/>
                </a:solidFill>
                <a:effectLst>
                  <a:outerShdw blurRad="50800" dist="38100" dir="8100000" algn="tr" rotWithShape="0">
                    <a:prstClr val="black">
                      <a:alpha val="40000"/>
                    </a:prstClr>
                  </a:outerShdw>
                </a:effectLst>
              </a:rPr>
              <a:t>sexual activity </a:t>
            </a:r>
          </a:p>
        </p:txBody>
      </p:sp>
    </p:spTree>
    <p:extLst>
      <p:ext uri="{BB962C8B-B14F-4D97-AF65-F5344CB8AC3E}">
        <p14:creationId xmlns:p14="http://schemas.microsoft.com/office/powerpoint/2010/main" val="355521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4.16667E-6 -4.68656E-6 L 0.2526 0.06917 " pathEditMode="relative" rAng="0" ptsTypes="AA">
                                      <p:cBhvr>
                                        <p:cTn id="6" dur="2000" fill="hold"/>
                                        <p:tgtEl>
                                          <p:spTgt spid="8"/>
                                        </p:tgtEl>
                                        <p:attrNameLst>
                                          <p:attrName>ppt_x</p:attrName>
                                          <p:attrName>ppt_y</p:attrName>
                                        </p:attrNameLst>
                                      </p:cBhvr>
                                      <p:rCtr x="12622" y="34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220200" y="5486400"/>
            <a:ext cx="3200400" cy="1200329"/>
          </a:xfrm>
          <a:prstGeom prst="rect">
            <a:avLst/>
          </a:prstGeom>
          <a:noFill/>
        </p:spPr>
        <p:txBody>
          <a:bodyPr wrap="squar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sp>
        <p:nvSpPr>
          <p:cNvPr id="20" name="TextBox 19"/>
          <p:cNvSpPr txBox="1"/>
          <p:nvPr/>
        </p:nvSpPr>
        <p:spPr>
          <a:xfrm>
            <a:off x="-1371600" y="5638800"/>
            <a:ext cx="796693" cy="707886"/>
          </a:xfrm>
          <a:prstGeom prst="rect">
            <a:avLst/>
          </a:prstGeom>
          <a:noFill/>
        </p:spPr>
        <p:txBody>
          <a:bodyPr wrap="none" rtlCol="0">
            <a:spAutoFit/>
          </a:bodyPr>
          <a:lstStyle/>
          <a:p>
            <a:r>
              <a:rPr lang="en-US" sz="40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10" name="TextBox 9"/>
          <p:cNvSpPr txBox="1"/>
          <p:nvPr/>
        </p:nvSpPr>
        <p:spPr>
          <a:xfrm>
            <a:off x="3124200" y="5638800"/>
            <a:ext cx="2356414" cy="707886"/>
          </a:xfrm>
          <a:prstGeom prst="rect">
            <a:avLst/>
          </a:prstGeom>
          <a:noFill/>
        </p:spPr>
        <p:txBody>
          <a:bodyPr wrap="none" rtlCol="0">
            <a:spAutoFit/>
          </a:bodyPr>
          <a:lstStyle/>
          <a:p>
            <a:pPr algn="ctr"/>
            <a:r>
              <a:rPr lang="en-US" sz="40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Tree>
    <p:extLst>
      <p:ext uri="{BB962C8B-B14F-4D97-AF65-F5344CB8AC3E}">
        <p14:creationId xmlns:p14="http://schemas.microsoft.com/office/powerpoint/2010/main" val="55417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0.00504 0.00394 L 0.28837 0.0081 " pathEditMode="relative" rAng="0" ptsTypes="AA">
                                      <p:cBhvr>
                                        <p:cTn id="6" dur="2000" fill="hold"/>
                                        <p:tgtEl>
                                          <p:spTgt spid="20"/>
                                        </p:tgtEl>
                                        <p:attrNameLst>
                                          <p:attrName>ppt_x</p:attrName>
                                          <p:attrName>ppt_y</p:attrName>
                                        </p:attrNameLst>
                                      </p:cBhvr>
                                      <p:rCtr x="14167" y="208"/>
                                    </p:animMotion>
                                  </p:childTnLst>
                                </p:cTn>
                              </p:par>
                            </p:childTnLst>
                          </p:cTn>
                        </p:par>
                        <p:par>
                          <p:cTn id="7" fill="hold">
                            <p:stCondLst>
                              <p:cond delay="2000"/>
                            </p:stCondLst>
                            <p:childTnLst>
                              <p:par>
                                <p:cTn id="8" presetID="42"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anim calcmode="lin" valueType="num">
                                      <p:cBhvr>
                                        <p:cTn id="11" dur="2000" fill="hold"/>
                                        <p:tgtEl>
                                          <p:spTgt spid="10"/>
                                        </p:tgtEl>
                                        <p:attrNameLst>
                                          <p:attrName>ppt_x</p:attrName>
                                        </p:attrNameLst>
                                      </p:cBhvr>
                                      <p:tavLst>
                                        <p:tav tm="0">
                                          <p:val>
                                            <p:strVal val="#ppt_x"/>
                                          </p:val>
                                        </p:tav>
                                        <p:tav tm="100000">
                                          <p:val>
                                            <p:strVal val="#ppt_x"/>
                                          </p:val>
                                        </p:tav>
                                      </p:tavLst>
                                    </p:anim>
                                    <p:anim calcmode="lin" valueType="num">
                                      <p:cBhvr>
                                        <p:cTn id="12" dur="2000" fill="hold"/>
                                        <p:tgtEl>
                                          <p:spTgt spid="10"/>
                                        </p:tgtEl>
                                        <p:attrNameLst>
                                          <p:attrName>ppt_y</p:attrName>
                                        </p:attrNameLst>
                                      </p:cBhvr>
                                      <p:tavLst>
                                        <p:tav tm="0">
                                          <p:val>
                                            <p:strVal val="#ppt_y+.1"/>
                                          </p:val>
                                        </p:tav>
                                        <p:tav tm="100000">
                                          <p:val>
                                            <p:strVal val="#ppt_y"/>
                                          </p:val>
                                        </p:tav>
                                      </p:tavLst>
                                    </p:anim>
                                  </p:childTnLst>
                                </p:cTn>
                              </p:par>
                            </p:childTnLst>
                          </p:cTn>
                        </p:par>
                        <p:par>
                          <p:cTn id="13" fill="hold">
                            <p:stCondLst>
                              <p:cond delay="4000"/>
                            </p:stCondLst>
                            <p:childTnLst>
                              <p:par>
                                <p:cTn id="14" presetID="35" presetClass="path" presetSubtype="0" accel="50000" decel="50000" fill="hold" grpId="0" nodeType="afterEffect">
                                  <p:stCondLst>
                                    <p:cond delay="0"/>
                                  </p:stCondLst>
                                  <p:childTnLst>
                                    <p:animMotion origin="layout" path="M 0 0 L -0.39167 0.00139 " pathEditMode="relative" rAng="0" ptsTypes="AA">
                                      <p:cBhvr>
                                        <p:cTn id="15" dur="2000" fill="hold"/>
                                        <p:tgtEl>
                                          <p:spTgt spid="12"/>
                                        </p:tgtEl>
                                        <p:attrNameLst>
                                          <p:attrName>ppt_x</p:attrName>
                                          <p:attrName>ppt_y</p:attrName>
                                        </p:attrNameLst>
                                      </p:cBhvr>
                                      <p:rCtr x="-19583" y="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77979" y="5725391"/>
            <a:ext cx="827021" cy="738664"/>
          </a:xfrm>
          <a:prstGeom prst="rect">
            <a:avLst/>
          </a:prstGeom>
          <a:noFill/>
        </p:spPr>
        <p:txBody>
          <a:bodyPr wrap="none" rtlCol="0">
            <a:spAutoFit/>
          </a:bodyPr>
          <a:lstStyle/>
          <a:p>
            <a:r>
              <a:rPr lang="en-US" sz="42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12" name="TextBox 11"/>
          <p:cNvSpPr txBox="1"/>
          <p:nvPr/>
        </p:nvSpPr>
        <p:spPr>
          <a:xfrm>
            <a:off x="3048000" y="5662136"/>
            <a:ext cx="2466637" cy="738664"/>
          </a:xfrm>
          <a:prstGeom prst="rect">
            <a:avLst/>
          </a:prstGeom>
          <a:noFill/>
        </p:spPr>
        <p:txBody>
          <a:bodyPr wrap="none" rtlCol="0">
            <a:spAutoFit/>
          </a:bodyPr>
          <a:lstStyle/>
          <a:p>
            <a:pPr algn="ctr"/>
            <a:r>
              <a:rPr lang="en-US" sz="42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
        <p:nvSpPr>
          <p:cNvPr id="13" name="TextBox 12"/>
          <p:cNvSpPr txBox="1"/>
          <p:nvPr/>
        </p:nvSpPr>
        <p:spPr>
          <a:xfrm>
            <a:off x="6248400" y="5486400"/>
            <a:ext cx="2202846" cy="1200329"/>
          </a:xfrm>
          <a:prstGeom prst="rect">
            <a:avLst/>
          </a:prstGeom>
          <a:noFill/>
        </p:spPr>
        <p:txBody>
          <a:bodyPr wrap="non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8422"/>
            <a:ext cx="2206426" cy="3089971"/>
          </a:xfrm>
          <a:prstGeom prst="rect">
            <a:avLst/>
          </a:prstGeom>
        </p:spPr>
      </p:pic>
    </p:spTree>
    <p:extLst>
      <p:ext uri="{BB962C8B-B14F-4D97-AF65-F5344CB8AC3E}">
        <p14:creationId xmlns:p14="http://schemas.microsoft.com/office/powerpoint/2010/main" val="249453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61111E-6 6.7083E-7 L 0.32934 0.04418 " pathEditMode="relative" rAng="0" ptsTypes="AA">
                                      <p:cBhvr>
                                        <p:cTn id="6" dur="2000" fill="hold"/>
                                        <p:tgtEl>
                                          <p:spTgt spid="6"/>
                                        </p:tgtEl>
                                        <p:attrNameLst>
                                          <p:attrName>ppt_x</p:attrName>
                                          <p:attrName>ppt_y</p:attrName>
                                        </p:attrNameLst>
                                      </p:cBhvr>
                                      <p:rCtr x="16458" y="219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774" y="381000"/>
            <a:ext cx="2206426" cy="3089971"/>
          </a:xfrm>
          <a:prstGeom prst="rect">
            <a:avLst/>
          </a:prstGeom>
        </p:spPr>
      </p:pic>
      <p:sp>
        <p:nvSpPr>
          <p:cNvPr id="7" name="TextBox 6"/>
          <p:cNvSpPr txBox="1"/>
          <p:nvPr/>
        </p:nvSpPr>
        <p:spPr>
          <a:xfrm>
            <a:off x="1077979" y="5725391"/>
            <a:ext cx="827021" cy="738664"/>
          </a:xfrm>
          <a:prstGeom prst="rect">
            <a:avLst/>
          </a:prstGeom>
          <a:noFill/>
        </p:spPr>
        <p:txBody>
          <a:bodyPr wrap="none" rtlCol="0">
            <a:spAutoFit/>
          </a:bodyPr>
          <a:lstStyle/>
          <a:p>
            <a:r>
              <a:rPr lang="en-US" sz="42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8" name="TextBox 7"/>
          <p:cNvSpPr txBox="1"/>
          <p:nvPr/>
        </p:nvSpPr>
        <p:spPr>
          <a:xfrm>
            <a:off x="3048000" y="5662136"/>
            <a:ext cx="2466637" cy="738664"/>
          </a:xfrm>
          <a:prstGeom prst="rect">
            <a:avLst/>
          </a:prstGeom>
          <a:noFill/>
        </p:spPr>
        <p:txBody>
          <a:bodyPr wrap="none" rtlCol="0">
            <a:spAutoFit/>
          </a:bodyPr>
          <a:lstStyle/>
          <a:p>
            <a:pPr algn="ctr"/>
            <a:r>
              <a:rPr lang="en-US" sz="42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
        <p:nvSpPr>
          <p:cNvPr id="9" name="TextBox 8"/>
          <p:cNvSpPr txBox="1"/>
          <p:nvPr/>
        </p:nvSpPr>
        <p:spPr>
          <a:xfrm>
            <a:off x="6248400" y="5486400"/>
            <a:ext cx="2202846" cy="1200329"/>
          </a:xfrm>
          <a:prstGeom prst="rect">
            <a:avLst/>
          </a:prstGeom>
          <a:noFill/>
        </p:spPr>
        <p:txBody>
          <a:bodyPr wrap="non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spTree>
    <p:extLst>
      <p:ext uri="{BB962C8B-B14F-4D97-AF65-F5344CB8AC3E}">
        <p14:creationId xmlns:p14="http://schemas.microsoft.com/office/powerpoint/2010/main" val="66492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774" y="381000"/>
            <a:ext cx="2206426" cy="3089971"/>
          </a:xfrm>
          <a:prstGeom prst="rect">
            <a:avLst/>
          </a:prstGeom>
        </p:spPr>
      </p:pic>
      <p:sp>
        <p:nvSpPr>
          <p:cNvPr id="2" name="Rectangle 1"/>
          <p:cNvSpPr/>
          <p:nvPr/>
        </p:nvSpPr>
        <p:spPr>
          <a:xfrm>
            <a:off x="2667000" y="533400"/>
            <a:ext cx="152400" cy="2632771"/>
          </a:xfrm>
          <a:prstGeom prst="rect">
            <a:avLst/>
          </a:prstGeom>
          <a:solidFill>
            <a:srgbClr val="77AEA5"/>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77979" y="5725391"/>
            <a:ext cx="827021" cy="738664"/>
          </a:xfrm>
          <a:prstGeom prst="rect">
            <a:avLst/>
          </a:prstGeom>
          <a:noFill/>
        </p:spPr>
        <p:txBody>
          <a:bodyPr wrap="none" rtlCol="0">
            <a:spAutoFit/>
          </a:bodyPr>
          <a:lstStyle/>
          <a:p>
            <a:r>
              <a:rPr lang="en-US" sz="42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8" name="TextBox 7"/>
          <p:cNvSpPr txBox="1"/>
          <p:nvPr/>
        </p:nvSpPr>
        <p:spPr>
          <a:xfrm>
            <a:off x="3048000" y="5662136"/>
            <a:ext cx="2466637" cy="738664"/>
          </a:xfrm>
          <a:prstGeom prst="rect">
            <a:avLst/>
          </a:prstGeom>
          <a:noFill/>
        </p:spPr>
        <p:txBody>
          <a:bodyPr wrap="none" rtlCol="0">
            <a:spAutoFit/>
          </a:bodyPr>
          <a:lstStyle/>
          <a:p>
            <a:pPr algn="ctr"/>
            <a:r>
              <a:rPr lang="en-US" sz="42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
        <p:nvSpPr>
          <p:cNvPr id="9" name="TextBox 8"/>
          <p:cNvSpPr txBox="1"/>
          <p:nvPr/>
        </p:nvSpPr>
        <p:spPr>
          <a:xfrm>
            <a:off x="6248400" y="5486400"/>
            <a:ext cx="2202846" cy="1200329"/>
          </a:xfrm>
          <a:prstGeom prst="rect">
            <a:avLst/>
          </a:prstGeom>
          <a:noFill/>
        </p:spPr>
        <p:txBody>
          <a:bodyPr wrap="non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spTree>
    <p:extLst>
      <p:ext uri="{BB962C8B-B14F-4D97-AF65-F5344CB8AC3E}">
        <p14:creationId xmlns:p14="http://schemas.microsoft.com/office/powerpoint/2010/main" val="213971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3.05556E-6 -2.18136E-6 L -0.29601 -0.04742 " pathEditMode="relative" rAng="0" ptsTypes="AA">
                                      <p:cBhvr>
                                        <p:cTn id="6" dur="2000" fill="hold"/>
                                        <p:tgtEl>
                                          <p:spTgt spid="6"/>
                                        </p:tgtEl>
                                        <p:attrNameLst>
                                          <p:attrName>ppt_x</p:attrName>
                                          <p:attrName>ppt_y</p:attrName>
                                        </p:attrNameLst>
                                      </p:cBhvr>
                                      <p:rCtr x="-14809" y="-2383"/>
                                    </p:animMotion>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anim calcmode="lin" valueType="num">
                                      <p:cBhvr>
                                        <p:cTn id="12" dur="2000" fill="hold"/>
                                        <p:tgtEl>
                                          <p:spTgt spid="2"/>
                                        </p:tgtEl>
                                        <p:attrNameLst>
                                          <p:attrName>ppt_x</p:attrName>
                                        </p:attrNameLst>
                                      </p:cBhvr>
                                      <p:tavLst>
                                        <p:tav tm="0">
                                          <p:val>
                                            <p:strVal val="#ppt_x"/>
                                          </p:val>
                                        </p:tav>
                                        <p:tav tm="100000">
                                          <p:val>
                                            <p:strVal val="#ppt_x"/>
                                          </p:val>
                                        </p:tav>
                                      </p:tavLst>
                                    </p:anim>
                                    <p:anim calcmode="lin" valueType="num">
                                      <p:cBhvr>
                                        <p:cTn id="13"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282" y="-41971"/>
            <a:ext cx="2206426" cy="3089971"/>
          </a:xfrm>
          <a:prstGeom prst="rect">
            <a:avLst/>
          </a:prstGeom>
        </p:spPr>
      </p:pic>
      <p:sp>
        <p:nvSpPr>
          <p:cNvPr id="2" name="Rectangle 1"/>
          <p:cNvSpPr/>
          <p:nvPr/>
        </p:nvSpPr>
        <p:spPr>
          <a:xfrm>
            <a:off x="2667000" y="533400"/>
            <a:ext cx="152400" cy="2632771"/>
          </a:xfrm>
          <a:prstGeom prst="rect">
            <a:avLst/>
          </a:prstGeom>
          <a:solidFill>
            <a:srgbClr val="77AEA5"/>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77979" y="5725391"/>
            <a:ext cx="827021" cy="738664"/>
          </a:xfrm>
          <a:prstGeom prst="rect">
            <a:avLst/>
          </a:prstGeom>
          <a:noFill/>
        </p:spPr>
        <p:txBody>
          <a:bodyPr wrap="none" rtlCol="0">
            <a:spAutoFit/>
          </a:bodyPr>
          <a:lstStyle/>
          <a:p>
            <a:r>
              <a:rPr lang="en-US" sz="42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8" name="TextBox 7"/>
          <p:cNvSpPr txBox="1"/>
          <p:nvPr/>
        </p:nvSpPr>
        <p:spPr>
          <a:xfrm>
            <a:off x="3048000" y="5662136"/>
            <a:ext cx="2466637" cy="738664"/>
          </a:xfrm>
          <a:prstGeom prst="rect">
            <a:avLst/>
          </a:prstGeom>
          <a:noFill/>
        </p:spPr>
        <p:txBody>
          <a:bodyPr wrap="none" rtlCol="0">
            <a:spAutoFit/>
          </a:bodyPr>
          <a:lstStyle/>
          <a:p>
            <a:pPr algn="ctr"/>
            <a:r>
              <a:rPr lang="en-US" sz="42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
        <p:nvSpPr>
          <p:cNvPr id="9" name="TextBox 8"/>
          <p:cNvSpPr txBox="1"/>
          <p:nvPr/>
        </p:nvSpPr>
        <p:spPr>
          <a:xfrm>
            <a:off x="6248400" y="5486400"/>
            <a:ext cx="2202846" cy="1200329"/>
          </a:xfrm>
          <a:prstGeom prst="rect">
            <a:avLst/>
          </a:prstGeom>
          <a:noFill/>
        </p:spPr>
        <p:txBody>
          <a:bodyPr wrap="non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spTree>
    <p:extLst>
      <p:ext uri="{BB962C8B-B14F-4D97-AF65-F5344CB8AC3E}">
        <p14:creationId xmlns:p14="http://schemas.microsoft.com/office/powerpoint/2010/main" val="361603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2.77556E-17 -1.77886E-6 L 0.27083 0.04141 " pathEditMode="relative" rAng="0" ptsTypes="AA">
                                      <p:cBhvr>
                                        <p:cTn id="6" dur="2000" fill="hold"/>
                                        <p:tgtEl>
                                          <p:spTgt spid="6"/>
                                        </p:tgtEl>
                                        <p:attrNameLst>
                                          <p:attrName>ppt_x</p:attrName>
                                          <p:attrName>ppt_y</p:attrName>
                                        </p:attrNameLst>
                                      </p:cBhvr>
                                      <p:rCtr x="13542" y="20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87962">
            <a:off x="3095964" y="381000"/>
            <a:ext cx="2206426" cy="3089971"/>
          </a:xfrm>
          <a:prstGeom prst="rect">
            <a:avLst/>
          </a:prstGeom>
        </p:spPr>
      </p:pic>
      <p:sp>
        <p:nvSpPr>
          <p:cNvPr id="7" name="TextBox 6"/>
          <p:cNvSpPr txBox="1"/>
          <p:nvPr/>
        </p:nvSpPr>
        <p:spPr>
          <a:xfrm>
            <a:off x="1077979" y="5725391"/>
            <a:ext cx="827021" cy="738664"/>
          </a:xfrm>
          <a:prstGeom prst="rect">
            <a:avLst/>
          </a:prstGeom>
          <a:noFill/>
        </p:spPr>
        <p:txBody>
          <a:bodyPr wrap="none" rtlCol="0">
            <a:spAutoFit/>
          </a:bodyPr>
          <a:lstStyle/>
          <a:p>
            <a:r>
              <a:rPr lang="en-US" sz="42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8" name="TextBox 7"/>
          <p:cNvSpPr txBox="1"/>
          <p:nvPr/>
        </p:nvSpPr>
        <p:spPr>
          <a:xfrm>
            <a:off x="3048000" y="5662136"/>
            <a:ext cx="2466637" cy="738664"/>
          </a:xfrm>
          <a:prstGeom prst="rect">
            <a:avLst/>
          </a:prstGeom>
          <a:noFill/>
        </p:spPr>
        <p:txBody>
          <a:bodyPr wrap="none" rtlCol="0">
            <a:spAutoFit/>
          </a:bodyPr>
          <a:lstStyle/>
          <a:p>
            <a:pPr algn="ctr"/>
            <a:r>
              <a:rPr lang="en-US" sz="42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
        <p:nvSpPr>
          <p:cNvPr id="10" name="TextBox 9"/>
          <p:cNvSpPr txBox="1"/>
          <p:nvPr/>
        </p:nvSpPr>
        <p:spPr>
          <a:xfrm>
            <a:off x="6248400" y="5486400"/>
            <a:ext cx="2202846" cy="1200329"/>
          </a:xfrm>
          <a:prstGeom prst="rect">
            <a:avLst/>
          </a:prstGeom>
          <a:noFill/>
        </p:spPr>
        <p:txBody>
          <a:bodyPr wrap="non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200" y="4919069"/>
            <a:ext cx="2206426" cy="3089971"/>
          </a:xfrm>
          <a:prstGeom prst="rect">
            <a:avLst/>
          </a:prstGeom>
        </p:spPr>
      </p:pic>
    </p:spTree>
    <p:extLst>
      <p:ext uri="{BB962C8B-B14F-4D97-AF65-F5344CB8AC3E}">
        <p14:creationId xmlns:p14="http://schemas.microsoft.com/office/powerpoint/2010/main" val="252242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38889E-6 -2.18136E-6 L 0.1 -0.11126 L 0.21649 0.15961 L 0.13403 0.3456 L -0.19653 0.43396 L -0.21406 0.55263 L 0.19236 0.51885 L 0.38264 0.61693 " pathEditMode="relative" rAng="0" ptsTypes="AAAAAAAA">
                                      <p:cBhvr>
                                        <p:cTn id="6" dur="3000" fill="hold"/>
                                        <p:tgtEl>
                                          <p:spTgt spid="6"/>
                                        </p:tgtEl>
                                        <p:attrNameLst>
                                          <p:attrName>ppt_x</p:attrName>
                                          <p:attrName>ppt_y</p:attrName>
                                        </p:attrNameLst>
                                      </p:cBhvr>
                                      <p:rCtr x="8420" y="25283"/>
                                    </p:animMotion>
                                  </p:childTnLst>
                                </p:cTn>
                              </p:par>
                            </p:childTnLst>
                          </p:cTn>
                        </p:par>
                        <p:par>
                          <p:cTn id="7" fill="hold">
                            <p:stCondLst>
                              <p:cond delay="3000"/>
                            </p:stCondLst>
                            <p:childTnLst>
                              <p:par>
                                <p:cTn id="8" presetID="10" presetClass="exit" presetSubtype="0" fill="hold" nodeType="after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par>
                          <p:cTn id="11" fill="hold">
                            <p:stCondLst>
                              <p:cond delay="3500"/>
                            </p:stCondLst>
                            <p:childTnLst>
                              <p:par>
                                <p:cTn id="12" presetID="1"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3500"/>
                            </p:stCondLst>
                            <p:childTnLst>
                              <p:par>
                                <p:cTn id="15" presetID="8" presetClass="emph" presetSubtype="0" fill="hold" nodeType="afterEffect">
                                  <p:stCondLst>
                                    <p:cond delay="0"/>
                                  </p:stCondLst>
                                  <p:childTnLst>
                                    <p:animRot by="21600000">
                                      <p:cBhvr>
                                        <p:cTn id="16" dur="2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77979" y="5725391"/>
            <a:ext cx="827021" cy="738664"/>
          </a:xfrm>
          <a:prstGeom prst="rect">
            <a:avLst/>
          </a:prstGeom>
          <a:noFill/>
        </p:spPr>
        <p:txBody>
          <a:bodyPr wrap="none" rtlCol="0">
            <a:spAutoFit/>
          </a:bodyPr>
          <a:lstStyle/>
          <a:p>
            <a:r>
              <a:rPr lang="en-US" sz="4200" dirty="0">
                <a:ln>
                  <a:solidFill>
                    <a:schemeClr val="tx1"/>
                  </a:solidFill>
                </a:ln>
                <a:solidFill>
                  <a:schemeClr val="bg1"/>
                </a:solidFill>
                <a:effectLst>
                  <a:outerShdw blurRad="50800" dist="38100" dir="8100000" algn="tr" rotWithShape="0">
                    <a:prstClr val="black">
                      <a:alpha val="40000"/>
                    </a:prstClr>
                  </a:outerShdw>
                </a:effectLst>
              </a:rPr>
              <a:t>STI</a:t>
            </a:r>
          </a:p>
        </p:txBody>
      </p:sp>
      <p:sp>
        <p:nvSpPr>
          <p:cNvPr id="8" name="TextBox 7"/>
          <p:cNvSpPr txBox="1"/>
          <p:nvPr/>
        </p:nvSpPr>
        <p:spPr>
          <a:xfrm>
            <a:off x="6248400" y="5486400"/>
            <a:ext cx="2202846" cy="1200329"/>
          </a:xfrm>
          <a:prstGeom prst="rect">
            <a:avLst/>
          </a:prstGeom>
          <a:noFill/>
        </p:spPr>
        <p:txBody>
          <a:bodyPr wrap="none" rtlCol="0">
            <a:spAutoFit/>
          </a:bodyPr>
          <a:lstStyle/>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emotional </a:t>
            </a:r>
          </a:p>
          <a:p>
            <a:pPr algn="ctr"/>
            <a:r>
              <a:rPr lang="en-US" sz="3600" dirty="0">
                <a:ln>
                  <a:solidFill>
                    <a:schemeClr val="tx1"/>
                  </a:solidFill>
                </a:ln>
                <a:solidFill>
                  <a:schemeClr val="bg1"/>
                </a:solidFill>
                <a:effectLst>
                  <a:outerShdw blurRad="50800" dist="38100" dir="8100000" algn="tr" rotWithShape="0">
                    <a:prstClr val="black">
                      <a:alpha val="40000"/>
                    </a:prstClr>
                  </a:outerShdw>
                </a:effectLst>
              </a:rPr>
              <a:t>heartache</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3256" y="152400"/>
            <a:ext cx="3153579" cy="3095136"/>
          </a:xfrm>
          <a:prstGeom prst="rect">
            <a:avLst/>
          </a:prstGeom>
        </p:spPr>
      </p:pic>
      <p:sp>
        <p:nvSpPr>
          <p:cNvPr id="7" name="TextBox 6"/>
          <p:cNvSpPr txBox="1"/>
          <p:nvPr/>
        </p:nvSpPr>
        <p:spPr>
          <a:xfrm>
            <a:off x="3048000" y="5662136"/>
            <a:ext cx="2466637" cy="738664"/>
          </a:xfrm>
          <a:prstGeom prst="rect">
            <a:avLst/>
          </a:prstGeom>
          <a:noFill/>
        </p:spPr>
        <p:txBody>
          <a:bodyPr wrap="none" rtlCol="0">
            <a:spAutoFit/>
          </a:bodyPr>
          <a:lstStyle/>
          <a:p>
            <a:pPr algn="ctr"/>
            <a:r>
              <a:rPr lang="en-US" sz="4200" dirty="0">
                <a:ln>
                  <a:solidFill>
                    <a:schemeClr val="tx1"/>
                  </a:solidFill>
                </a:ln>
                <a:solidFill>
                  <a:schemeClr val="bg1"/>
                </a:solidFill>
                <a:effectLst>
                  <a:outerShdw blurRad="50800" dist="38100" dir="8100000" algn="tr" rotWithShape="0">
                    <a:prstClr val="black">
                      <a:alpha val="40000"/>
                    </a:prstClr>
                  </a:outerShdw>
                </a:effectLst>
              </a:rPr>
              <a:t>pregnancy</a:t>
            </a:r>
          </a:p>
        </p:txBody>
      </p:sp>
    </p:spTree>
    <p:extLst>
      <p:ext uri="{BB962C8B-B14F-4D97-AF65-F5344CB8AC3E}">
        <p14:creationId xmlns:p14="http://schemas.microsoft.com/office/powerpoint/2010/main" val="310562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750"/>
                                        <p:tgtEl>
                                          <p:spTgt spid="6"/>
                                        </p:tgtEl>
                                      </p:cBhvr>
                                    </p:animEffect>
                                    <p:set>
                                      <p:cBhvr>
                                        <p:cTn id="7" dur="1" fill="hold">
                                          <p:stCondLst>
                                            <p:cond delay="749"/>
                                          </p:stCondLst>
                                        </p:cTn>
                                        <p:tgtEl>
                                          <p:spTgt spid="6"/>
                                        </p:tgtEl>
                                        <p:attrNameLst>
                                          <p:attrName>style.visibility</p:attrName>
                                        </p:attrNameLst>
                                      </p:cBhvr>
                                      <p:to>
                                        <p:strVal val="hidden"/>
                                      </p:to>
                                    </p:set>
                                  </p:childTnLst>
                                </p:cTn>
                              </p:par>
                            </p:childTnLst>
                          </p:cTn>
                        </p:par>
                        <p:par>
                          <p:cTn id="8" fill="hold">
                            <p:stCondLst>
                              <p:cond delay="750"/>
                            </p:stCondLst>
                            <p:childTnLst>
                              <p:par>
                                <p:cTn id="9" presetID="10" presetClass="exit" presetSubtype="0" fill="hold" grpId="0" nodeType="afterEffect">
                                  <p:stCondLst>
                                    <p:cond delay="0"/>
                                  </p:stCondLst>
                                  <p:childTnLst>
                                    <p:animEffect transition="out" filter="fade">
                                      <p:cBhvr>
                                        <p:cTn id="10" dur="750"/>
                                        <p:tgtEl>
                                          <p:spTgt spid="7"/>
                                        </p:tgtEl>
                                      </p:cBhvr>
                                    </p:animEffect>
                                    <p:set>
                                      <p:cBhvr>
                                        <p:cTn id="11" dur="1" fill="hold">
                                          <p:stCondLst>
                                            <p:cond delay="749"/>
                                          </p:stCondLst>
                                        </p:cTn>
                                        <p:tgtEl>
                                          <p:spTgt spid="7"/>
                                        </p:tgtEl>
                                        <p:attrNameLst>
                                          <p:attrName>style.visibility</p:attrName>
                                        </p:attrNameLst>
                                      </p:cBhvr>
                                      <p:to>
                                        <p:strVal val="hidden"/>
                                      </p:to>
                                    </p:set>
                                  </p:childTnLst>
                                </p:cTn>
                              </p:par>
                            </p:childTnLst>
                          </p:cTn>
                        </p:par>
                        <p:par>
                          <p:cTn id="12" fill="hold">
                            <p:stCondLst>
                              <p:cond delay="1500"/>
                            </p:stCondLst>
                            <p:childTnLst>
                              <p:par>
                                <p:cTn id="13" presetID="10" presetClass="exit" presetSubtype="0" fill="hold" grpId="0" nodeType="afterEffect">
                                  <p:stCondLst>
                                    <p:cond delay="0"/>
                                  </p:stCondLst>
                                  <p:childTnLst>
                                    <p:animEffect transition="out" filter="fade">
                                      <p:cBhvr>
                                        <p:cTn id="14" dur="750"/>
                                        <p:tgtEl>
                                          <p:spTgt spid="8"/>
                                        </p:tgtEl>
                                      </p:cBhvr>
                                    </p:animEffect>
                                    <p:set>
                                      <p:cBhvr>
                                        <p:cTn id="15" dur="1" fill="hold">
                                          <p:stCondLst>
                                            <p:cond delay="749"/>
                                          </p:stCondLst>
                                        </p:cTn>
                                        <p:tgtEl>
                                          <p:spTgt spid="8"/>
                                        </p:tgtEl>
                                        <p:attrNameLst>
                                          <p:attrName>style.visibility</p:attrName>
                                        </p:attrNameLst>
                                      </p:cBhvr>
                                      <p:to>
                                        <p:strVal val="hidden"/>
                                      </p:to>
                                    </p:set>
                                  </p:childTnLst>
                                </p:cTn>
                              </p:par>
                            </p:childTnLst>
                          </p:cTn>
                        </p:par>
                        <p:par>
                          <p:cTn id="16" fill="hold">
                            <p:stCondLst>
                              <p:cond delay="2250"/>
                            </p:stCondLst>
                            <p:childTnLst>
                              <p:par>
                                <p:cTn id="17" presetID="0" presetClass="path" presetSubtype="0" accel="50000" decel="50000" fill="hold" nodeType="afterEffect">
                                  <p:stCondLst>
                                    <p:cond delay="0"/>
                                  </p:stCondLst>
                                  <p:childTnLst>
                                    <p:animMotion origin="layout" path="M 0.06007 0.00209 L 0.19097 -0.17719 L 0.33663 0.11705 L 0.29601 0.63706 L 0.18681 0.63591 L 0.0434 0.64053 " pathEditMode="relative" rAng="0" ptsTypes="AAAAAA">
                                      <p:cBhvr>
                                        <p:cTn id="18" dur="2000" fill="hold"/>
                                        <p:tgtEl>
                                          <p:spTgt spid="2"/>
                                        </p:tgtEl>
                                        <p:attrNameLst>
                                          <p:attrName>ppt_x</p:attrName>
                                          <p:attrName>ppt_y</p:attrName>
                                        </p:attrNameLst>
                                      </p:cBhvr>
                                      <p:rCtr x="12986" y="229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71600" y="688312"/>
            <a:ext cx="2621102" cy="1015663"/>
          </a:xfrm>
          <a:prstGeom prst="rect">
            <a:avLst/>
          </a:prstGeom>
          <a:noFill/>
        </p:spPr>
        <p:txBody>
          <a:bodyPr wrap="none" rtlCol="0">
            <a:spAutoFit/>
          </a:bodyPr>
          <a:lstStyle/>
          <a:p>
            <a:pPr algn="ctr"/>
            <a:r>
              <a:rPr lang="en-US" sz="3000" dirty="0">
                <a:ln>
                  <a:solidFill>
                    <a:schemeClr val="tx1"/>
                  </a:solidFill>
                </a:ln>
                <a:effectLst>
                  <a:outerShdw blurRad="50800" dist="38100" dir="8100000" algn="tr" rotWithShape="0">
                    <a:prstClr val="black">
                      <a:alpha val="40000"/>
                    </a:prstClr>
                  </a:outerShdw>
                </a:effectLst>
              </a:rPr>
              <a:t>The choices </a:t>
            </a:r>
          </a:p>
          <a:p>
            <a:pPr algn="ctr"/>
            <a:r>
              <a:rPr lang="en-US" sz="3000" dirty="0">
                <a:ln>
                  <a:solidFill>
                    <a:schemeClr val="tx1"/>
                  </a:solidFill>
                </a:ln>
                <a:effectLst>
                  <a:outerShdw blurRad="50800" dist="38100" dir="8100000" algn="tr" rotWithShape="0">
                    <a:prstClr val="black">
                      <a:alpha val="40000"/>
                    </a:prstClr>
                  </a:outerShdw>
                </a:effectLst>
              </a:rPr>
              <a:t>you make NOW</a:t>
            </a:r>
          </a:p>
        </p:txBody>
      </p:sp>
      <p:sp>
        <p:nvSpPr>
          <p:cNvPr id="8" name="TextBox 7"/>
          <p:cNvSpPr txBox="1"/>
          <p:nvPr/>
        </p:nvSpPr>
        <p:spPr>
          <a:xfrm>
            <a:off x="6126145" y="2026417"/>
            <a:ext cx="1910203" cy="1015663"/>
          </a:xfrm>
          <a:prstGeom prst="rect">
            <a:avLst/>
          </a:prstGeom>
          <a:noFill/>
        </p:spPr>
        <p:txBody>
          <a:bodyPr wrap="none" rtlCol="0">
            <a:spAutoFit/>
          </a:bodyPr>
          <a:lstStyle/>
          <a:p>
            <a:pPr algn="ctr"/>
            <a:r>
              <a:rPr lang="en-US" sz="3000" dirty="0">
                <a:ln>
                  <a:solidFill>
                    <a:schemeClr val="tx1"/>
                  </a:solidFill>
                </a:ln>
                <a:effectLst>
                  <a:outerShdw blurRad="50800" dist="38100" dir="8100000" algn="tr" rotWithShape="0">
                    <a:prstClr val="black">
                      <a:alpha val="40000"/>
                    </a:prstClr>
                  </a:outerShdw>
                </a:effectLst>
              </a:rPr>
              <a:t>will affect </a:t>
            </a:r>
          </a:p>
          <a:p>
            <a:pPr algn="ctr"/>
            <a:r>
              <a:rPr lang="en-US" sz="3000" dirty="0">
                <a:ln>
                  <a:solidFill>
                    <a:schemeClr val="tx1"/>
                  </a:solidFill>
                </a:ln>
                <a:effectLst>
                  <a:outerShdw blurRad="50800" dist="38100" dir="8100000" algn="tr" rotWithShape="0">
                    <a:prstClr val="black">
                      <a:alpha val="40000"/>
                    </a:prstClr>
                  </a:outerShdw>
                </a:effectLst>
              </a:rPr>
              <a:t>you LATER!</a:t>
            </a:r>
          </a:p>
        </p:txBody>
      </p:sp>
    </p:spTree>
    <p:extLst>
      <p:ext uri="{BB962C8B-B14F-4D97-AF65-F5344CB8AC3E}">
        <p14:creationId xmlns:p14="http://schemas.microsoft.com/office/powerpoint/2010/main" val="94410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2000"/>
                                        <p:tgtEl>
                                          <p:spTgt spid="7"/>
                                        </p:tgtEl>
                                      </p:cBhvr>
                                    </p:animEffect>
                                  </p:childTnLst>
                                </p:cTn>
                              </p:par>
                            </p:childTnLst>
                          </p:cTn>
                        </p:par>
                        <p:par>
                          <p:cTn id="8" fill="hold">
                            <p:stCondLst>
                              <p:cond delay="2000"/>
                            </p:stCondLst>
                            <p:childTnLst>
                              <p:par>
                                <p:cTn id="9" presetID="6" presetClass="entr" presetSubtype="3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circle(out)">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2200</TotalTime>
  <Words>751</Words>
  <Application>Microsoft Macintosh PowerPoint</Application>
  <PresentationFormat>On-screen Show (4:3)</PresentationFormat>
  <Paragraphs>103</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American Typewriter</vt:lpstr>
      <vt:lpstr>Arial</vt:lpstr>
      <vt:lpstr>Calibri</vt:lpstr>
      <vt:lpstr>Cambria</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Paulea</dc:creator>
  <cp:lastModifiedBy>Elizabeth Passamonte</cp:lastModifiedBy>
  <cp:revision>58</cp:revision>
  <dcterms:created xsi:type="dcterms:W3CDTF">2013-08-13T18:19:04Z</dcterms:created>
  <dcterms:modified xsi:type="dcterms:W3CDTF">2023-11-28T03:12:53Z</dcterms:modified>
</cp:coreProperties>
</file>