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2827"/>
    <a:srgbClr val="FEC30E"/>
    <a:srgbClr val="085590"/>
    <a:srgbClr val="4E2976"/>
    <a:srgbClr val="F269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669"/>
    <p:restoredTop sz="74126"/>
  </p:normalViewPr>
  <p:slideViewPr>
    <p:cSldViewPr>
      <p:cViewPr varScale="1">
        <p:scale>
          <a:sx n="51" d="100"/>
          <a:sy n="51" d="100"/>
        </p:scale>
        <p:origin x="680" y="192"/>
      </p:cViewPr>
      <p:guideLst>
        <p:guide orient="horz" pos="2160"/>
        <p:guide pos="2880"/>
      </p:guideLst>
    </p:cSldViewPr>
  </p:slideViewPr>
  <p:notesTextViewPr>
    <p:cViewPr>
      <p:scale>
        <a:sx n="1" d="1"/>
        <a:sy n="1" d="1"/>
      </p:scale>
      <p:origin x="0" y="-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CE79CA-A704-4416-BD1D-026DEEBF3871}" type="datetimeFigureOut">
              <a:rPr lang="en-US" smtClean="0"/>
              <a:t>11/27/23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24EE3A-A919-4AB1-B0AD-FD0BD85200E2}" type="slidenum">
              <a:rPr lang="en-US" smtClean="0"/>
              <a:t>‹#›</a:t>
            </a:fld>
            <a:endParaRPr lang="en-US"/>
          </a:p>
        </p:txBody>
      </p:sp>
    </p:spTree>
    <p:extLst>
      <p:ext uri="{BB962C8B-B14F-4D97-AF65-F5344CB8AC3E}">
        <p14:creationId xmlns:p14="http://schemas.microsoft.com/office/powerpoint/2010/main" val="3992705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Today we are going to discuss the laws around sexual activity. Specifically, as the laws relate to sexual activity as a teen. If someone chooses to become sexually active as a teenager it can be against the law. So it is important for you all to be aware of these laws to make informed decisions.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a:t>
            </a:r>
            <a:r>
              <a:rPr lang="en-US" sz="1800" b="1"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Educator highlight: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In the United States the age of consent is determined at the state, territorial, or federal district levels. According to Massachusetts law</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7</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you have to be 16 years old to legally consent to have sex. If you are implementing this program outside of Massachusetts, check with your state legislature to determine age of consent in your state, territory, or federal district and definitions of felony sexual offenses. Remember that sexual assault is a very serious subject. There may be participants in your class or people that participants know that have been assaulted. Before you begin the PowerPoint, be sure to remind participants that they need to be respectful and take this subject seriously.)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324EE3A-A919-4AB1-B0AD-FD0BD85200E2}" type="slidenum">
              <a:rPr lang="en-US" smtClean="0"/>
              <a:t>1</a:t>
            </a:fld>
            <a:endParaRPr lang="en-US"/>
          </a:p>
        </p:txBody>
      </p:sp>
    </p:spTree>
    <p:extLst>
      <p:ext uri="{BB962C8B-B14F-4D97-AF65-F5344CB8AC3E}">
        <p14:creationId xmlns:p14="http://schemas.microsoft.com/office/powerpoint/2010/main" val="1669250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Let’s review the different types of sex we discussed in 7</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grade and this year during our lesson on STIs: </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(1) oral sex, which is when a person’s mouth comes in contact with their partner’s penis or vagina, (2) anal sex, which involves inserting the penis into the anus, (3) or outercourse, which is when the private areas of a couple come in contact, but there is no penetration.</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2</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There are laws in your state that decide the age at which teens can consent to sexual activity. In ______ (insert state), _____ (insert age) is the age of consent. Can someone tell me what the word “consent” means?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To give permission.</a:t>
            </a: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Yes. Consent means to give permission. In ______ (insert state), if you are not _____ (insert age) yet, you cannot legally give consent to have sex. That means, anyone who has sex with someone under _____ (insert age) can be charged with rape (event if you both agree to it) because legally, the person under _____ (insert age) is not old enough to give consent.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3</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You may be asking yourself, “Why are there laws about how old you have to be to consent to sex?” Laws, like rules, are in place to protect people. In this case, children and young teens. Think back to 7</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grade when we talked about sexual offenses. One category of s</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exual offenses we discussed is sexual assault. Can anyone remind me what the definition of sexual assault 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Any sexual act in which a person is threatened, coerced, or forced to engage against their will</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t>
            </a: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Exactly. Another way of saying this is nonconsensual sexual touching (such as groping). The worst form of sexual assault is rape (such as forced vaginal, anal, or oral penetration using a body part (penis, finger) or an object).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So, in addition to there being laws about when you are legally old enough to consent to sexual activity, there are also laws that punish perpetrators of sexually assault.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4</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Remember, f</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orcing sex on someone else is a serious crime no matter what their age. It is ALWAYS wrong to force sexual activity on someone. Also remember victims are not at fault, the perpetrator is at fault. You can only control your behavior. We can’t control somebody else’s behavior.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No matter what a victim might think or feel, it is never their fault. No one has the right to expect sex. You need to realize that no one owes you sex for any reason. And you never “owe” anyone sex for any reason, and you always have the right to say “No” to any form of sexual activity at any time and any place! Forced sex is against the law – ALWAYS!</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5</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Don’t blame yourself if you are sexually assaulted. It is never your fault if you are sexually assaulted. No one has the right to force you to have sex or to touch you sexually, not even your boy/girl friend or intimate partner! And you do not have the right to force sex or to touch sexually, not even your boy/girl friend or intimate partner.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Get help—tell a trusted adult and REPORT the assault. If you were assaulted, you need to tell someone about it. Even if you think you might have been assaulted, you need to tell someone you trust about the incident. Also, you need to report the assault because most likely the abuser is abusing more than one person. You want to protect yourself and protect others by reporting it.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Be believed– If you are sexually assaulted, we recommend that you tell your parent or guardian first. If that isn’t possible, tell your teacher, your counselor, your principal…But you need to be believed if you tell someone your story. So if the first person you tell doesn’t seem to believe you, tell another person. If the second person doesn’t believe you either, tell another person. Keep telling until you are believed.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6</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Who remembers the tips we taught you in 7th grade to protect yourself?</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Avoid parties where there are drugs and alcohol, avoid dating much older partners, avoid being alone where no one can help if needed, don’t leave a party/crowd with someone you don’t know well</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t>
            </a: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We talk about these things, not to scare you, but to give you important information about how sexual activity can have legal consequences that can really affect your life. Understanding sex and the law as a teenager is important to help you make informed decisions about your sexual activity and understand your rights.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7</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Technology allows us to send and receive inappropriate and oftentimes explicit pictures and texts. Even when it’s intended to be flirtatious or harmless this material can have very serious consequences. Texts with sexual language or images could: (1) become grounds for criminal charges that may result in jail time, (2) prevent someone from getting a scholarship or job, (3) be a source of embarrassment. Remember, when you send something out, you no longer have control over who else may receive it. If you send it out, you can’t take it back! Know the laws in your state and protect yourself from the serious prosecution associated with sexting or texting something inappropriate. Sexting can have serious consequences.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8</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Felony sexual offenses are crimes that the law takes extremely seriously. Sexual offenses considered felonies include: indecency with a child (under 16 years old), sexual assault (e.g., rape), and aggravated sexual assault. Aggravated sexual assault is typically defined as a sexual assault that maims, wounds, or disfigures the victims, or involves a victim who is physically or mentally incapacitated. It may also be defined to include a sexual assault that is aided or abetted by another person, occurs during commission of another crime, or involves use of a deadly weapon.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9</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GHB and Rohypnol (slang term is “roofie”) are date rape drugs. Regardless of whether you gave them to someone, if you even just have them in your possession, you can be charged with a felony. It is similar to how you would be charged if you were caught with cocaine.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Date rape drugs are very dangerous. People can slip them into your drink without you knowing. These drugs are tasteless, colorless, and odorless. You’d have no idea it was in there. These drugs attack your Central Nervous System. If you consumed that drink with this drug in it, you would pass out. And while you are passed out, someone could take advantage of you.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We are telling you this, not to scare you but so you are prepared for situations you might face in the future. For example, when you are older and going to parties, don’t take an open drink from someone (whether it is soda or alcohol).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Get your own drink and don’t leave it unattended. Meaning, don’t set it down and walk away. Keep it with you. You can never be too careful because these are dangerous drugs.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a:t>
            </a:r>
            <a:r>
              <a:rPr lang="en-US" sz="1800" b="1"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Educator highlight: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Sexual assault involving date rape drugs is classified as aggravated sexual assault, a felony.)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10</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Prison, probation, special programs, court costs, boot camp, curfew, fines, and state youth commission are all examples of potential punishments for sexual crimes. Often a punishment will include several of these.  All crimes are different, and the punishment is designed to fit the crime.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11</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In addition to serving their sentence, people convicted of felonies may never hold public office (e.g., principal, governor, senator, etc.), never carry a firearm, may lose licenses (e.g., driving, fishing, hunting, professional medical license, etc.) and have to report the felony when you’re applying for part-time jobs in high school or college. One of the questions on job applications is “Have you ever been convicted of a felony?” This is a mandatory question and you will have to answer it honestly.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Once you are convicted of a sexual offense, you will have to register as a sex offender. Regardless of age, he or she will be required to register as a sex offender. Every time they move somewhere, they have to check in with local law enforcement agencies and register with them. This is mandatory. If required to register as a sex offender, the person’s picture and address will be published in the newspaper with the crime they have committed and may be posted on the internet.  By law, the ad has to run two consecutive Sundays and is paid for by the sex offender. A judge can also assign other punishments such as requiring a sex offender to post a large sign at his/her residence to alert neighbors that a sex offender lives at that address. The law considers public safety more important than the privacy rights of persons convicted of sexual offenses.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a:t>
            </a:r>
            <a:r>
              <a:rPr lang="en-US" sz="1800" b="1"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Educator highlight: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 federal crime law called “Megan’s Law” requires all 50 states to inform the public of convicted sex offenders.)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12</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Remember how we say the choices you make will affect you later? Getting in trouble with the law as a teen will impact your future. And making informed decisions about your sexual activity will help you avoid legal ramifications if you break the laws in your state. Offenses committed when you are young can follow you for the rest of your life. Making good choices can help you avoid getting in trouble with the law. And that’s important because: The choices you make…NOW will affect you…LATER!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13</a:t>
            </a:fld>
            <a:endParaRPr lang="en-US"/>
          </a:p>
        </p:txBody>
      </p:sp>
    </p:spTree>
    <p:extLst>
      <p:ext uri="{BB962C8B-B14F-4D97-AF65-F5344CB8AC3E}">
        <p14:creationId xmlns:p14="http://schemas.microsoft.com/office/powerpoint/2010/main" val="168247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3957646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3286679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1888561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11/27/23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406448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11/27/23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2070812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11/27/23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1772552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11/27/23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4103147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11/27/23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663029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11/27/23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2678569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3455759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2485878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E2976"/>
        </a:solidFill>
        <a:effectLst/>
      </p:bgPr>
    </p:bg>
    <p:spTree>
      <p:nvGrpSpPr>
        <p:cNvPr id="1" name=""/>
        <p:cNvGrpSpPr/>
        <p:nvPr/>
      </p:nvGrpSpPr>
      <p:grpSpPr>
        <a:xfrm>
          <a:off x="0" y="0"/>
          <a:ext cx="0" cy="0"/>
          <a:chOff x="0" y="0"/>
          <a:chExt cx="0" cy="0"/>
        </a:xfrm>
      </p:grpSpPr>
      <p:sp>
        <p:nvSpPr>
          <p:cNvPr id="7" name="Rectangle 6"/>
          <p:cNvSpPr/>
          <p:nvPr userDrawn="1"/>
        </p:nvSpPr>
        <p:spPr>
          <a:xfrm>
            <a:off x="5462306" y="6474022"/>
            <a:ext cx="2386294" cy="307777"/>
          </a:xfrm>
          <a:prstGeom prst="rect">
            <a:avLst/>
          </a:prstGeom>
        </p:spPr>
        <p:txBody>
          <a:bodyPr wrap="none">
            <a:spAutoFit/>
          </a:bodyPr>
          <a:lstStyle/>
          <a:p>
            <a:r>
              <a:rPr lang="en-US" sz="1400" kern="1200" dirty="0">
                <a:solidFill>
                  <a:schemeClr val="tx1"/>
                </a:solidFill>
                <a:effectLst/>
                <a:latin typeface="+mn-lt"/>
                <a:ea typeface="+mn-ea"/>
                <a:cs typeface="+mn-cs"/>
              </a:rPr>
              <a:t>© </a:t>
            </a:r>
            <a:r>
              <a:rPr lang="en-US" sz="1400" kern="1200" dirty="0">
                <a:solidFill>
                  <a:schemeClr val="tx1"/>
                </a:solidFill>
                <a:effectLst/>
                <a:latin typeface="Calibri" panose="020F0502020204030204" pitchFamily="34" charset="0"/>
                <a:ea typeface="+mn-ea"/>
                <a:cs typeface="+mn-cs"/>
              </a:rPr>
              <a:t>2013, 2023 Healthy Futures</a:t>
            </a:r>
          </a:p>
        </p:txBody>
      </p:sp>
      <p:sp>
        <p:nvSpPr>
          <p:cNvPr id="8" name="Rectangle 7"/>
          <p:cNvSpPr/>
          <p:nvPr userDrawn="1"/>
        </p:nvSpPr>
        <p:spPr>
          <a:xfrm>
            <a:off x="76200" y="6474023"/>
            <a:ext cx="2195729"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8.8.2 Sex &amp; the Law</a:t>
            </a:r>
            <a:endParaRPr lang="en-US" sz="1400" kern="1200" dirty="0">
              <a:solidFill>
                <a:schemeClr val="tx1"/>
              </a:solidFill>
              <a:effectLst/>
              <a:latin typeface="Calibri" panose="020F0502020204030204" pitchFamily="34" charset="0"/>
              <a:ea typeface="+mn-ea"/>
              <a:cs typeface="+mn-cs"/>
            </a:endParaRPr>
          </a:p>
        </p:txBody>
      </p:sp>
    </p:spTree>
    <p:extLst>
      <p:ext uri="{BB962C8B-B14F-4D97-AF65-F5344CB8AC3E}">
        <p14:creationId xmlns:p14="http://schemas.microsoft.com/office/powerpoint/2010/main" val="6652723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44" name="TextBox 43"/>
          <p:cNvSpPr txBox="1"/>
          <p:nvPr/>
        </p:nvSpPr>
        <p:spPr>
          <a:xfrm rot="20460178">
            <a:off x="941919" y="2952054"/>
            <a:ext cx="1345000" cy="369332"/>
          </a:xfrm>
          <a:prstGeom prst="rect">
            <a:avLst/>
          </a:prstGeom>
          <a:noFill/>
        </p:spPr>
        <p:txBody>
          <a:bodyPr wrap="square" rtlCol="0">
            <a:spAutoFit/>
          </a:bodyPr>
          <a:lstStyle/>
          <a:p>
            <a:r>
              <a:rPr lang="en-US" dirty="0"/>
              <a:t>Defining sex</a:t>
            </a:r>
          </a:p>
        </p:txBody>
      </p:sp>
      <p:sp>
        <p:nvSpPr>
          <p:cNvPr id="45" name="TextBox 44"/>
          <p:cNvSpPr txBox="1"/>
          <p:nvPr/>
        </p:nvSpPr>
        <p:spPr>
          <a:xfrm>
            <a:off x="3064620" y="2880535"/>
            <a:ext cx="1594018" cy="369332"/>
          </a:xfrm>
          <a:prstGeom prst="rect">
            <a:avLst/>
          </a:prstGeom>
          <a:noFill/>
        </p:spPr>
        <p:txBody>
          <a:bodyPr wrap="square" rtlCol="0">
            <a:spAutoFit/>
          </a:bodyPr>
          <a:lstStyle/>
          <a:p>
            <a:r>
              <a:rPr lang="en-US" dirty="0"/>
              <a:t>Did you know?</a:t>
            </a:r>
          </a:p>
        </p:txBody>
      </p:sp>
      <p:sp>
        <p:nvSpPr>
          <p:cNvPr id="46" name="TextBox 45"/>
          <p:cNvSpPr txBox="1"/>
          <p:nvPr/>
        </p:nvSpPr>
        <p:spPr>
          <a:xfrm rot="20726503">
            <a:off x="1280936" y="4182201"/>
            <a:ext cx="797009" cy="369332"/>
          </a:xfrm>
          <a:prstGeom prst="rect">
            <a:avLst/>
          </a:prstGeom>
          <a:noFill/>
        </p:spPr>
        <p:txBody>
          <a:bodyPr wrap="square" rtlCol="0">
            <a:spAutoFit/>
          </a:bodyPr>
          <a:lstStyle/>
          <a:p>
            <a:r>
              <a:rPr lang="en-US" dirty="0"/>
              <a:t>Why?</a:t>
            </a:r>
          </a:p>
        </p:txBody>
      </p:sp>
      <p:sp>
        <p:nvSpPr>
          <p:cNvPr id="47" name="TextBox 46"/>
          <p:cNvSpPr txBox="1"/>
          <p:nvPr/>
        </p:nvSpPr>
        <p:spPr>
          <a:xfrm rot="21430141">
            <a:off x="5169944" y="3445730"/>
            <a:ext cx="1441618" cy="369332"/>
          </a:xfrm>
          <a:prstGeom prst="rect">
            <a:avLst/>
          </a:prstGeom>
          <a:noFill/>
        </p:spPr>
        <p:txBody>
          <a:bodyPr wrap="square" rtlCol="0">
            <a:spAutoFit/>
          </a:bodyPr>
          <a:lstStyle/>
          <a:p>
            <a:r>
              <a:rPr lang="en-US" dirty="0"/>
              <a:t>Realize that…</a:t>
            </a:r>
          </a:p>
        </p:txBody>
      </p:sp>
      <p:sp>
        <p:nvSpPr>
          <p:cNvPr id="48" name="TextBox 47"/>
          <p:cNvSpPr txBox="1"/>
          <p:nvPr/>
        </p:nvSpPr>
        <p:spPr>
          <a:xfrm rot="509408">
            <a:off x="2472013" y="3812490"/>
            <a:ext cx="860661" cy="369332"/>
          </a:xfrm>
          <a:prstGeom prst="rect">
            <a:avLst/>
          </a:prstGeom>
          <a:noFill/>
        </p:spPr>
        <p:txBody>
          <a:bodyPr wrap="square" rtlCol="0">
            <a:spAutoFit/>
          </a:bodyPr>
          <a:lstStyle/>
          <a:p>
            <a:r>
              <a:rPr lang="en-US" dirty="0"/>
              <a:t>Victim</a:t>
            </a:r>
          </a:p>
        </p:txBody>
      </p:sp>
      <p:sp>
        <p:nvSpPr>
          <p:cNvPr id="49" name="TextBox 48"/>
          <p:cNvSpPr txBox="1"/>
          <p:nvPr/>
        </p:nvSpPr>
        <p:spPr>
          <a:xfrm>
            <a:off x="2224363" y="4278868"/>
            <a:ext cx="1806641" cy="369332"/>
          </a:xfrm>
          <a:prstGeom prst="rect">
            <a:avLst/>
          </a:prstGeom>
          <a:noFill/>
        </p:spPr>
        <p:txBody>
          <a:bodyPr wrap="square" rtlCol="0">
            <a:spAutoFit/>
          </a:bodyPr>
          <a:lstStyle/>
          <a:p>
            <a:r>
              <a:rPr lang="en-US" dirty="0"/>
              <a:t>Risky situations</a:t>
            </a:r>
          </a:p>
        </p:txBody>
      </p:sp>
      <p:sp>
        <p:nvSpPr>
          <p:cNvPr id="50" name="TextBox 49"/>
          <p:cNvSpPr txBox="1"/>
          <p:nvPr/>
        </p:nvSpPr>
        <p:spPr>
          <a:xfrm rot="678296">
            <a:off x="5085696" y="2960077"/>
            <a:ext cx="1830057" cy="369332"/>
          </a:xfrm>
          <a:prstGeom prst="rect">
            <a:avLst/>
          </a:prstGeom>
          <a:noFill/>
        </p:spPr>
        <p:txBody>
          <a:bodyPr wrap="square" rtlCol="0">
            <a:spAutoFit/>
          </a:bodyPr>
          <a:lstStyle/>
          <a:p>
            <a:r>
              <a:rPr lang="en-US" dirty="0"/>
              <a:t>Texting/sexting</a:t>
            </a:r>
          </a:p>
        </p:txBody>
      </p:sp>
      <p:sp>
        <p:nvSpPr>
          <p:cNvPr id="51" name="TextBox 50"/>
          <p:cNvSpPr txBox="1"/>
          <p:nvPr/>
        </p:nvSpPr>
        <p:spPr>
          <a:xfrm>
            <a:off x="4396246" y="4278868"/>
            <a:ext cx="1936772" cy="369332"/>
          </a:xfrm>
          <a:prstGeom prst="rect">
            <a:avLst/>
          </a:prstGeom>
          <a:noFill/>
        </p:spPr>
        <p:txBody>
          <a:bodyPr wrap="square" rtlCol="0">
            <a:spAutoFit/>
          </a:bodyPr>
          <a:lstStyle/>
          <a:p>
            <a:r>
              <a:rPr lang="en-US" dirty="0"/>
              <a:t>Sexual offenses</a:t>
            </a:r>
          </a:p>
        </p:txBody>
      </p:sp>
      <p:sp>
        <p:nvSpPr>
          <p:cNvPr id="52" name="TextBox 51"/>
          <p:cNvSpPr txBox="1"/>
          <p:nvPr/>
        </p:nvSpPr>
        <p:spPr>
          <a:xfrm rot="21090877">
            <a:off x="3541835" y="3292727"/>
            <a:ext cx="1823032" cy="369332"/>
          </a:xfrm>
          <a:prstGeom prst="rect">
            <a:avLst/>
          </a:prstGeom>
          <a:noFill/>
        </p:spPr>
        <p:txBody>
          <a:bodyPr wrap="square" rtlCol="0">
            <a:spAutoFit/>
          </a:bodyPr>
          <a:lstStyle/>
          <a:p>
            <a:r>
              <a:rPr lang="en-US" dirty="0"/>
              <a:t>Date rape drugs</a:t>
            </a:r>
          </a:p>
        </p:txBody>
      </p:sp>
      <p:sp>
        <p:nvSpPr>
          <p:cNvPr id="53" name="TextBox 52"/>
          <p:cNvSpPr txBox="1"/>
          <p:nvPr/>
        </p:nvSpPr>
        <p:spPr>
          <a:xfrm>
            <a:off x="958631" y="3652867"/>
            <a:ext cx="1441618" cy="369332"/>
          </a:xfrm>
          <a:prstGeom prst="rect">
            <a:avLst/>
          </a:prstGeom>
          <a:noFill/>
        </p:spPr>
        <p:txBody>
          <a:bodyPr wrap="square" rtlCol="0">
            <a:spAutoFit/>
          </a:bodyPr>
          <a:lstStyle/>
          <a:p>
            <a:r>
              <a:rPr lang="en-US" dirty="0"/>
              <a:t>Punishments</a:t>
            </a:r>
          </a:p>
        </p:txBody>
      </p:sp>
      <p:sp>
        <p:nvSpPr>
          <p:cNvPr id="54" name="TextBox 53"/>
          <p:cNvSpPr txBox="1"/>
          <p:nvPr/>
        </p:nvSpPr>
        <p:spPr>
          <a:xfrm>
            <a:off x="5393161" y="3947868"/>
            <a:ext cx="1220824" cy="369332"/>
          </a:xfrm>
          <a:prstGeom prst="rect">
            <a:avLst/>
          </a:prstGeom>
          <a:noFill/>
        </p:spPr>
        <p:txBody>
          <a:bodyPr wrap="square" rtlCol="0">
            <a:spAutoFit/>
          </a:bodyPr>
          <a:lstStyle/>
          <a:p>
            <a:r>
              <a:rPr lang="en-US" dirty="0"/>
              <a:t>Convicted</a:t>
            </a:r>
          </a:p>
        </p:txBody>
      </p:sp>
      <p:sp>
        <p:nvSpPr>
          <p:cNvPr id="55" name="TextBox 54"/>
          <p:cNvSpPr txBox="1"/>
          <p:nvPr/>
        </p:nvSpPr>
        <p:spPr>
          <a:xfrm>
            <a:off x="1917543" y="3249867"/>
            <a:ext cx="1441618" cy="369332"/>
          </a:xfrm>
          <a:prstGeom prst="rect">
            <a:avLst/>
          </a:prstGeom>
          <a:noFill/>
        </p:spPr>
        <p:txBody>
          <a:bodyPr wrap="square" rtlCol="0">
            <a:spAutoFit/>
          </a:bodyPr>
          <a:lstStyle/>
          <a:p>
            <a:r>
              <a:rPr lang="en-US" dirty="0"/>
              <a:t>Sex offender</a:t>
            </a:r>
          </a:p>
        </p:txBody>
      </p:sp>
      <p:sp>
        <p:nvSpPr>
          <p:cNvPr id="56" name="TextBox 55"/>
          <p:cNvSpPr txBox="1"/>
          <p:nvPr/>
        </p:nvSpPr>
        <p:spPr>
          <a:xfrm rot="21123479">
            <a:off x="3563487" y="3837532"/>
            <a:ext cx="1802952" cy="369332"/>
          </a:xfrm>
          <a:prstGeom prst="rect">
            <a:avLst/>
          </a:prstGeom>
          <a:noFill/>
        </p:spPr>
        <p:txBody>
          <a:bodyPr wrap="square" rtlCol="0">
            <a:spAutoFit/>
          </a:bodyPr>
          <a:lstStyle/>
          <a:p>
            <a:r>
              <a:rPr lang="en-US" dirty="0"/>
              <a:t>Good decisions</a:t>
            </a:r>
          </a:p>
        </p:txBody>
      </p:sp>
      <p:sp>
        <p:nvSpPr>
          <p:cNvPr id="58" name="Snip Same Side Corner Rectangle 57"/>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5"/>
          <p:cNvSpPr txBox="1">
            <a:spLocks noChangeArrowheads="1"/>
          </p:cNvSpPr>
          <p:nvPr/>
        </p:nvSpPr>
        <p:spPr bwMode="auto">
          <a:xfrm rot="21278498">
            <a:off x="2270342" y="1769447"/>
            <a:ext cx="3170211" cy="646331"/>
          </a:xfrm>
          <a:prstGeom prst="rect">
            <a:avLst/>
          </a:prstGeom>
          <a:solidFill>
            <a:srgbClr val="FEC30E"/>
          </a:solidFill>
          <a:ln w="38100">
            <a:solidFill>
              <a:srgbClr val="000000"/>
            </a:solidFill>
            <a:miter lim="800000"/>
            <a:headEnd/>
            <a:tailEnd/>
          </a:ln>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dirty="0">
                <a:latin typeface="Cambria" pitchFamily="18" charset="0"/>
              </a:rPr>
              <a:t>Sex &amp; the Law</a:t>
            </a:r>
          </a:p>
        </p:txBody>
      </p:sp>
      <p:sp>
        <p:nvSpPr>
          <p:cNvPr id="31" name="TextBox 5"/>
          <p:cNvSpPr txBox="1">
            <a:spLocks noChangeArrowheads="1"/>
          </p:cNvSpPr>
          <p:nvPr/>
        </p:nvSpPr>
        <p:spPr bwMode="auto">
          <a:xfrm>
            <a:off x="1843496" y="1092606"/>
            <a:ext cx="4023904" cy="707886"/>
          </a:xfrm>
          <a:prstGeom prst="rect">
            <a:avLst/>
          </a:prstGeom>
          <a:solidFill>
            <a:srgbClr val="085590"/>
          </a:solidFill>
          <a:ln w="38100">
            <a:solidFill>
              <a:schemeClr val="tx1"/>
            </a:solidFill>
          </a:ln>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4000" dirty="0">
                <a:solidFill>
                  <a:schemeClr val="bg1"/>
                </a:solidFill>
                <a:latin typeface="Cambria" pitchFamily="18" charset="0"/>
              </a:rPr>
              <a:t>Nu-CULTURE</a:t>
            </a:r>
          </a:p>
        </p:txBody>
      </p:sp>
      <p:pic>
        <p:nvPicPr>
          <p:cNvPr id="66" name="Picture 6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882" y="6063457"/>
            <a:ext cx="457201" cy="520151"/>
          </a:xfrm>
          <a:prstGeom prst="rect">
            <a:avLst/>
          </a:prstGeom>
        </p:spPr>
      </p:pic>
    </p:spTree>
    <p:extLst>
      <p:ext uri="{BB962C8B-B14F-4D97-AF65-F5344CB8AC3E}">
        <p14:creationId xmlns:p14="http://schemas.microsoft.com/office/powerpoint/2010/main" val="2809222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1000"/>
                                        <p:tgtEl>
                                          <p:spTgt spid="31"/>
                                        </p:tgtEl>
                                      </p:cBhvr>
                                    </p:animEffect>
                                    <p:anim calcmode="lin" valueType="num">
                                      <p:cBhvr>
                                        <p:cTn id="15" dur="1000" fill="hold"/>
                                        <p:tgtEl>
                                          <p:spTgt spid="31"/>
                                        </p:tgtEl>
                                        <p:attrNameLst>
                                          <p:attrName>ppt_x</p:attrName>
                                        </p:attrNameLst>
                                      </p:cBhvr>
                                      <p:tavLst>
                                        <p:tav tm="0">
                                          <p:val>
                                            <p:strVal val="#ppt_x"/>
                                          </p:val>
                                        </p:tav>
                                        <p:tav tm="100000">
                                          <p:val>
                                            <p:strVal val="#ppt_x"/>
                                          </p:val>
                                        </p:tav>
                                      </p:tavLst>
                                    </p:anim>
                                    <p:anim calcmode="lin" valueType="num">
                                      <p:cBhvr>
                                        <p:cTn id="16" dur="1000" fill="hold"/>
                                        <p:tgtEl>
                                          <p:spTgt spid="31"/>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750" fill="hold"/>
                                        <p:tgtEl>
                                          <p:spTgt spid="33"/>
                                        </p:tgtEl>
                                        <p:attrNameLst>
                                          <p:attrName>ppt_w</p:attrName>
                                        </p:attrNameLst>
                                      </p:cBhvr>
                                      <p:tavLst>
                                        <p:tav tm="0">
                                          <p:val>
                                            <p:fltVal val="0"/>
                                          </p:val>
                                        </p:tav>
                                        <p:tav tm="100000">
                                          <p:val>
                                            <p:strVal val="#ppt_w"/>
                                          </p:val>
                                        </p:tav>
                                      </p:tavLst>
                                    </p:anim>
                                    <p:anim calcmode="lin" valueType="num">
                                      <p:cBhvr>
                                        <p:cTn id="21" dur="750" fill="hold"/>
                                        <p:tgtEl>
                                          <p:spTgt spid="33"/>
                                        </p:tgtEl>
                                        <p:attrNameLst>
                                          <p:attrName>ppt_h</p:attrName>
                                        </p:attrNameLst>
                                      </p:cBhvr>
                                      <p:tavLst>
                                        <p:tav tm="0">
                                          <p:val>
                                            <p:fltVal val="0"/>
                                          </p:val>
                                        </p:tav>
                                        <p:tav tm="100000">
                                          <p:val>
                                            <p:strVal val="#ppt_h"/>
                                          </p:val>
                                        </p:tav>
                                      </p:tavLst>
                                    </p:anim>
                                    <p:animEffect transition="in" filter="fade">
                                      <p:cBhvr>
                                        <p:cTn id="22" dur="750"/>
                                        <p:tgtEl>
                                          <p:spTgt spid="33"/>
                                        </p:tgtEl>
                                      </p:cBhvr>
                                    </p:animEffect>
                                  </p:childTnLst>
                                </p:cTn>
                              </p:par>
                            </p:childTnLst>
                          </p:cTn>
                        </p:par>
                        <p:par>
                          <p:cTn id="23" fill="hold">
                            <p:stCondLst>
                              <p:cond delay="2750"/>
                            </p:stCondLst>
                            <p:childTnLst>
                              <p:par>
                                <p:cTn id="24" presetID="45" presetClass="entr" presetSubtype="0"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2000"/>
                                        <p:tgtEl>
                                          <p:spTgt spid="44"/>
                                        </p:tgtEl>
                                      </p:cBhvr>
                                    </p:animEffect>
                                    <p:anim calcmode="lin" valueType="num">
                                      <p:cBhvr>
                                        <p:cTn id="27" dur="2000" fill="hold"/>
                                        <p:tgtEl>
                                          <p:spTgt spid="44"/>
                                        </p:tgtEl>
                                        <p:attrNameLst>
                                          <p:attrName>ppt_w</p:attrName>
                                        </p:attrNameLst>
                                      </p:cBhvr>
                                      <p:tavLst>
                                        <p:tav tm="0" fmla="#ppt_w*sin(2.5*pi*$)">
                                          <p:val>
                                            <p:fltVal val="0"/>
                                          </p:val>
                                        </p:tav>
                                        <p:tav tm="100000">
                                          <p:val>
                                            <p:fltVal val="1"/>
                                          </p:val>
                                        </p:tav>
                                      </p:tavLst>
                                    </p:anim>
                                    <p:anim calcmode="lin" valueType="num">
                                      <p:cBhvr>
                                        <p:cTn id="28" dur="2000" fill="hold"/>
                                        <p:tgtEl>
                                          <p:spTgt spid="44"/>
                                        </p:tgtEl>
                                        <p:attrNameLst>
                                          <p:attrName>ppt_h</p:attrName>
                                        </p:attrNameLst>
                                      </p:cBhvr>
                                      <p:tavLst>
                                        <p:tav tm="0">
                                          <p:val>
                                            <p:strVal val="#ppt_h"/>
                                          </p:val>
                                        </p:tav>
                                        <p:tav tm="100000">
                                          <p:val>
                                            <p:strVal val="#ppt_h"/>
                                          </p:val>
                                        </p:tav>
                                      </p:tavLst>
                                    </p:anim>
                                  </p:childTnLst>
                                </p:cTn>
                              </p:par>
                              <p:par>
                                <p:cTn id="29" presetID="45" presetClass="entr" presetSubtype="0"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2000"/>
                                        <p:tgtEl>
                                          <p:spTgt spid="45"/>
                                        </p:tgtEl>
                                      </p:cBhvr>
                                    </p:animEffect>
                                    <p:anim calcmode="lin" valueType="num">
                                      <p:cBhvr>
                                        <p:cTn id="32" dur="2000" fill="hold"/>
                                        <p:tgtEl>
                                          <p:spTgt spid="45"/>
                                        </p:tgtEl>
                                        <p:attrNameLst>
                                          <p:attrName>ppt_w</p:attrName>
                                        </p:attrNameLst>
                                      </p:cBhvr>
                                      <p:tavLst>
                                        <p:tav tm="0" fmla="#ppt_w*sin(2.5*pi*$)">
                                          <p:val>
                                            <p:fltVal val="0"/>
                                          </p:val>
                                        </p:tav>
                                        <p:tav tm="100000">
                                          <p:val>
                                            <p:fltVal val="1"/>
                                          </p:val>
                                        </p:tav>
                                      </p:tavLst>
                                    </p:anim>
                                    <p:anim calcmode="lin" valueType="num">
                                      <p:cBhvr>
                                        <p:cTn id="33" dur="2000" fill="hold"/>
                                        <p:tgtEl>
                                          <p:spTgt spid="45"/>
                                        </p:tgtEl>
                                        <p:attrNameLst>
                                          <p:attrName>ppt_h</p:attrName>
                                        </p:attrNameLst>
                                      </p:cBhvr>
                                      <p:tavLst>
                                        <p:tav tm="0">
                                          <p:val>
                                            <p:strVal val="#ppt_h"/>
                                          </p:val>
                                        </p:tav>
                                        <p:tav tm="100000">
                                          <p:val>
                                            <p:strVal val="#ppt_h"/>
                                          </p:val>
                                        </p:tav>
                                      </p:tavLst>
                                    </p:anim>
                                  </p:childTnLst>
                                </p:cTn>
                              </p:par>
                              <p:par>
                                <p:cTn id="34" presetID="45" presetClass="entr" presetSubtype="0"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2000"/>
                                        <p:tgtEl>
                                          <p:spTgt spid="46"/>
                                        </p:tgtEl>
                                      </p:cBhvr>
                                    </p:animEffect>
                                    <p:anim calcmode="lin" valueType="num">
                                      <p:cBhvr>
                                        <p:cTn id="37" dur="2000" fill="hold"/>
                                        <p:tgtEl>
                                          <p:spTgt spid="46"/>
                                        </p:tgtEl>
                                        <p:attrNameLst>
                                          <p:attrName>ppt_w</p:attrName>
                                        </p:attrNameLst>
                                      </p:cBhvr>
                                      <p:tavLst>
                                        <p:tav tm="0" fmla="#ppt_w*sin(2.5*pi*$)">
                                          <p:val>
                                            <p:fltVal val="0"/>
                                          </p:val>
                                        </p:tav>
                                        <p:tav tm="100000">
                                          <p:val>
                                            <p:fltVal val="1"/>
                                          </p:val>
                                        </p:tav>
                                      </p:tavLst>
                                    </p:anim>
                                    <p:anim calcmode="lin" valueType="num">
                                      <p:cBhvr>
                                        <p:cTn id="38" dur="2000" fill="hold"/>
                                        <p:tgtEl>
                                          <p:spTgt spid="46"/>
                                        </p:tgtEl>
                                        <p:attrNameLst>
                                          <p:attrName>ppt_h</p:attrName>
                                        </p:attrNameLst>
                                      </p:cBhvr>
                                      <p:tavLst>
                                        <p:tav tm="0">
                                          <p:val>
                                            <p:strVal val="#ppt_h"/>
                                          </p:val>
                                        </p:tav>
                                        <p:tav tm="100000">
                                          <p:val>
                                            <p:strVal val="#ppt_h"/>
                                          </p:val>
                                        </p:tav>
                                      </p:tavLst>
                                    </p:anim>
                                  </p:childTnLst>
                                </p:cTn>
                              </p:par>
                              <p:par>
                                <p:cTn id="39" presetID="45"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2000"/>
                                        <p:tgtEl>
                                          <p:spTgt spid="47"/>
                                        </p:tgtEl>
                                      </p:cBhvr>
                                    </p:animEffect>
                                    <p:anim calcmode="lin" valueType="num">
                                      <p:cBhvr>
                                        <p:cTn id="42" dur="2000" fill="hold"/>
                                        <p:tgtEl>
                                          <p:spTgt spid="47"/>
                                        </p:tgtEl>
                                        <p:attrNameLst>
                                          <p:attrName>ppt_w</p:attrName>
                                        </p:attrNameLst>
                                      </p:cBhvr>
                                      <p:tavLst>
                                        <p:tav tm="0" fmla="#ppt_w*sin(2.5*pi*$)">
                                          <p:val>
                                            <p:fltVal val="0"/>
                                          </p:val>
                                        </p:tav>
                                        <p:tav tm="100000">
                                          <p:val>
                                            <p:fltVal val="1"/>
                                          </p:val>
                                        </p:tav>
                                      </p:tavLst>
                                    </p:anim>
                                    <p:anim calcmode="lin" valueType="num">
                                      <p:cBhvr>
                                        <p:cTn id="43" dur="2000" fill="hold"/>
                                        <p:tgtEl>
                                          <p:spTgt spid="47"/>
                                        </p:tgtEl>
                                        <p:attrNameLst>
                                          <p:attrName>ppt_h</p:attrName>
                                        </p:attrNameLst>
                                      </p:cBhvr>
                                      <p:tavLst>
                                        <p:tav tm="0">
                                          <p:val>
                                            <p:strVal val="#ppt_h"/>
                                          </p:val>
                                        </p:tav>
                                        <p:tav tm="100000">
                                          <p:val>
                                            <p:strVal val="#ppt_h"/>
                                          </p:val>
                                        </p:tav>
                                      </p:tavLst>
                                    </p:anim>
                                  </p:childTnLst>
                                </p:cTn>
                              </p:par>
                              <p:par>
                                <p:cTn id="44" presetID="45" presetClass="entr" presetSubtype="0" fill="hold" grpId="0"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fade">
                                      <p:cBhvr>
                                        <p:cTn id="46" dur="2000"/>
                                        <p:tgtEl>
                                          <p:spTgt spid="48"/>
                                        </p:tgtEl>
                                      </p:cBhvr>
                                    </p:animEffect>
                                    <p:anim calcmode="lin" valueType="num">
                                      <p:cBhvr>
                                        <p:cTn id="47" dur="2000" fill="hold"/>
                                        <p:tgtEl>
                                          <p:spTgt spid="48"/>
                                        </p:tgtEl>
                                        <p:attrNameLst>
                                          <p:attrName>ppt_w</p:attrName>
                                        </p:attrNameLst>
                                      </p:cBhvr>
                                      <p:tavLst>
                                        <p:tav tm="0" fmla="#ppt_w*sin(2.5*pi*$)">
                                          <p:val>
                                            <p:fltVal val="0"/>
                                          </p:val>
                                        </p:tav>
                                        <p:tav tm="100000">
                                          <p:val>
                                            <p:fltVal val="1"/>
                                          </p:val>
                                        </p:tav>
                                      </p:tavLst>
                                    </p:anim>
                                    <p:anim calcmode="lin" valueType="num">
                                      <p:cBhvr>
                                        <p:cTn id="48" dur="2000" fill="hold"/>
                                        <p:tgtEl>
                                          <p:spTgt spid="48"/>
                                        </p:tgtEl>
                                        <p:attrNameLst>
                                          <p:attrName>ppt_h</p:attrName>
                                        </p:attrNameLst>
                                      </p:cBhvr>
                                      <p:tavLst>
                                        <p:tav tm="0">
                                          <p:val>
                                            <p:strVal val="#ppt_h"/>
                                          </p:val>
                                        </p:tav>
                                        <p:tav tm="100000">
                                          <p:val>
                                            <p:strVal val="#ppt_h"/>
                                          </p:val>
                                        </p:tav>
                                      </p:tavLst>
                                    </p:anim>
                                  </p:childTnLst>
                                </p:cTn>
                              </p:par>
                              <p:par>
                                <p:cTn id="49" presetID="45" presetClass="entr" presetSubtype="0" fill="hold" grpId="0" nodeType="with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2000"/>
                                        <p:tgtEl>
                                          <p:spTgt spid="49"/>
                                        </p:tgtEl>
                                      </p:cBhvr>
                                    </p:animEffect>
                                    <p:anim calcmode="lin" valueType="num">
                                      <p:cBhvr>
                                        <p:cTn id="52" dur="2000" fill="hold"/>
                                        <p:tgtEl>
                                          <p:spTgt spid="49"/>
                                        </p:tgtEl>
                                        <p:attrNameLst>
                                          <p:attrName>ppt_w</p:attrName>
                                        </p:attrNameLst>
                                      </p:cBhvr>
                                      <p:tavLst>
                                        <p:tav tm="0" fmla="#ppt_w*sin(2.5*pi*$)">
                                          <p:val>
                                            <p:fltVal val="0"/>
                                          </p:val>
                                        </p:tav>
                                        <p:tav tm="100000">
                                          <p:val>
                                            <p:fltVal val="1"/>
                                          </p:val>
                                        </p:tav>
                                      </p:tavLst>
                                    </p:anim>
                                    <p:anim calcmode="lin" valueType="num">
                                      <p:cBhvr>
                                        <p:cTn id="53" dur="2000" fill="hold"/>
                                        <p:tgtEl>
                                          <p:spTgt spid="49"/>
                                        </p:tgtEl>
                                        <p:attrNameLst>
                                          <p:attrName>ppt_h</p:attrName>
                                        </p:attrNameLst>
                                      </p:cBhvr>
                                      <p:tavLst>
                                        <p:tav tm="0">
                                          <p:val>
                                            <p:strVal val="#ppt_h"/>
                                          </p:val>
                                        </p:tav>
                                        <p:tav tm="100000">
                                          <p:val>
                                            <p:strVal val="#ppt_h"/>
                                          </p:val>
                                        </p:tav>
                                      </p:tavLst>
                                    </p:anim>
                                  </p:childTnLst>
                                </p:cTn>
                              </p:par>
                              <p:par>
                                <p:cTn id="54" presetID="45" presetClass="entr" presetSubtype="0" fill="hold" grpId="0" nodeType="with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fade">
                                      <p:cBhvr>
                                        <p:cTn id="56" dur="2000"/>
                                        <p:tgtEl>
                                          <p:spTgt spid="50"/>
                                        </p:tgtEl>
                                      </p:cBhvr>
                                    </p:animEffect>
                                    <p:anim calcmode="lin" valueType="num">
                                      <p:cBhvr>
                                        <p:cTn id="57" dur="2000" fill="hold"/>
                                        <p:tgtEl>
                                          <p:spTgt spid="50"/>
                                        </p:tgtEl>
                                        <p:attrNameLst>
                                          <p:attrName>ppt_w</p:attrName>
                                        </p:attrNameLst>
                                      </p:cBhvr>
                                      <p:tavLst>
                                        <p:tav tm="0" fmla="#ppt_w*sin(2.5*pi*$)">
                                          <p:val>
                                            <p:fltVal val="0"/>
                                          </p:val>
                                        </p:tav>
                                        <p:tav tm="100000">
                                          <p:val>
                                            <p:fltVal val="1"/>
                                          </p:val>
                                        </p:tav>
                                      </p:tavLst>
                                    </p:anim>
                                    <p:anim calcmode="lin" valueType="num">
                                      <p:cBhvr>
                                        <p:cTn id="58" dur="2000" fill="hold"/>
                                        <p:tgtEl>
                                          <p:spTgt spid="50"/>
                                        </p:tgtEl>
                                        <p:attrNameLst>
                                          <p:attrName>ppt_h</p:attrName>
                                        </p:attrNameLst>
                                      </p:cBhvr>
                                      <p:tavLst>
                                        <p:tav tm="0">
                                          <p:val>
                                            <p:strVal val="#ppt_h"/>
                                          </p:val>
                                        </p:tav>
                                        <p:tav tm="100000">
                                          <p:val>
                                            <p:strVal val="#ppt_h"/>
                                          </p:val>
                                        </p:tav>
                                      </p:tavLst>
                                    </p:anim>
                                  </p:childTnLst>
                                </p:cTn>
                              </p:par>
                              <p:par>
                                <p:cTn id="59" presetID="45" presetClass="entr" presetSubtype="0" fill="hold" grpId="0" nodeType="with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fade">
                                      <p:cBhvr>
                                        <p:cTn id="61" dur="2000"/>
                                        <p:tgtEl>
                                          <p:spTgt spid="51"/>
                                        </p:tgtEl>
                                      </p:cBhvr>
                                    </p:animEffect>
                                    <p:anim calcmode="lin" valueType="num">
                                      <p:cBhvr>
                                        <p:cTn id="62" dur="2000" fill="hold"/>
                                        <p:tgtEl>
                                          <p:spTgt spid="51"/>
                                        </p:tgtEl>
                                        <p:attrNameLst>
                                          <p:attrName>ppt_w</p:attrName>
                                        </p:attrNameLst>
                                      </p:cBhvr>
                                      <p:tavLst>
                                        <p:tav tm="0" fmla="#ppt_w*sin(2.5*pi*$)">
                                          <p:val>
                                            <p:fltVal val="0"/>
                                          </p:val>
                                        </p:tav>
                                        <p:tav tm="100000">
                                          <p:val>
                                            <p:fltVal val="1"/>
                                          </p:val>
                                        </p:tav>
                                      </p:tavLst>
                                    </p:anim>
                                    <p:anim calcmode="lin" valueType="num">
                                      <p:cBhvr>
                                        <p:cTn id="63" dur="2000" fill="hold"/>
                                        <p:tgtEl>
                                          <p:spTgt spid="51"/>
                                        </p:tgtEl>
                                        <p:attrNameLst>
                                          <p:attrName>ppt_h</p:attrName>
                                        </p:attrNameLst>
                                      </p:cBhvr>
                                      <p:tavLst>
                                        <p:tav tm="0">
                                          <p:val>
                                            <p:strVal val="#ppt_h"/>
                                          </p:val>
                                        </p:tav>
                                        <p:tav tm="100000">
                                          <p:val>
                                            <p:strVal val="#ppt_h"/>
                                          </p:val>
                                        </p:tav>
                                      </p:tavLst>
                                    </p:anim>
                                  </p:childTnLst>
                                </p:cTn>
                              </p:par>
                              <p:par>
                                <p:cTn id="64" presetID="45" presetClass="entr" presetSubtype="0" fill="hold" grpId="0" nodeType="with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fade">
                                      <p:cBhvr>
                                        <p:cTn id="66" dur="2000"/>
                                        <p:tgtEl>
                                          <p:spTgt spid="52"/>
                                        </p:tgtEl>
                                      </p:cBhvr>
                                    </p:animEffect>
                                    <p:anim calcmode="lin" valueType="num">
                                      <p:cBhvr>
                                        <p:cTn id="67" dur="2000" fill="hold"/>
                                        <p:tgtEl>
                                          <p:spTgt spid="52"/>
                                        </p:tgtEl>
                                        <p:attrNameLst>
                                          <p:attrName>ppt_w</p:attrName>
                                        </p:attrNameLst>
                                      </p:cBhvr>
                                      <p:tavLst>
                                        <p:tav tm="0" fmla="#ppt_w*sin(2.5*pi*$)">
                                          <p:val>
                                            <p:fltVal val="0"/>
                                          </p:val>
                                        </p:tav>
                                        <p:tav tm="100000">
                                          <p:val>
                                            <p:fltVal val="1"/>
                                          </p:val>
                                        </p:tav>
                                      </p:tavLst>
                                    </p:anim>
                                    <p:anim calcmode="lin" valueType="num">
                                      <p:cBhvr>
                                        <p:cTn id="68" dur="2000" fill="hold"/>
                                        <p:tgtEl>
                                          <p:spTgt spid="52"/>
                                        </p:tgtEl>
                                        <p:attrNameLst>
                                          <p:attrName>ppt_h</p:attrName>
                                        </p:attrNameLst>
                                      </p:cBhvr>
                                      <p:tavLst>
                                        <p:tav tm="0">
                                          <p:val>
                                            <p:strVal val="#ppt_h"/>
                                          </p:val>
                                        </p:tav>
                                        <p:tav tm="100000">
                                          <p:val>
                                            <p:strVal val="#ppt_h"/>
                                          </p:val>
                                        </p:tav>
                                      </p:tavLst>
                                    </p:anim>
                                  </p:childTnLst>
                                </p:cTn>
                              </p:par>
                              <p:par>
                                <p:cTn id="69" presetID="45" presetClass="entr" presetSubtype="0" fill="hold" grpId="0" nodeType="with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2000"/>
                                        <p:tgtEl>
                                          <p:spTgt spid="53"/>
                                        </p:tgtEl>
                                      </p:cBhvr>
                                    </p:animEffect>
                                    <p:anim calcmode="lin" valueType="num">
                                      <p:cBhvr>
                                        <p:cTn id="72" dur="2000" fill="hold"/>
                                        <p:tgtEl>
                                          <p:spTgt spid="53"/>
                                        </p:tgtEl>
                                        <p:attrNameLst>
                                          <p:attrName>ppt_w</p:attrName>
                                        </p:attrNameLst>
                                      </p:cBhvr>
                                      <p:tavLst>
                                        <p:tav tm="0" fmla="#ppt_w*sin(2.5*pi*$)">
                                          <p:val>
                                            <p:fltVal val="0"/>
                                          </p:val>
                                        </p:tav>
                                        <p:tav tm="100000">
                                          <p:val>
                                            <p:fltVal val="1"/>
                                          </p:val>
                                        </p:tav>
                                      </p:tavLst>
                                    </p:anim>
                                    <p:anim calcmode="lin" valueType="num">
                                      <p:cBhvr>
                                        <p:cTn id="73" dur="2000" fill="hold"/>
                                        <p:tgtEl>
                                          <p:spTgt spid="53"/>
                                        </p:tgtEl>
                                        <p:attrNameLst>
                                          <p:attrName>ppt_h</p:attrName>
                                        </p:attrNameLst>
                                      </p:cBhvr>
                                      <p:tavLst>
                                        <p:tav tm="0">
                                          <p:val>
                                            <p:strVal val="#ppt_h"/>
                                          </p:val>
                                        </p:tav>
                                        <p:tav tm="100000">
                                          <p:val>
                                            <p:strVal val="#ppt_h"/>
                                          </p:val>
                                        </p:tav>
                                      </p:tavLst>
                                    </p:anim>
                                  </p:childTnLst>
                                </p:cTn>
                              </p:par>
                              <p:par>
                                <p:cTn id="74" presetID="45" presetClass="entr" presetSubtype="0" fill="hold" grpId="0" nodeType="withEffect">
                                  <p:stCondLst>
                                    <p:cond delay="0"/>
                                  </p:stCondLst>
                                  <p:childTnLst>
                                    <p:set>
                                      <p:cBhvr>
                                        <p:cTn id="75" dur="1" fill="hold">
                                          <p:stCondLst>
                                            <p:cond delay="0"/>
                                          </p:stCondLst>
                                        </p:cTn>
                                        <p:tgtEl>
                                          <p:spTgt spid="54"/>
                                        </p:tgtEl>
                                        <p:attrNameLst>
                                          <p:attrName>style.visibility</p:attrName>
                                        </p:attrNameLst>
                                      </p:cBhvr>
                                      <p:to>
                                        <p:strVal val="visible"/>
                                      </p:to>
                                    </p:set>
                                    <p:animEffect transition="in" filter="fade">
                                      <p:cBhvr>
                                        <p:cTn id="76" dur="2000"/>
                                        <p:tgtEl>
                                          <p:spTgt spid="54"/>
                                        </p:tgtEl>
                                      </p:cBhvr>
                                    </p:animEffect>
                                    <p:anim calcmode="lin" valueType="num">
                                      <p:cBhvr>
                                        <p:cTn id="77" dur="2000" fill="hold"/>
                                        <p:tgtEl>
                                          <p:spTgt spid="54"/>
                                        </p:tgtEl>
                                        <p:attrNameLst>
                                          <p:attrName>ppt_w</p:attrName>
                                        </p:attrNameLst>
                                      </p:cBhvr>
                                      <p:tavLst>
                                        <p:tav tm="0" fmla="#ppt_w*sin(2.5*pi*$)">
                                          <p:val>
                                            <p:fltVal val="0"/>
                                          </p:val>
                                        </p:tav>
                                        <p:tav tm="100000">
                                          <p:val>
                                            <p:fltVal val="1"/>
                                          </p:val>
                                        </p:tav>
                                      </p:tavLst>
                                    </p:anim>
                                    <p:anim calcmode="lin" valueType="num">
                                      <p:cBhvr>
                                        <p:cTn id="78" dur="2000" fill="hold"/>
                                        <p:tgtEl>
                                          <p:spTgt spid="54"/>
                                        </p:tgtEl>
                                        <p:attrNameLst>
                                          <p:attrName>ppt_h</p:attrName>
                                        </p:attrNameLst>
                                      </p:cBhvr>
                                      <p:tavLst>
                                        <p:tav tm="0">
                                          <p:val>
                                            <p:strVal val="#ppt_h"/>
                                          </p:val>
                                        </p:tav>
                                        <p:tav tm="100000">
                                          <p:val>
                                            <p:strVal val="#ppt_h"/>
                                          </p:val>
                                        </p:tav>
                                      </p:tavLst>
                                    </p:anim>
                                  </p:childTnLst>
                                </p:cTn>
                              </p:par>
                              <p:par>
                                <p:cTn id="79" presetID="45" presetClass="entr" presetSubtype="0" fill="hold" grpId="0" nodeType="withEffect">
                                  <p:stCondLst>
                                    <p:cond delay="0"/>
                                  </p:stCondLst>
                                  <p:childTnLst>
                                    <p:set>
                                      <p:cBhvr>
                                        <p:cTn id="80" dur="1" fill="hold">
                                          <p:stCondLst>
                                            <p:cond delay="0"/>
                                          </p:stCondLst>
                                        </p:cTn>
                                        <p:tgtEl>
                                          <p:spTgt spid="55"/>
                                        </p:tgtEl>
                                        <p:attrNameLst>
                                          <p:attrName>style.visibility</p:attrName>
                                        </p:attrNameLst>
                                      </p:cBhvr>
                                      <p:to>
                                        <p:strVal val="visible"/>
                                      </p:to>
                                    </p:set>
                                    <p:animEffect transition="in" filter="fade">
                                      <p:cBhvr>
                                        <p:cTn id="81" dur="2000"/>
                                        <p:tgtEl>
                                          <p:spTgt spid="55"/>
                                        </p:tgtEl>
                                      </p:cBhvr>
                                    </p:animEffect>
                                    <p:anim calcmode="lin" valueType="num">
                                      <p:cBhvr>
                                        <p:cTn id="82" dur="2000" fill="hold"/>
                                        <p:tgtEl>
                                          <p:spTgt spid="55"/>
                                        </p:tgtEl>
                                        <p:attrNameLst>
                                          <p:attrName>ppt_w</p:attrName>
                                        </p:attrNameLst>
                                      </p:cBhvr>
                                      <p:tavLst>
                                        <p:tav tm="0" fmla="#ppt_w*sin(2.5*pi*$)">
                                          <p:val>
                                            <p:fltVal val="0"/>
                                          </p:val>
                                        </p:tav>
                                        <p:tav tm="100000">
                                          <p:val>
                                            <p:fltVal val="1"/>
                                          </p:val>
                                        </p:tav>
                                      </p:tavLst>
                                    </p:anim>
                                    <p:anim calcmode="lin" valueType="num">
                                      <p:cBhvr>
                                        <p:cTn id="83" dur="2000" fill="hold"/>
                                        <p:tgtEl>
                                          <p:spTgt spid="55"/>
                                        </p:tgtEl>
                                        <p:attrNameLst>
                                          <p:attrName>ppt_h</p:attrName>
                                        </p:attrNameLst>
                                      </p:cBhvr>
                                      <p:tavLst>
                                        <p:tav tm="0">
                                          <p:val>
                                            <p:strVal val="#ppt_h"/>
                                          </p:val>
                                        </p:tav>
                                        <p:tav tm="100000">
                                          <p:val>
                                            <p:strVal val="#ppt_h"/>
                                          </p:val>
                                        </p:tav>
                                      </p:tavLst>
                                    </p:anim>
                                  </p:childTnLst>
                                </p:cTn>
                              </p:par>
                              <p:par>
                                <p:cTn id="84" presetID="45" presetClass="entr" presetSubtype="0" fill="hold" grpId="0" nodeType="withEffect">
                                  <p:stCondLst>
                                    <p:cond delay="0"/>
                                  </p:stCondLst>
                                  <p:childTnLst>
                                    <p:set>
                                      <p:cBhvr>
                                        <p:cTn id="85" dur="1" fill="hold">
                                          <p:stCondLst>
                                            <p:cond delay="0"/>
                                          </p:stCondLst>
                                        </p:cTn>
                                        <p:tgtEl>
                                          <p:spTgt spid="56"/>
                                        </p:tgtEl>
                                        <p:attrNameLst>
                                          <p:attrName>style.visibility</p:attrName>
                                        </p:attrNameLst>
                                      </p:cBhvr>
                                      <p:to>
                                        <p:strVal val="visible"/>
                                      </p:to>
                                    </p:set>
                                    <p:animEffect transition="in" filter="fade">
                                      <p:cBhvr>
                                        <p:cTn id="86" dur="2000"/>
                                        <p:tgtEl>
                                          <p:spTgt spid="56"/>
                                        </p:tgtEl>
                                      </p:cBhvr>
                                    </p:animEffect>
                                    <p:anim calcmode="lin" valueType="num">
                                      <p:cBhvr>
                                        <p:cTn id="87" dur="2000" fill="hold"/>
                                        <p:tgtEl>
                                          <p:spTgt spid="56"/>
                                        </p:tgtEl>
                                        <p:attrNameLst>
                                          <p:attrName>ppt_w</p:attrName>
                                        </p:attrNameLst>
                                      </p:cBhvr>
                                      <p:tavLst>
                                        <p:tav tm="0" fmla="#ppt_w*sin(2.5*pi*$)">
                                          <p:val>
                                            <p:fltVal val="0"/>
                                          </p:val>
                                        </p:tav>
                                        <p:tav tm="100000">
                                          <p:val>
                                            <p:fltVal val="1"/>
                                          </p:val>
                                        </p:tav>
                                      </p:tavLst>
                                    </p:anim>
                                    <p:anim calcmode="lin" valueType="num">
                                      <p:cBhvr>
                                        <p:cTn id="88" dur="2000" fill="hold"/>
                                        <p:tgtEl>
                                          <p:spTgt spid="5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p:bldP spid="50" grpId="0"/>
      <p:bldP spid="51" grpId="0"/>
      <p:bldP spid="52" grpId="0"/>
      <p:bldP spid="53" grpId="0"/>
      <p:bldP spid="54" grpId="0"/>
      <p:bldP spid="55" grpId="0"/>
      <p:bldP spid="56" grpId="0"/>
      <p:bldP spid="33" grpId="0" animBg="1"/>
      <p:bldP spid="3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E2976"/>
        </a:solidFill>
        <a:effectLst/>
      </p:bgPr>
    </p:bg>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grpSp>
        <p:nvGrpSpPr>
          <p:cNvPr id="3" name="Group 2"/>
          <p:cNvGrpSpPr/>
          <p:nvPr/>
        </p:nvGrpSpPr>
        <p:grpSpPr>
          <a:xfrm>
            <a:off x="1295400" y="1028760"/>
            <a:ext cx="5181600" cy="3619440"/>
            <a:chOff x="1265779" y="1028760"/>
            <a:chExt cx="5181600" cy="3619440"/>
          </a:xfrm>
        </p:grpSpPr>
        <p:sp>
          <p:nvSpPr>
            <p:cNvPr id="33" name="TextBox 5"/>
            <p:cNvSpPr txBox="1">
              <a:spLocks noChangeArrowheads="1"/>
            </p:cNvSpPr>
            <p:nvPr/>
          </p:nvSpPr>
          <p:spPr bwMode="auto">
            <a:xfrm>
              <a:off x="2161065" y="1028760"/>
              <a:ext cx="32657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Defining Sex</a:t>
              </a:r>
            </a:p>
          </p:txBody>
        </p:sp>
        <p:sp>
          <p:nvSpPr>
            <p:cNvPr id="50" name="TextBox 49"/>
            <p:cNvSpPr txBox="1"/>
            <p:nvPr/>
          </p:nvSpPr>
          <p:spPr>
            <a:xfrm>
              <a:off x="1265779" y="1792069"/>
              <a:ext cx="5181600" cy="646331"/>
            </a:xfrm>
            <a:prstGeom prst="rect">
              <a:avLst/>
            </a:prstGeom>
            <a:noFill/>
          </p:spPr>
          <p:txBody>
            <a:bodyPr wrap="square" rtlCol="0">
              <a:spAutoFit/>
            </a:bodyPr>
            <a:lstStyle/>
            <a:p>
              <a:r>
                <a:rPr lang="en-US" dirty="0"/>
                <a:t>Sexual activity is any contact with sexual organs with the intent to arouse or gratify sexual desire.</a:t>
              </a:r>
            </a:p>
          </p:txBody>
        </p:sp>
        <p:grpSp>
          <p:nvGrpSpPr>
            <p:cNvPr id="24" name="Group 23"/>
            <p:cNvGrpSpPr>
              <a:grpSpLocks/>
            </p:cNvGrpSpPr>
            <p:nvPr/>
          </p:nvGrpSpPr>
          <p:grpSpPr bwMode="auto">
            <a:xfrm>
              <a:off x="2922532" y="4156366"/>
              <a:ext cx="1694744" cy="491834"/>
              <a:chOff x="-5246937" y="2261646"/>
              <a:chExt cx="4235049" cy="1012107"/>
            </a:xfrm>
          </p:grpSpPr>
          <p:sp>
            <p:nvSpPr>
              <p:cNvPr id="25" name="Rectangle 24"/>
              <p:cNvSpPr/>
              <p:nvPr/>
            </p:nvSpPr>
            <p:spPr bwMode="auto">
              <a:xfrm>
                <a:off x="-5130184" y="2261646"/>
                <a:ext cx="4001541" cy="1012107"/>
              </a:xfrm>
              <a:prstGeom prst="rect">
                <a:avLst/>
              </a:prstGeom>
              <a:solidFill>
                <a:schemeClr val="bg1"/>
              </a:solidFill>
              <a:ln w="28575"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6" name="TextBox 59"/>
              <p:cNvSpPr txBox="1">
                <a:spLocks noChangeArrowheads="1"/>
              </p:cNvSpPr>
              <p:nvPr/>
            </p:nvSpPr>
            <p:spPr bwMode="auto">
              <a:xfrm>
                <a:off x="-5246937" y="2379176"/>
                <a:ext cx="4235049" cy="760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1800" b="1" dirty="0" err="1">
                    <a:latin typeface="Cambria" pitchFamily="18" charset="0"/>
                  </a:rPr>
                  <a:t>Outercourse</a:t>
                </a:r>
                <a:endParaRPr lang="en-US" altLang="en-US" sz="1800" dirty="0">
                  <a:latin typeface="Cambria" pitchFamily="18" charset="0"/>
                </a:endParaRPr>
              </a:p>
            </p:txBody>
          </p:sp>
        </p:grpSp>
        <p:grpSp>
          <p:nvGrpSpPr>
            <p:cNvPr id="27" name="Group 26"/>
            <p:cNvGrpSpPr>
              <a:grpSpLocks/>
            </p:cNvGrpSpPr>
            <p:nvPr/>
          </p:nvGrpSpPr>
          <p:grpSpPr bwMode="auto">
            <a:xfrm>
              <a:off x="1752600" y="3452441"/>
              <a:ext cx="1102881" cy="420156"/>
              <a:chOff x="-4276365" y="2179636"/>
              <a:chExt cx="2942088" cy="420404"/>
            </a:xfrm>
          </p:grpSpPr>
          <p:sp>
            <p:nvSpPr>
              <p:cNvPr id="28" name="Rectangle 27"/>
              <p:cNvSpPr/>
              <p:nvPr/>
            </p:nvSpPr>
            <p:spPr bwMode="auto">
              <a:xfrm>
                <a:off x="-4255032" y="2179636"/>
                <a:ext cx="2920755" cy="420404"/>
              </a:xfrm>
              <a:prstGeom prst="rect">
                <a:avLst/>
              </a:prstGeom>
              <a:solidFill>
                <a:schemeClr val="bg1"/>
              </a:solidFill>
              <a:ln w="28575"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9" name="TextBox 65"/>
              <p:cNvSpPr txBox="1">
                <a:spLocks noChangeArrowheads="1"/>
              </p:cNvSpPr>
              <p:nvPr/>
            </p:nvSpPr>
            <p:spPr bwMode="auto">
              <a:xfrm>
                <a:off x="-4276365" y="2201816"/>
                <a:ext cx="2942088" cy="36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1800" b="1" dirty="0">
                    <a:latin typeface="Cambria" pitchFamily="18" charset="0"/>
                  </a:rPr>
                  <a:t>Oral Sex</a:t>
                </a:r>
                <a:endParaRPr lang="en-US" altLang="en-US" sz="1800" dirty="0">
                  <a:latin typeface="Cambria" pitchFamily="18" charset="0"/>
                </a:endParaRPr>
              </a:p>
            </p:txBody>
          </p:sp>
        </p:grpSp>
        <p:grpSp>
          <p:nvGrpSpPr>
            <p:cNvPr id="30" name="Group 29"/>
            <p:cNvGrpSpPr>
              <a:grpSpLocks/>
            </p:cNvGrpSpPr>
            <p:nvPr/>
          </p:nvGrpSpPr>
          <p:grpSpPr bwMode="auto">
            <a:xfrm>
              <a:off x="4694666" y="3420219"/>
              <a:ext cx="1162767" cy="423721"/>
              <a:chOff x="-5030667" y="2179633"/>
              <a:chExt cx="1483189" cy="568027"/>
            </a:xfrm>
          </p:grpSpPr>
          <p:sp>
            <p:nvSpPr>
              <p:cNvPr id="34" name="Rectangle 33"/>
              <p:cNvSpPr/>
              <p:nvPr/>
            </p:nvSpPr>
            <p:spPr bwMode="auto">
              <a:xfrm>
                <a:off x="-5028643" y="2179633"/>
                <a:ext cx="1481165" cy="568027"/>
              </a:xfrm>
              <a:prstGeom prst="rect">
                <a:avLst/>
              </a:prstGeom>
              <a:solidFill>
                <a:schemeClr val="bg1"/>
              </a:solidFill>
              <a:ln w="28575"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35" name="TextBox 48"/>
              <p:cNvSpPr txBox="1">
                <a:spLocks noChangeArrowheads="1"/>
              </p:cNvSpPr>
              <p:nvPr/>
            </p:nvSpPr>
            <p:spPr bwMode="auto">
              <a:xfrm>
                <a:off x="-5030667" y="2222836"/>
                <a:ext cx="1483189" cy="495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1800" b="1" dirty="0">
                    <a:latin typeface="Cambria" pitchFamily="18" charset="0"/>
                  </a:rPr>
                  <a:t>Anal Sex</a:t>
                </a:r>
                <a:endParaRPr lang="en-US" altLang="en-US" sz="1800" dirty="0">
                  <a:latin typeface="Cambria" pitchFamily="18" charset="0"/>
                </a:endParaRPr>
              </a:p>
            </p:txBody>
          </p:sp>
        </p:grpSp>
        <p:grpSp>
          <p:nvGrpSpPr>
            <p:cNvPr id="36" name="Group 35"/>
            <p:cNvGrpSpPr>
              <a:grpSpLocks/>
            </p:cNvGrpSpPr>
            <p:nvPr/>
          </p:nvGrpSpPr>
          <p:grpSpPr bwMode="auto">
            <a:xfrm>
              <a:off x="2996896" y="2746102"/>
              <a:ext cx="1546016" cy="490417"/>
              <a:chOff x="-4540012" y="1971325"/>
              <a:chExt cx="1546022" cy="490212"/>
            </a:xfrm>
          </p:grpSpPr>
          <p:sp>
            <p:nvSpPr>
              <p:cNvPr id="40" name="Rectangle 39"/>
              <p:cNvSpPr/>
              <p:nvPr/>
            </p:nvSpPr>
            <p:spPr bwMode="auto">
              <a:xfrm>
                <a:off x="-4540012" y="1971325"/>
                <a:ext cx="1546022" cy="490212"/>
              </a:xfrm>
              <a:prstGeom prst="rect">
                <a:avLst/>
              </a:prstGeom>
              <a:solidFill>
                <a:schemeClr val="bg1"/>
              </a:solidFill>
              <a:ln w="28575"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1" name="TextBox 41"/>
              <p:cNvSpPr txBox="1">
                <a:spLocks noChangeArrowheads="1"/>
              </p:cNvSpPr>
              <p:nvPr/>
            </p:nvSpPr>
            <p:spPr bwMode="auto">
              <a:xfrm>
                <a:off x="-4540012" y="2028341"/>
                <a:ext cx="1546022" cy="369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1800" b="1" dirty="0">
                    <a:latin typeface="Cambria" pitchFamily="18" charset="0"/>
                  </a:rPr>
                  <a:t>Vaginal Sex</a:t>
                </a:r>
                <a:endParaRPr lang="en-US" altLang="en-US" sz="1800" dirty="0">
                  <a:latin typeface="Cambria" pitchFamily="18" charset="0"/>
                </a:endParaRPr>
              </a:p>
            </p:txBody>
          </p:sp>
        </p:grpSp>
        <p:sp>
          <p:nvSpPr>
            <p:cNvPr id="2" name="TextBox 1"/>
            <p:cNvSpPr txBox="1"/>
            <p:nvPr/>
          </p:nvSpPr>
          <p:spPr>
            <a:xfrm>
              <a:off x="2969253" y="3431688"/>
              <a:ext cx="1601301" cy="461665"/>
            </a:xfrm>
            <a:prstGeom prst="rect">
              <a:avLst/>
            </a:prstGeom>
            <a:noFill/>
          </p:spPr>
          <p:txBody>
            <a:bodyPr wrap="square" rtlCol="0">
              <a:spAutoFit/>
            </a:bodyPr>
            <a:lstStyle/>
            <a:p>
              <a:pPr algn="ctr"/>
              <a:r>
                <a:rPr lang="en-US" sz="2400" b="1" dirty="0"/>
                <a:t>It’s all sex</a:t>
              </a:r>
            </a:p>
          </p:txBody>
        </p:sp>
      </p:gr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6617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E2976"/>
        </a:solidFill>
        <a:effectLst/>
      </p:bgPr>
    </p:bg>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sp>
        <p:nvSpPr>
          <p:cNvPr id="10" name="Rounded Rectangle 9"/>
          <p:cNvSpPr/>
          <p:nvPr/>
        </p:nvSpPr>
        <p:spPr>
          <a:xfrm>
            <a:off x="660239" y="765532"/>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a:off x="1553425" y="1724969"/>
            <a:ext cx="4648200" cy="2127510"/>
            <a:chOff x="1553425" y="1724969"/>
            <a:chExt cx="4648200" cy="2127510"/>
          </a:xfrm>
        </p:grpSpPr>
        <p:sp>
          <p:nvSpPr>
            <p:cNvPr id="33" name="TextBox 5"/>
            <p:cNvSpPr txBox="1">
              <a:spLocks noChangeArrowheads="1"/>
            </p:cNvSpPr>
            <p:nvPr/>
          </p:nvSpPr>
          <p:spPr bwMode="auto">
            <a:xfrm rot="21415275">
              <a:off x="2043381" y="1724969"/>
              <a:ext cx="3506045" cy="584775"/>
            </a:xfrm>
            <a:prstGeom prst="rect">
              <a:avLst/>
            </a:prstGeom>
            <a:solidFill>
              <a:srgbClr val="FEC30E"/>
            </a:solidFill>
            <a:ln w="28575">
              <a:solidFill>
                <a:schemeClr val="tx1"/>
              </a:solidFill>
            </a:ln>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 Did you know…</a:t>
              </a:r>
            </a:p>
          </p:txBody>
        </p:sp>
        <p:sp>
          <p:nvSpPr>
            <p:cNvPr id="50" name="TextBox 49"/>
            <p:cNvSpPr txBox="1"/>
            <p:nvPr/>
          </p:nvSpPr>
          <p:spPr>
            <a:xfrm>
              <a:off x="1553425" y="2539857"/>
              <a:ext cx="4648200" cy="646331"/>
            </a:xfrm>
            <a:prstGeom prst="rect">
              <a:avLst/>
            </a:prstGeom>
            <a:noFill/>
          </p:spPr>
          <p:txBody>
            <a:bodyPr wrap="square" rtlCol="0">
              <a:spAutoFit/>
            </a:bodyPr>
            <a:lstStyle/>
            <a:p>
              <a:r>
                <a:rPr lang="en-US" dirty="0"/>
                <a:t>there are laws in your state that decide the age at which teens can consent to sexual activity?</a:t>
              </a:r>
            </a:p>
          </p:txBody>
        </p:sp>
        <p:sp>
          <p:nvSpPr>
            <p:cNvPr id="42" name="TextBox 41"/>
            <p:cNvSpPr txBox="1"/>
            <p:nvPr/>
          </p:nvSpPr>
          <p:spPr>
            <a:xfrm>
              <a:off x="1613400" y="3452369"/>
              <a:ext cx="4329821" cy="400110"/>
            </a:xfrm>
            <a:prstGeom prst="rect">
              <a:avLst/>
            </a:prstGeom>
            <a:noFill/>
            <a:ln w="28575">
              <a:noFill/>
            </a:ln>
          </p:spPr>
          <p:txBody>
            <a:bodyPr wrap="square" rtlCol="0">
              <a:spAutoFit/>
            </a:bodyPr>
            <a:lstStyle/>
            <a:p>
              <a:pPr algn="ctr"/>
              <a:r>
                <a:rPr lang="en-US" sz="2000" b="1" dirty="0">
                  <a:solidFill>
                    <a:srgbClr val="C52827"/>
                  </a:solidFill>
                </a:rPr>
                <a:t>Sex as a teen can be against the law!</a:t>
              </a:r>
            </a:p>
          </p:txBody>
        </p:sp>
      </p:grpSp>
    </p:spTree>
    <p:extLst>
      <p:ext uri="{BB962C8B-B14F-4D97-AF65-F5344CB8AC3E}">
        <p14:creationId xmlns:p14="http://schemas.microsoft.com/office/powerpoint/2010/main" val="381130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E2976"/>
        </a:solidFill>
        <a:effectLst/>
      </p:bgPr>
    </p:bg>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grpSp>
        <p:nvGrpSpPr>
          <p:cNvPr id="4" name="Group 3"/>
          <p:cNvGrpSpPr/>
          <p:nvPr/>
        </p:nvGrpSpPr>
        <p:grpSpPr>
          <a:xfrm>
            <a:off x="719793" y="1708496"/>
            <a:ext cx="6174328" cy="2406304"/>
            <a:chOff x="653025" y="796666"/>
            <a:chExt cx="6174328" cy="2406304"/>
          </a:xfrm>
        </p:grpSpPr>
        <p:sp>
          <p:nvSpPr>
            <p:cNvPr id="33" name="TextBox 5"/>
            <p:cNvSpPr txBox="1">
              <a:spLocks noChangeArrowheads="1"/>
            </p:cNvSpPr>
            <p:nvPr/>
          </p:nvSpPr>
          <p:spPr bwMode="auto">
            <a:xfrm>
              <a:off x="653025" y="796666"/>
              <a:ext cx="617432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2600" b="1" dirty="0">
                  <a:latin typeface="Cambria" pitchFamily="18" charset="0"/>
                </a:rPr>
                <a:t>Why are there laws about how old </a:t>
              </a:r>
            </a:p>
            <a:p>
              <a:pPr algn="ctr" eaLnBrk="1" hangingPunct="1"/>
              <a:r>
                <a:rPr lang="en-US" altLang="en-US" sz="2600" b="1" dirty="0">
                  <a:latin typeface="Cambria" pitchFamily="18" charset="0"/>
                </a:rPr>
                <a:t>you have to be to consent to sex?</a:t>
              </a:r>
            </a:p>
          </p:txBody>
        </p:sp>
        <p:sp>
          <p:nvSpPr>
            <p:cNvPr id="50" name="TextBox 49"/>
            <p:cNvSpPr txBox="1"/>
            <p:nvPr/>
          </p:nvSpPr>
          <p:spPr>
            <a:xfrm>
              <a:off x="1166012" y="1925697"/>
              <a:ext cx="5181600" cy="1277273"/>
            </a:xfrm>
            <a:prstGeom prst="rect">
              <a:avLst/>
            </a:prstGeom>
            <a:noFill/>
          </p:spPr>
          <p:txBody>
            <a:bodyPr wrap="square" rtlCol="0">
              <a:spAutoFit/>
            </a:bodyPr>
            <a:lstStyle/>
            <a:p>
              <a:pPr marL="285750" indent="-182880">
                <a:buFont typeface="Arial" panose="020B0604020202020204" pitchFamily="34" charset="0"/>
                <a:buChar char="•"/>
              </a:pPr>
              <a:r>
                <a:rPr lang="en-US" dirty="0"/>
                <a:t>Laws, like rules, are in place to protect people.</a:t>
              </a:r>
            </a:p>
            <a:p>
              <a:pPr marL="285750" indent="-285750">
                <a:buFont typeface="Arial" panose="020B0604020202020204" pitchFamily="34" charset="0"/>
                <a:buChar char="•"/>
              </a:pPr>
              <a:endParaRPr lang="en-US" sz="500" dirty="0"/>
            </a:p>
            <a:p>
              <a:pPr marL="285750" indent="-182880">
                <a:buFont typeface="Arial" panose="020B0604020202020204" pitchFamily="34" charset="0"/>
                <a:buChar char="•"/>
              </a:pPr>
              <a:r>
                <a:rPr lang="en-US" dirty="0"/>
                <a:t>Sexual consent laws are in place to protect people (especially children and teens) against sexual offenses, including sexual assault (e.g., rape).</a:t>
              </a:r>
            </a:p>
          </p:txBody>
        </p:sp>
      </p:gr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4606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E2976"/>
        </a:solidFill>
        <a:effectLst/>
      </p:bgPr>
    </p:bg>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grpSp>
        <p:nvGrpSpPr>
          <p:cNvPr id="3" name="Group 2"/>
          <p:cNvGrpSpPr/>
          <p:nvPr/>
        </p:nvGrpSpPr>
        <p:grpSpPr>
          <a:xfrm>
            <a:off x="759872" y="990600"/>
            <a:ext cx="6174328" cy="3578156"/>
            <a:chOff x="759872" y="990600"/>
            <a:chExt cx="6174328" cy="3578156"/>
          </a:xfrm>
        </p:grpSpPr>
        <p:sp>
          <p:nvSpPr>
            <p:cNvPr id="33" name="TextBox 5"/>
            <p:cNvSpPr txBox="1">
              <a:spLocks noChangeArrowheads="1"/>
            </p:cNvSpPr>
            <p:nvPr/>
          </p:nvSpPr>
          <p:spPr bwMode="auto">
            <a:xfrm>
              <a:off x="759872" y="990600"/>
              <a:ext cx="61743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Realize that…</a:t>
              </a:r>
            </a:p>
          </p:txBody>
        </p:sp>
        <p:sp>
          <p:nvSpPr>
            <p:cNvPr id="50" name="TextBox 49"/>
            <p:cNvSpPr txBox="1"/>
            <p:nvPr/>
          </p:nvSpPr>
          <p:spPr>
            <a:xfrm>
              <a:off x="1472037" y="1752600"/>
              <a:ext cx="4852563" cy="2816156"/>
            </a:xfrm>
            <a:prstGeom prst="rect">
              <a:avLst/>
            </a:prstGeom>
            <a:noFill/>
          </p:spPr>
          <p:txBody>
            <a:bodyPr wrap="square" rtlCol="0">
              <a:spAutoFit/>
            </a:bodyPr>
            <a:lstStyle/>
            <a:p>
              <a:pPr marL="285750" indent="-182880">
                <a:buFont typeface="Arial" panose="020B0604020202020204" pitchFamily="34" charset="0"/>
                <a:buChar char="•"/>
              </a:pPr>
              <a:r>
                <a:rPr lang="en-US" dirty="0"/>
                <a:t>No one has the right to expect sex.</a:t>
              </a:r>
            </a:p>
            <a:p>
              <a:pPr marL="742950" lvl="1" indent="-182880">
                <a:buFont typeface="Arial" panose="020B0604020202020204" pitchFamily="34" charset="0"/>
                <a:buChar char="•"/>
              </a:pPr>
              <a:r>
                <a:rPr lang="en-US" dirty="0"/>
                <a:t>“I spent a lot of money on him/her.”</a:t>
              </a:r>
            </a:p>
            <a:p>
              <a:pPr marL="742950" lvl="1" indent="-182880">
                <a:buFont typeface="Arial" panose="020B0604020202020204" pitchFamily="34" charset="0"/>
                <a:buChar char="•"/>
              </a:pPr>
              <a:r>
                <a:rPr lang="en-US" dirty="0"/>
                <a:t>“He/She led me on.”</a:t>
              </a:r>
            </a:p>
            <a:p>
              <a:pPr marL="742950" lvl="1" indent="-182880">
                <a:buFont typeface="Arial" panose="020B0604020202020204" pitchFamily="34" charset="0"/>
                <a:buChar char="•"/>
              </a:pPr>
              <a:r>
                <a:rPr lang="en-US" dirty="0"/>
                <a:t>“He/She owes this to me.”</a:t>
              </a:r>
            </a:p>
            <a:p>
              <a:pPr marL="285750" indent="-285750">
                <a:buFont typeface="Arial" panose="020B0604020202020204" pitchFamily="34" charset="0"/>
                <a:buChar char="•"/>
              </a:pPr>
              <a:endParaRPr lang="en-US" sz="500" dirty="0"/>
            </a:p>
            <a:p>
              <a:pPr marL="285750" indent="-182880">
                <a:buFont typeface="Arial" panose="020B0604020202020204" pitchFamily="34" charset="0"/>
                <a:buChar char="•"/>
              </a:pPr>
              <a:r>
                <a:rPr lang="en-US" dirty="0"/>
                <a:t>No one has the right to force or pressure you into ANY sexual activity.</a:t>
              </a:r>
            </a:p>
            <a:p>
              <a:pPr marL="285750" indent="-182880">
                <a:buFont typeface="Arial" panose="020B0604020202020204" pitchFamily="34" charset="0"/>
                <a:buChar char="•"/>
              </a:pPr>
              <a:endParaRPr lang="en-US" sz="500" dirty="0"/>
            </a:p>
            <a:p>
              <a:pPr marL="285750" indent="-182880">
                <a:buFont typeface="Arial" panose="020B0604020202020204" pitchFamily="34" charset="0"/>
                <a:buChar char="•"/>
              </a:pPr>
              <a:r>
                <a:rPr lang="en-US" dirty="0"/>
                <a:t>Pressuring someone to have sex means you don’t respect him/her.</a:t>
              </a:r>
            </a:p>
            <a:p>
              <a:pPr marL="285750" indent="-182880">
                <a:buFont typeface="Arial" panose="020B0604020202020204" pitchFamily="34" charset="0"/>
                <a:buChar char="•"/>
              </a:pPr>
              <a:endParaRPr lang="en-US" sz="500" dirty="0"/>
            </a:p>
            <a:p>
              <a:pPr marL="285750" indent="-182880">
                <a:buClr>
                  <a:schemeClr val="tx1"/>
                </a:buClr>
                <a:buFont typeface="Arial" panose="020B0604020202020204" pitchFamily="34" charset="0"/>
                <a:buChar char="•"/>
              </a:pPr>
              <a:r>
                <a:rPr lang="en-US" b="1" dirty="0">
                  <a:solidFill>
                    <a:srgbClr val="C52827"/>
                  </a:solidFill>
                </a:rPr>
                <a:t>FORCED SEX IS ALWAYS AGAINST THE LAW!</a:t>
              </a:r>
            </a:p>
          </p:txBody>
        </p:sp>
      </p:gr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1342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grpSp>
        <p:nvGrpSpPr>
          <p:cNvPr id="4" name="Group 3"/>
          <p:cNvGrpSpPr/>
          <p:nvPr/>
        </p:nvGrpSpPr>
        <p:grpSpPr>
          <a:xfrm>
            <a:off x="1991734" y="1828800"/>
            <a:ext cx="3663692" cy="2237787"/>
            <a:chOff x="1908101" y="787035"/>
            <a:chExt cx="3663692" cy="2237787"/>
          </a:xfrm>
        </p:grpSpPr>
        <p:sp>
          <p:nvSpPr>
            <p:cNvPr id="50" name="TextBox 49"/>
            <p:cNvSpPr txBox="1"/>
            <p:nvPr/>
          </p:nvSpPr>
          <p:spPr>
            <a:xfrm>
              <a:off x="2511772" y="1947604"/>
              <a:ext cx="2691520" cy="1077218"/>
            </a:xfrm>
            <a:prstGeom prst="rect">
              <a:avLst/>
            </a:prstGeom>
            <a:noFill/>
          </p:spPr>
          <p:txBody>
            <a:bodyPr wrap="square" rtlCol="0">
              <a:spAutoFit/>
            </a:bodyPr>
            <a:lstStyle/>
            <a:p>
              <a:pPr marL="285750" indent="-182880">
                <a:buFont typeface="Arial" panose="020B0604020202020204" pitchFamily="34" charset="0"/>
                <a:buChar char="•"/>
              </a:pPr>
              <a:r>
                <a:rPr lang="en-US" dirty="0"/>
                <a:t>Don’t blame yourself.</a:t>
              </a:r>
            </a:p>
            <a:p>
              <a:pPr marL="285750" indent="-285750">
                <a:buFont typeface="Arial" panose="020B0604020202020204" pitchFamily="34" charset="0"/>
                <a:buChar char="•"/>
              </a:pPr>
              <a:endParaRPr lang="en-US" sz="500" dirty="0"/>
            </a:p>
            <a:p>
              <a:pPr marL="285750" indent="-182880">
                <a:buFont typeface="Arial" panose="020B0604020202020204" pitchFamily="34" charset="0"/>
                <a:buChar char="•"/>
              </a:pPr>
              <a:r>
                <a:rPr lang="en-US" dirty="0"/>
                <a:t>Get help.</a:t>
              </a:r>
            </a:p>
            <a:p>
              <a:pPr marL="285750" indent="-182880">
                <a:buFont typeface="Arial" panose="020B0604020202020204" pitchFamily="34" charset="0"/>
                <a:buChar char="•"/>
              </a:pPr>
              <a:endParaRPr lang="en-US" sz="500" dirty="0"/>
            </a:p>
            <a:p>
              <a:pPr marL="285750" indent="-182880">
                <a:buFont typeface="Arial" panose="020B0604020202020204" pitchFamily="34" charset="0"/>
                <a:buChar char="•"/>
              </a:pPr>
              <a:r>
                <a:rPr lang="en-US" dirty="0"/>
                <a:t>Be believed.</a:t>
              </a:r>
            </a:p>
          </p:txBody>
        </p:sp>
        <p:sp>
          <p:nvSpPr>
            <p:cNvPr id="33" name="TextBox 5"/>
            <p:cNvSpPr txBox="1">
              <a:spLocks noChangeArrowheads="1"/>
            </p:cNvSpPr>
            <p:nvPr/>
          </p:nvSpPr>
          <p:spPr bwMode="auto">
            <a:xfrm rot="233247">
              <a:off x="1908101" y="787035"/>
              <a:ext cx="3663692" cy="892552"/>
            </a:xfrm>
            <a:prstGeom prst="rect">
              <a:avLst/>
            </a:prstGeom>
            <a:solidFill>
              <a:srgbClr val="FEC30E"/>
            </a:solidFill>
            <a:ln w="28575">
              <a:solidFill>
                <a:srgbClr val="000000"/>
              </a:solidFill>
              <a:miter lim="800000"/>
              <a:headEnd/>
              <a:tailEnd/>
            </a:ln>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2600" b="1" dirty="0">
                  <a:latin typeface="Cambria" pitchFamily="18" charset="0"/>
                </a:rPr>
                <a:t>If you are a victim </a:t>
              </a:r>
            </a:p>
            <a:p>
              <a:pPr algn="ctr" eaLnBrk="1" hangingPunct="1"/>
              <a:r>
                <a:rPr lang="en-US" altLang="en-US" sz="2600" b="1" dirty="0">
                  <a:latin typeface="Cambria" pitchFamily="18" charset="0"/>
                </a:rPr>
                <a:t>of sexual assault</a:t>
              </a:r>
            </a:p>
          </p:txBody>
        </p:sp>
      </p:gr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694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grpSp>
        <p:nvGrpSpPr>
          <p:cNvPr id="3" name="Group 2"/>
          <p:cNvGrpSpPr/>
          <p:nvPr/>
        </p:nvGrpSpPr>
        <p:grpSpPr>
          <a:xfrm>
            <a:off x="706991" y="1699209"/>
            <a:ext cx="6174328" cy="2447351"/>
            <a:chOff x="670800" y="983599"/>
            <a:chExt cx="6174328" cy="2447351"/>
          </a:xfrm>
        </p:grpSpPr>
        <p:sp>
          <p:nvSpPr>
            <p:cNvPr id="33" name="TextBox 5"/>
            <p:cNvSpPr txBox="1">
              <a:spLocks noChangeArrowheads="1"/>
            </p:cNvSpPr>
            <p:nvPr/>
          </p:nvSpPr>
          <p:spPr bwMode="auto">
            <a:xfrm>
              <a:off x="670800" y="983599"/>
              <a:ext cx="61743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Avoid Risky Situations</a:t>
              </a:r>
            </a:p>
          </p:txBody>
        </p:sp>
        <p:sp>
          <p:nvSpPr>
            <p:cNvPr id="50" name="TextBox 49"/>
            <p:cNvSpPr txBox="1"/>
            <p:nvPr/>
          </p:nvSpPr>
          <p:spPr>
            <a:xfrm>
              <a:off x="1435846" y="1722790"/>
              <a:ext cx="4852563" cy="1708160"/>
            </a:xfrm>
            <a:prstGeom prst="rect">
              <a:avLst/>
            </a:prstGeom>
            <a:noFill/>
          </p:spPr>
          <p:txBody>
            <a:bodyPr wrap="square" rtlCol="0">
              <a:spAutoFit/>
            </a:bodyPr>
            <a:lstStyle/>
            <a:p>
              <a:pPr marL="285750" indent="-182880">
                <a:buFont typeface="Arial" panose="020B0604020202020204" pitchFamily="34" charset="0"/>
                <a:buChar char="•"/>
              </a:pPr>
              <a:r>
                <a:rPr lang="en-US" dirty="0"/>
                <a:t>Parties where there are drugs or alcohol.</a:t>
              </a:r>
            </a:p>
            <a:p>
              <a:pPr marL="285750" indent="-285750">
                <a:buFont typeface="Arial" panose="020B0604020202020204" pitchFamily="34" charset="0"/>
                <a:buChar char="•"/>
              </a:pPr>
              <a:endParaRPr lang="en-US" sz="500" dirty="0"/>
            </a:p>
            <a:p>
              <a:pPr marL="285750" indent="-182880">
                <a:buFont typeface="Arial" panose="020B0604020202020204" pitchFamily="34" charset="0"/>
                <a:buChar char="•"/>
              </a:pPr>
              <a:r>
                <a:rPr lang="en-US" dirty="0"/>
                <a:t>Dating much older partners.</a:t>
              </a:r>
            </a:p>
            <a:p>
              <a:pPr marL="285750" indent="-182880">
                <a:buFont typeface="Arial" panose="020B0604020202020204" pitchFamily="34" charset="0"/>
                <a:buChar char="•"/>
              </a:pPr>
              <a:endParaRPr lang="en-US" sz="500" dirty="0"/>
            </a:p>
            <a:p>
              <a:pPr marL="285750" indent="-182880">
                <a:buFont typeface="Arial" panose="020B0604020202020204" pitchFamily="34" charset="0"/>
                <a:buChar char="•"/>
              </a:pPr>
              <a:r>
                <a:rPr lang="en-US" dirty="0"/>
                <a:t>Being alone where no one can help if needed.</a:t>
              </a:r>
            </a:p>
            <a:p>
              <a:pPr marL="285750" indent="-182880">
                <a:buFont typeface="Arial" panose="020B0604020202020204" pitchFamily="34" charset="0"/>
                <a:buChar char="•"/>
              </a:pPr>
              <a:endParaRPr lang="en-US" sz="500" dirty="0"/>
            </a:p>
            <a:p>
              <a:pPr marL="285750" indent="-182880">
                <a:buClr>
                  <a:schemeClr val="tx1"/>
                </a:buClr>
                <a:buFont typeface="Arial" panose="020B0604020202020204" pitchFamily="34" charset="0"/>
                <a:buChar char="•"/>
              </a:pPr>
              <a:r>
                <a:rPr lang="en-US" dirty="0"/>
                <a:t>Leaving a party or crowd with someone you don’t know extremely well.</a:t>
              </a:r>
            </a:p>
          </p:txBody>
        </p:sp>
      </p:gr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8783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E2976"/>
        </a:solidFill>
        <a:effectLst/>
      </p:bgPr>
    </p:bg>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706991" y="990600"/>
            <a:ext cx="6174328" cy="3719159"/>
            <a:chOff x="706991" y="990597"/>
            <a:chExt cx="6174328" cy="3719159"/>
          </a:xfrm>
        </p:grpSpPr>
        <p:sp>
          <p:nvSpPr>
            <p:cNvPr id="33" name="TextBox 5"/>
            <p:cNvSpPr txBox="1">
              <a:spLocks noChangeArrowheads="1"/>
            </p:cNvSpPr>
            <p:nvPr/>
          </p:nvSpPr>
          <p:spPr bwMode="auto">
            <a:xfrm>
              <a:off x="706991" y="990597"/>
              <a:ext cx="61743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Texting/Sexting</a:t>
              </a:r>
            </a:p>
          </p:txBody>
        </p:sp>
        <p:sp>
          <p:nvSpPr>
            <p:cNvPr id="50" name="TextBox 49"/>
            <p:cNvSpPr txBox="1"/>
            <p:nvPr/>
          </p:nvSpPr>
          <p:spPr>
            <a:xfrm>
              <a:off x="990600" y="2262932"/>
              <a:ext cx="5540721" cy="2446824"/>
            </a:xfrm>
            <a:prstGeom prst="rect">
              <a:avLst/>
            </a:prstGeom>
            <a:noFill/>
          </p:spPr>
          <p:txBody>
            <a:bodyPr wrap="square" rtlCol="0">
              <a:spAutoFit/>
            </a:bodyPr>
            <a:lstStyle/>
            <a:p>
              <a:pPr marL="102870"/>
              <a:r>
                <a:rPr lang="en-US" dirty="0"/>
                <a:t>Texts with sexual language or images could:</a:t>
              </a:r>
              <a:endParaRPr lang="en-US" sz="400" dirty="0"/>
            </a:p>
            <a:p>
              <a:pPr marL="548640" lvl="1" indent="-182880">
                <a:buFont typeface="Arial" panose="020B0604020202020204" pitchFamily="34" charset="0"/>
                <a:buChar char="•"/>
              </a:pPr>
              <a:r>
                <a:rPr lang="en-US" dirty="0"/>
                <a:t>Become grounds for a criminal charges that may result in jail time.</a:t>
              </a:r>
            </a:p>
            <a:p>
              <a:pPr marL="548640" lvl="1" indent="-182880">
                <a:buFont typeface="Arial" panose="020B0604020202020204" pitchFamily="34" charset="0"/>
                <a:buChar char="•"/>
              </a:pPr>
              <a:r>
                <a:rPr lang="en-US" dirty="0"/>
                <a:t>Prevent someone from getting a job or scholarship.</a:t>
              </a:r>
            </a:p>
            <a:p>
              <a:pPr marL="548640" lvl="1" indent="-182880">
                <a:buFont typeface="Arial" panose="020B0604020202020204" pitchFamily="34" charset="0"/>
                <a:buChar char="•"/>
              </a:pPr>
              <a:r>
                <a:rPr lang="en-US" dirty="0"/>
                <a:t>Be a source of embarrassment! – when you send something out, you no longer control who else may receive it.</a:t>
              </a:r>
            </a:p>
            <a:p>
              <a:pPr marL="548640" lvl="1" indent="-182880">
                <a:buClr>
                  <a:schemeClr val="tx1"/>
                </a:buClr>
                <a:buFont typeface="Arial" panose="020B0604020202020204" pitchFamily="34" charset="0"/>
                <a:buChar char="•"/>
              </a:pPr>
              <a:r>
                <a:rPr lang="en-US" b="1" dirty="0">
                  <a:solidFill>
                    <a:srgbClr val="C52827"/>
                  </a:solidFill>
                </a:rPr>
                <a:t>IF YOU SEND IT OUT YOU CAN’T TAKE IT BACK!!!</a:t>
              </a:r>
            </a:p>
            <a:p>
              <a:pPr marL="285750" indent="-285750">
                <a:buFont typeface="Arial" panose="020B0604020202020204" pitchFamily="34" charset="0"/>
                <a:buChar char="•"/>
              </a:pPr>
              <a:endParaRPr lang="en-US" sz="500" dirty="0"/>
            </a:p>
          </p:txBody>
        </p:sp>
        <p:sp>
          <p:nvSpPr>
            <p:cNvPr id="18" name="TextBox 17"/>
            <p:cNvSpPr txBox="1"/>
            <p:nvPr/>
          </p:nvSpPr>
          <p:spPr>
            <a:xfrm>
              <a:off x="1106785" y="1676400"/>
              <a:ext cx="5231395" cy="646331"/>
            </a:xfrm>
            <a:prstGeom prst="rect">
              <a:avLst/>
            </a:prstGeom>
            <a:noFill/>
          </p:spPr>
          <p:txBody>
            <a:bodyPr wrap="square" rtlCol="0">
              <a:spAutoFit/>
            </a:bodyPr>
            <a:lstStyle/>
            <a:p>
              <a:r>
                <a:rPr lang="en-US" dirty="0"/>
                <a:t>Even if texts are intended to be flirtatious or harmless the material could have serious consequences.</a:t>
              </a:r>
            </a:p>
          </p:txBody>
        </p:sp>
      </p:grpSp>
    </p:spTree>
    <p:extLst>
      <p:ext uri="{BB962C8B-B14F-4D97-AF65-F5344CB8AC3E}">
        <p14:creationId xmlns:p14="http://schemas.microsoft.com/office/powerpoint/2010/main" val="63307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E2976"/>
        </a:solidFill>
        <a:effectLst/>
      </p:bgPr>
    </p:bg>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837136" y="990599"/>
            <a:ext cx="6174328" cy="4179065"/>
            <a:chOff x="837136" y="990596"/>
            <a:chExt cx="6174328" cy="4179065"/>
          </a:xfrm>
        </p:grpSpPr>
        <p:sp>
          <p:nvSpPr>
            <p:cNvPr id="33" name="TextBox 5"/>
            <p:cNvSpPr txBox="1">
              <a:spLocks noChangeArrowheads="1"/>
            </p:cNvSpPr>
            <p:nvPr/>
          </p:nvSpPr>
          <p:spPr bwMode="auto">
            <a:xfrm>
              <a:off x="837136" y="990596"/>
              <a:ext cx="61743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Felony Sexual Offences</a:t>
              </a:r>
            </a:p>
          </p:txBody>
        </p:sp>
        <p:sp>
          <p:nvSpPr>
            <p:cNvPr id="50" name="TextBox 49"/>
            <p:cNvSpPr txBox="1"/>
            <p:nvPr/>
          </p:nvSpPr>
          <p:spPr>
            <a:xfrm>
              <a:off x="1241079" y="1676397"/>
              <a:ext cx="5540721" cy="3493264"/>
            </a:xfrm>
            <a:prstGeom prst="rect">
              <a:avLst/>
            </a:prstGeom>
            <a:noFill/>
          </p:spPr>
          <p:txBody>
            <a:bodyPr wrap="square" rtlCol="0">
              <a:spAutoFit/>
            </a:bodyPr>
            <a:lstStyle/>
            <a:p>
              <a:r>
                <a:rPr lang="en-US" dirty="0"/>
                <a:t>Felonies are the types of crimes that the law takes very seriously. Sexual offenses that would be considered felonies:</a:t>
              </a:r>
            </a:p>
            <a:p>
              <a:pPr marL="548640" lvl="1" indent="-182880">
                <a:buFont typeface="Arial" panose="020B0604020202020204" pitchFamily="34" charset="0"/>
                <a:buChar char="•"/>
              </a:pPr>
              <a:r>
                <a:rPr lang="en-US" dirty="0"/>
                <a:t>Indecency with a Child (less than 16)</a:t>
              </a:r>
            </a:p>
            <a:p>
              <a:pPr marL="548640" lvl="1" indent="-182880">
                <a:buFont typeface="Arial" panose="020B0604020202020204" pitchFamily="34" charset="0"/>
                <a:buChar char="•"/>
              </a:pPr>
              <a:r>
                <a:rPr lang="en-US" dirty="0"/>
                <a:t>Sexual Assault (Rape)</a:t>
              </a:r>
            </a:p>
            <a:p>
              <a:pPr marL="548640" lvl="1" indent="-182880">
                <a:buFont typeface="Arial" panose="020B0604020202020204" pitchFamily="34" charset="0"/>
                <a:buChar char="•"/>
              </a:pPr>
              <a:r>
                <a:rPr lang="en-US" dirty="0"/>
                <a:t>Aggravated Sexual Assault</a:t>
              </a:r>
            </a:p>
            <a:p>
              <a:pPr marL="548640" lvl="1" indent="-182880">
                <a:buFont typeface="Arial" panose="020B0604020202020204" pitchFamily="34" charset="0"/>
                <a:buChar char="•"/>
              </a:pPr>
              <a:endParaRPr lang="en-US" dirty="0"/>
            </a:p>
            <a:p>
              <a:pPr marL="548640" lvl="1" indent="-182880">
                <a:buFont typeface="Arial" panose="020B0604020202020204" pitchFamily="34" charset="0"/>
                <a:buChar char="•"/>
              </a:pPr>
              <a:endParaRPr lang="en-US" dirty="0"/>
            </a:p>
            <a:p>
              <a:pPr marL="548640" lvl="1" indent="-182880">
                <a:buFont typeface="Arial" panose="020B0604020202020204" pitchFamily="34" charset="0"/>
                <a:buChar char="•"/>
              </a:pPr>
              <a:endParaRPr lang="en-US" dirty="0"/>
            </a:p>
            <a:p>
              <a:pPr marL="548640" lvl="1" indent="-182880">
                <a:buFont typeface="Arial" panose="020B0604020202020204" pitchFamily="34" charset="0"/>
                <a:buChar char="•"/>
              </a:pPr>
              <a:endParaRPr lang="en-US" dirty="0"/>
            </a:p>
            <a:p>
              <a:pPr marL="365760" lvl="1"/>
              <a:r>
                <a:rPr lang="en-US" dirty="0"/>
                <a:t>                              </a:t>
              </a:r>
            </a:p>
            <a:p>
              <a:pPr marL="365760" lvl="1"/>
              <a:r>
                <a:rPr lang="en-US" sz="1400" b="1" i="1" dirty="0"/>
                <a:t>                                               *May not be applicable to all states</a:t>
              </a:r>
            </a:p>
            <a:p>
              <a:pPr marL="285750" indent="-285750">
                <a:buFont typeface="Arial" panose="020B0604020202020204" pitchFamily="34" charset="0"/>
                <a:buChar char="•"/>
              </a:pPr>
              <a:endParaRPr lang="en-US" sz="500" dirty="0"/>
            </a:p>
          </p:txBody>
        </p:sp>
      </p:grpSp>
    </p:spTree>
    <p:extLst>
      <p:ext uri="{BB962C8B-B14F-4D97-AF65-F5344CB8AC3E}">
        <p14:creationId xmlns:p14="http://schemas.microsoft.com/office/powerpoint/2010/main" val="4208994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E2976"/>
        </a:solidFill>
        <a:effectLst/>
      </p:bgPr>
    </p:bg>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p:nvGrpSpPr>
        <p:grpSpPr>
          <a:xfrm>
            <a:off x="706991" y="1676400"/>
            <a:ext cx="6174328" cy="2345764"/>
            <a:chOff x="706991" y="1863674"/>
            <a:chExt cx="6174328" cy="2345764"/>
          </a:xfrm>
        </p:grpSpPr>
        <p:grpSp>
          <p:nvGrpSpPr>
            <p:cNvPr id="2" name="Group 1"/>
            <p:cNvGrpSpPr/>
            <p:nvPr/>
          </p:nvGrpSpPr>
          <p:grpSpPr>
            <a:xfrm>
              <a:off x="706991" y="1863674"/>
              <a:ext cx="6174328" cy="1729526"/>
              <a:chOff x="706991" y="980179"/>
              <a:chExt cx="6174328" cy="1729526"/>
            </a:xfrm>
          </p:grpSpPr>
          <p:sp>
            <p:nvSpPr>
              <p:cNvPr id="33" name="TextBox 5"/>
              <p:cNvSpPr txBox="1">
                <a:spLocks noChangeArrowheads="1"/>
              </p:cNvSpPr>
              <p:nvPr/>
            </p:nvSpPr>
            <p:spPr bwMode="auto">
              <a:xfrm>
                <a:off x="706991" y="980179"/>
                <a:ext cx="617432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2800" b="1" dirty="0">
                    <a:latin typeface="Cambria" pitchFamily="18" charset="0"/>
                  </a:rPr>
                  <a:t>Possessing or administering </a:t>
                </a:r>
              </a:p>
              <a:p>
                <a:pPr algn="ctr" eaLnBrk="1" hangingPunct="1"/>
                <a:r>
                  <a:rPr lang="en-US" altLang="en-US" sz="2800" b="1" dirty="0">
                    <a:latin typeface="Cambria" pitchFamily="18" charset="0"/>
                  </a:rPr>
                  <a:t>date rape drugs is a FELONY!</a:t>
                </a:r>
              </a:p>
            </p:txBody>
          </p:sp>
          <p:sp>
            <p:nvSpPr>
              <p:cNvPr id="50" name="TextBox 49"/>
              <p:cNvSpPr txBox="1"/>
              <p:nvPr/>
            </p:nvSpPr>
            <p:spPr>
              <a:xfrm>
                <a:off x="3108355" y="2063374"/>
                <a:ext cx="1371600" cy="646331"/>
              </a:xfrm>
              <a:prstGeom prst="rect">
                <a:avLst/>
              </a:prstGeom>
              <a:noFill/>
            </p:spPr>
            <p:txBody>
              <a:bodyPr wrap="square" rtlCol="0">
                <a:spAutoFit/>
              </a:bodyPr>
              <a:lstStyle/>
              <a:p>
                <a:pPr marL="285750" indent="-285750">
                  <a:buFont typeface="Arial" panose="020B0604020202020204" pitchFamily="34" charset="0"/>
                  <a:buChar char="•"/>
                </a:pPr>
                <a:r>
                  <a:rPr lang="en-US" dirty="0"/>
                  <a:t>GHB</a:t>
                </a:r>
              </a:p>
              <a:p>
                <a:pPr marL="285750" indent="-285750">
                  <a:buFont typeface="Arial" panose="020B0604020202020204" pitchFamily="34" charset="0"/>
                  <a:buChar char="•"/>
                </a:pPr>
                <a:r>
                  <a:rPr lang="en-US" dirty="0"/>
                  <a:t>Rohypnol</a:t>
                </a:r>
              </a:p>
            </p:txBody>
          </p:sp>
        </p:grpSp>
        <p:sp>
          <p:nvSpPr>
            <p:cNvPr id="18" name="Flowchart: Magnetic Disk 17"/>
            <p:cNvSpPr/>
            <p:nvPr/>
          </p:nvSpPr>
          <p:spPr>
            <a:xfrm>
              <a:off x="2675300" y="3955077"/>
              <a:ext cx="525100" cy="244193"/>
            </a:xfrm>
            <a:prstGeom prst="flowChartMagneticDisk">
              <a:avLst/>
            </a:prstGeom>
            <a:solidFill>
              <a:schemeClr val="bg1"/>
            </a:solidFill>
            <a:ln w="1905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lowchart: Magnetic Disk 23"/>
            <p:cNvSpPr/>
            <p:nvPr/>
          </p:nvSpPr>
          <p:spPr>
            <a:xfrm>
              <a:off x="4343850" y="3965245"/>
              <a:ext cx="525100" cy="244193"/>
            </a:xfrm>
            <a:prstGeom prst="flowChartMagneticDisk">
              <a:avLst/>
            </a:prstGeom>
            <a:solidFill>
              <a:schemeClr val="bg1"/>
            </a:solidFill>
            <a:ln w="1905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Magnetic Disk 22"/>
            <p:cNvSpPr/>
            <p:nvPr/>
          </p:nvSpPr>
          <p:spPr>
            <a:xfrm rot="1097058">
              <a:off x="4631450" y="3803816"/>
              <a:ext cx="525100" cy="244193"/>
            </a:xfrm>
            <a:prstGeom prst="flowChartMagneticDisk">
              <a:avLst/>
            </a:prstGeom>
            <a:solidFill>
              <a:schemeClr val="bg1"/>
            </a:solidFill>
            <a:ln w="1905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lowchart: Magnetic Disk 24"/>
            <p:cNvSpPr/>
            <p:nvPr/>
          </p:nvSpPr>
          <p:spPr>
            <a:xfrm>
              <a:off x="3531605" y="3955076"/>
              <a:ext cx="525100" cy="244193"/>
            </a:xfrm>
            <a:prstGeom prst="flowChartMagneticDisk">
              <a:avLst/>
            </a:prstGeom>
            <a:solidFill>
              <a:schemeClr val="bg1"/>
            </a:solidFill>
            <a:ln w="1905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Magnetic Disk 3"/>
            <p:cNvSpPr/>
            <p:nvPr/>
          </p:nvSpPr>
          <p:spPr>
            <a:xfrm rot="19201659">
              <a:off x="2368495" y="3839741"/>
              <a:ext cx="525100" cy="244193"/>
            </a:xfrm>
            <a:prstGeom prst="flowChartMagneticDisk">
              <a:avLst/>
            </a:prstGeom>
            <a:solidFill>
              <a:schemeClr val="bg1"/>
            </a:solidFill>
            <a:ln w="1905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49169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1295400" y="1405098"/>
            <a:ext cx="5257800" cy="2854055"/>
            <a:chOff x="1371600" y="1368705"/>
            <a:chExt cx="5257800" cy="2854055"/>
          </a:xfrm>
        </p:grpSpPr>
        <p:sp>
          <p:nvSpPr>
            <p:cNvPr id="50" name="TextBox 49"/>
            <p:cNvSpPr txBox="1"/>
            <p:nvPr/>
          </p:nvSpPr>
          <p:spPr>
            <a:xfrm>
              <a:off x="1371600" y="2514600"/>
              <a:ext cx="2128995" cy="1431161"/>
            </a:xfrm>
            <a:prstGeom prst="rect">
              <a:avLst/>
            </a:prstGeom>
            <a:noFill/>
          </p:spPr>
          <p:txBody>
            <a:bodyPr wrap="square" rtlCol="0">
              <a:spAutoFit/>
            </a:bodyPr>
            <a:lstStyle/>
            <a:p>
              <a:pPr marL="285750" indent="-182880">
                <a:buFont typeface="Arial" panose="020B0604020202020204" pitchFamily="34" charset="0"/>
                <a:buChar char="•"/>
              </a:pPr>
              <a:r>
                <a:rPr lang="en-US" dirty="0"/>
                <a:t>Prison</a:t>
              </a:r>
            </a:p>
            <a:p>
              <a:pPr marL="285750" indent="-285750">
                <a:buFont typeface="Arial" panose="020B0604020202020204" pitchFamily="34" charset="0"/>
                <a:buChar char="•"/>
              </a:pPr>
              <a:endParaRPr lang="en-US" sz="500" dirty="0"/>
            </a:p>
            <a:p>
              <a:pPr marL="285750" indent="-182880">
                <a:buFont typeface="Arial" panose="020B0604020202020204" pitchFamily="34" charset="0"/>
                <a:buChar char="•"/>
              </a:pPr>
              <a:r>
                <a:rPr lang="en-US" dirty="0"/>
                <a:t>Probation</a:t>
              </a:r>
            </a:p>
            <a:p>
              <a:pPr marL="285750" indent="-182880">
                <a:buFont typeface="Arial" panose="020B0604020202020204" pitchFamily="34" charset="0"/>
                <a:buChar char="•"/>
              </a:pPr>
              <a:endParaRPr lang="en-US" sz="500" dirty="0"/>
            </a:p>
            <a:p>
              <a:pPr marL="285750" indent="-182880">
                <a:buFont typeface="Arial" panose="020B0604020202020204" pitchFamily="34" charset="0"/>
                <a:buChar char="•"/>
              </a:pPr>
              <a:r>
                <a:rPr lang="en-US" dirty="0"/>
                <a:t>Special Programs</a:t>
              </a:r>
            </a:p>
            <a:p>
              <a:pPr marL="285750" indent="-182880">
                <a:buFont typeface="Arial" panose="020B0604020202020204" pitchFamily="34" charset="0"/>
                <a:buChar char="•"/>
              </a:pPr>
              <a:endParaRPr lang="en-US" sz="500" dirty="0"/>
            </a:p>
            <a:p>
              <a:pPr marL="285750" indent="-182880">
                <a:buFont typeface="Arial" panose="020B0604020202020204" pitchFamily="34" charset="0"/>
                <a:buChar char="•"/>
              </a:pPr>
              <a:r>
                <a:rPr lang="en-US" dirty="0"/>
                <a:t>Court Costs</a:t>
              </a:r>
            </a:p>
          </p:txBody>
        </p:sp>
        <p:sp>
          <p:nvSpPr>
            <p:cNvPr id="33" name="TextBox 5"/>
            <p:cNvSpPr txBox="1">
              <a:spLocks noChangeArrowheads="1"/>
            </p:cNvSpPr>
            <p:nvPr/>
          </p:nvSpPr>
          <p:spPr bwMode="auto">
            <a:xfrm rot="21405146">
              <a:off x="2193955" y="1368705"/>
              <a:ext cx="3352800" cy="892552"/>
            </a:xfrm>
            <a:prstGeom prst="rect">
              <a:avLst/>
            </a:prstGeom>
            <a:solidFill>
              <a:srgbClr val="FEC30E"/>
            </a:solidFill>
            <a:ln w="28575">
              <a:solidFill>
                <a:srgbClr val="000000"/>
              </a:solidFill>
              <a:miter lim="800000"/>
              <a:headEnd/>
              <a:tailEnd/>
            </a:ln>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2600" b="1" dirty="0">
                  <a:latin typeface="Cambria" pitchFamily="18" charset="0"/>
                </a:rPr>
                <a:t>Punishments for Sexual Crimes</a:t>
              </a:r>
            </a:p>
          </p:txBody>
        </p:sp>
        <p:sp>
          <p:nvSpPr>
            <p:cNvPr id="15" name="TextBox 14"/>
            <p:cNvSpPr txBox="1"/>
            <p:nvPr/>
          </p:nvSpPr>
          <p:spPr>
            <a:xfrm>
              <a:off x="3867896" y="2514600"/>
              <a:ext cx="2761504" cy="1708160"/>
            </a:xfrm>
            <a:prstGeom prst="rect">
              <a:avLst/>
            </a:prstGeom>
            <a:noFill/>
          </p:spPr>
          <p:txBody>
            <a:bodyPr wrap="square" rtlCol="0">
              <a:spAutoFit/>
            </a:bodyPr>
            <a:lstStyle/>
            <a:p>
              <a:pPr marL="285750" indent="-182880">
                <a:buFont typeface="Arial" panose="020B0604020202020204" pitchFamily="34" charset="0"/>
                <a:buChar char="•"/>
              </a:pPr>
              <a:r>
                <a:rPr lang="en-US" dirty="0"/>
                <a:t>Boot Camp</a:t>
              </a:r>
            </a:p>
            <a:p>
              <a:pPr marL="285750" indent="-285750">
                <a:buFont typeface="Arial" panose="020B0604020202020204" pitchFamily="34" charset="0"/>
                <a:buChar char="•"/>
              </a:pPr>
              <a:endParaRPr lang="en-US" sz="500" dirty="0"/>
            </a:p>
            <a:p>
              <a:pPr marL="285750" indent="-182880">
                <a:buFont typeface="Arial" panose="020B0604020202020204" pitchFamily="34" charset="0"/>
                <a:buChar char="•"/>
              </a:pPr>
              <a:r>
                <a:rPr lang="en-US" dirty="0"/>
                <a:t>Curfew</a:t>
              </a:r>
            </a:p>
            <a:p>
              <a:pPr marL="285750" indent="-182880">
                <a:buFont typeface="Arial" panose="020B0604020202020204" pitchFamily="34" charset="0"/>
                <a:buChar char="•"/>
              </a:pPr>
              <a:endParaRPr lang="en-US" sz="500" dirty="0"/>
            </a:p>
            <a:p>
              <a:pPr marL="285750" indent="-182880">
                <a:buFont typeface="Arial" panose="020B0604020202020204" pitchFamily="34" charset="0"/>
                <a:buChar char="•"/>
              </a:pPr>
              <a:r>
                <a:rPr lang="en-US" dirty="0"/>
                <a:t>Fines</a:t>
              </a:r>
            </a:p>
            <a:p>
              <a:pPr marL="285750" indent="-182880">
                <a:buFont typeface="Arial" panose="020B0604020202020204" pitchFamily="34" charset="0"/>
                <a:buChar char="•"/>
              </a:pPr>
              <a:endParaRPr lang="en-US" sz="500" dirty="0"/>
            </a:p>
            <a:p>
              <a:pPr marL="285750" indent="-182880">
                <a:buFont typeface="Arial" panose="020B0604020202020204" pitchFamily="34" charset="0"/>
                <a:buChar char="•"/>
              </a:pPr>
              <a:r>
                <a:rPr lang="en-US" dirty="0"/>
                <a:t>State Youth Commission (Juveniles Only)</a:t>
              </a:r>
            </a:p>
          </p:txBody>
        </p:sp>
      </p:grpSp>
    </p:spTree>
    <p:extLst>
      <p:ext uri="{BB962C8B-B14F-4D97-AF65-F5344CB8AC3E}">
        <p14:creationId xmlns:p14="http://schemas.microsoft.com/office/powerpoint/2010/main" val="2319284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grpSp>
        <p:nvGrpSpPr>
          <p:cNvPr id="3" name="Group 2"/>
          <p:cNvGrpSpPr/>
          <p:nvPr/>
        </p:nvGrpSpPr>
        <p:grpSpPr>
          <a:xfrm>
            <a:off x="706991" y="914400"/>
            <a:ext cx="6174328" cy="3487817"/>
            <a:chOff x="670800" y="1049381"/>
            <a:chExt cx="6174328" cy="3487817"/>
          </a:xfrm>
        </p:grpSpPr>
        <p:sp>
          <p:nvSpPr>
            <p:cNvPr id="33" name="TextBox 5"/>
            <p:cNvSpPr txBox="1">
              <a:spLocks noChangeArrowheads="1"/>
            </p:cNvSpPr>
            <p:nvPr/>
          </p:nvSpPr>
          <p:spPr bwMode="auto">
            <a:xfrm>
              <a:off x="670800" y="1049381"/>
              <a:ext cx="617432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People convicted </a:t>
              </a:r>
            </a:p>
            <a:p>
              <a:pPr algn="ctr" eaLnBrk="1" hangingPunct="1"/>
              <a:r>
                <a:rPr lang="en-US" altLang="en-US" sz="3200" b="1" dirty="0">
                  <a:latin typeface="Cambria" pitchFamily="18" charset="0"/>
                </a:rPr>
                <a:t>of felonies may…</a:t>
              </a:r>
            </a:p>
          </p:txBody>
        </p:sp>
        <p:sp>
          <p:nvSpPr>
            <p:cNvPr id="50" name="TextBox 49"/>
            <p:cNvSpPr txBox="1"/>
            <p:nvPr/>
          </p:nvSpPr>
          <p:spPr>
            <a:xfrm>
              <a:off x="1640209" y="2275040"/>
              <a:ext cx="4953000" cy="2262158"/>
            </a:xfrm>
            <a:prstGeom prst="rect">
              <a:avLst/>
            </a:prstGeom>
            <a:noFill/>
          </p:spPr>
          <p:txBody>
            <a:bodyPr wrap="square" rtlCol="0">
              <a:spAutoFit/>
            </a:bodyPr>
            <a:lstStyle/>
            <a:p>
              <a:pPr marL="285750" indent="-182880">
                <a:buClr>
                  <a:schemeClr val="tx1"/>
                </a:buClr>
                <a:buFont typeface="Arial" panose="020B0604020202020204" pitchFamily="34" charset="0"/>
                <a:buChar char="•"/>
              </a:pPr>
              <a:r>
                <a:rPr lang="en-US" b="1" dirty="0">
                  <a:solidFill>
                    <a:srgbClr val="C52827"/>
                  </a:solidFill>
                </a:rPr>
                <a:t>NEVER</a:t>
              </a:r>
              <a:r>
                <a:rPr lang="en-US" dirty="0"/>
                <a:t> carry a firearm.</a:t>
              </a:r>
            </a:p>
            <a:p>
              <a:pPr marL="285750" indent="-285750">
                <a:buFont typeface="Arial" panose="020B0604020202020204" pitchFamily="34" charset="0"/>
                <a:buChar char="•"/>
              </a:pPr>
              <a:endParaRPr lang="en-US" sz="500" dirty="0"/>
            </a:p>
            <a:p>
              <a:pPr marL="285750" indent="-182880">
                <a:buClr>
                  <a:schemeClr val="tx1"/>
                </a:buClr>
                <a:buFont typeface="Arial" panose="020B0604020202020204" pitchFamily="34" charset="0"/>
                <a:buChar char="•"/>
              </a:pPr>
              <a:r>
                <a:rPr lang="en-US" b="1" dirty="0">
                  <a:solidFill>
                    <a:srgbClr val="C52827"/>
                  </a:solidFill>
                </a:rPr>
                <a:t>NEVER</a:t>
              </a:r>
              <a:r>
                <a:rPr lang="en-US" dirty="0"/>
                <a:t> hold public office.</a:t>
              </a:r>
            </a:p>
            <a:p>
              <a:pPr marL="285750" indent="-182880">
                <a:buFont typeface="Arial" panose="020B0604020202020204" pitchFamily="34" charset="0"/>
                <a:buChar char="•"/>
              </a:pPr>
              <a:endParaRPr lang="en-US" sz="500" dirty="0"/>
            </a:p>
            <a:p>
              <a:pPr marL="285750" indent="-182880">
                <a:buFont typeface="Arial" panose="020B0604020202020204" pitchFamily="34" charset="0"/>
                <a:buChar char="•"/>
              </a:pPr>
              <a:r>
                <a:rPr lang="en-US" b="1" dirty="0"/>
                <a:t>Losing licenses </a:t>
              </a:r>
              <a:r>
                <a:rPr lang="en-US" dirty="0"/>
                <a:t>(driving, fishing, hunting, professional).</a:t>
              </a:r>
            </a:p>
            <a:p>
              <a:pPr marL="285750" indent="-182880">
                <a:buFont typeface="Arial" panose="020B0604020202020204" pitchFamily="34" charset="0"/>
                <a:buChar char="•"/>
              </a:pPr>
              <a:endParaRPr lang="en-US" sz="500" dirty="0"/>
            </a:p>
            <a:p>
              <a:pPr marL="285750" indent="-182880">
                <a:buClr>
                  <a:schemeClr val="tx1"/>
                </a:buClr>
                <a:buFont typeface="Arial" panose="020B0604020202020204" pitchFamily="34" charset="0"/>
                <a:buChar char="•"/>
              </a:pPr>
              <a:r>
                <a:rPr lang="en-US" b="1" dirty="0"/>
                <a:t>Have to report </a:t>
              </a:r>
              <a:r>
                <a:rPr lang="en-US" dirty="0"/>
                <a:t>felony convictions when applying for a job.</a:t>
              </a:r>
            </a:p>
            <a:p>
              <a:pPr marL="285750" indent="-182880">
                <a:buClr>
                  <a:schemeClr val="tx1"/>
                </a:buClr>
                <a:buFont typeface="Arial" panose="020B0604020202020204" pitchFamily="34" charset="0"/>
                <a:buChar char="•"/>
              </a:pPr>
              <a:r>
                <a:rPr lang="en-US" b="1" dirty="0"/>
                <a:t>Register</a:t>
              </a:r>
              <a:r>
                <a:rPr lang="en-US" dirty="0"/>
                <a:t> as a sex offender.</a:t>
              </a:r>
            </a:p>
          </p:txBody>
        </p:sp>
      </p:gr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977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p:nvGrpSpPr>
        <p:grpSpPr>
          <a:xfrm>
            <a:off x="689663" y="1015425"/>
            <a:ext cx="6191656" cy="3817895"/>
            <a:chOff x="689663" y="1015425"/>
            <a:chExt cx="6191656" cy="3817895"/>
          </a:xfrm>
        </p:grpSpPr>
        <p:sp>
          <p:nvSpPr>
            <p:cNvPr id="33" name="TextBox 5"/>
            <p:cNvSpPr txBox="1">
              <a:spLocks noChangeArrowheads="1"/>
            </p:cNvSpPr>
            <p:nvPr/>
          </p:nvSpPr>
          <p:spPr bwMode="auto">
            <a:xfrm>
              <a:off x="706991" y="1015425"/>
              <a:ext cx="61743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Making good decisions…</a:t>
              </a:r>
            </a:p>
          </p:txBody>
        </p:sp>
        <p:sp>
          <p:nvSpPr>
            <p:cNvPr id="13" name="TextBox 5"/>
            <p:cNvSpPr txBox="1">
              <a:spLocks noChangeArrowheads="1"/>
            </p:cNvSpPr>
            <p:nvPr/>
          </p:nvSpPr>
          <p:spPr bwMode="auto">
            <a:xfrm>
              <a:off x="689663" y="3756102"/>
              <a:ext cx="617432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can help you avoid getting </a:t>
              </a:r>
            </a:p>
            <a:p>
              <a:pPr algn="ctr" eaLnBrk="1" hangingPunct="1"/>
              <a:r>
                <a:rPr lang="en-US" altLang="en-US" sz="3200" b="1" dirty="0">
                  <a:latin typeface="Cambria" pitchFamily="18" charset="0"/>
                </a:rPr>
                <a:t>in trouble with the law!</a:t>
              </a:r>
            </a:p>
          </p:txBody>
        </p:sp>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r="45836" b="55048"/>
            <a:stretch/>
          </p:blipFill>
          <p:spPr>
            <a:xfrm>
              <a:off x="3038848" y="1768776"/>
              <a:ext cx="1207227" cy="1973323"/>
            </a:xfrm>
            <a:prstGeom prst="rect">
              <a:avLst/>
            </a:prstGeom>
          </p:spPr>
        </p:pic>
        <p:pic>
          <p:nvPicPr>
            <p:cNvPr id="3" name="Picture 2"/>
            <p:cNvPicPr>
              <a:picLocks noChangeAspect="1"/>
            </p:cNvPicPr>
            <p:nvPr/>
          </p:nvPicPr>
          <p:blipFill rotWithShape="1">
            <a:blip r:embed="rId6" cstate="print">
              <a:extLst>
                <a:ext uri="{28A0092B-C50C-407E-A947-70E740481C1C}">
                  <a14:useLocalDpi xmlns:a14="http://schemas.microsoft.com/office/drawing/2010/main" val="0"/>
                </a:ext>
              </a:extLst>
            </a:blip>
            <a:srcRect l="7729" b="58738"/>
            <a:stretch/>
          </p:blipFill>
          <p:spPr>
            <a:xfrm>
              <a:off x="2341075" y="1862996"/>
              <a:ext cx="1112822" cy="1879104"/>
            </a:xfrm>
            <a:prstGeom prst="rect">
              <a:avLst/>
            </a:prstGeom>
          </p:spPr>
        </p:pic>
        <p:pic>
          <p:nvPicPr>
            <p:cNvPr id="2" name="Picture 1"/>
            <p:cNvPicPr>
              <a:picLocks noChangeAspect="1"/>
            </p:cNvPicPr>
            <p:nvPr/>
          </p:nvPicPr>
          <p:blipFill rotWithShape="1">
            <a:blip r:embed="rId7" cstate="print">
              <a:extLst>
                <a:ext uri="{28A0092B-C50C-407E-A947-70E740481C1C}">
                  <a14:useLocalDpi xmlns:a14="http://schemas.microsoft.com/office/drawing/2010/main" val="0"/>
                </a:ext>
              </a:extLst>
            </a:blip>
            <a:srcRect b="58738"/>
            <a:stretch/>
          </p:blipFill>
          <p:spPr>
            <a:xfrm>
              <a:off x="1295400" y="1768777"/>
              <a:ext cx="1406248" cy="1973323"/>
            </a:xfrm>
            <a:prstGeom prst="rect">
              <a:avLst/>
            </a:prstGeom>
          </p:spPr>
        </p:pic>
        <p:pic>
          <p:nvPicPr>
            <p:cNvPr id="4" name="Picture 3"/>
            <p:cNvPicPr>
              <a:picLocks noChangeAspect="1"/>
            </p:cNvPicPr>
            <p:nvPr/>
          </p:nvPicPr>
          <p:blipFill rotWithShape="1">
            <a:blip r:embed="rId8" cstate="print">
              <a:extLst>
                <a:ext uri="{28A0092B-C50C-407E-A947-70E740481C1C}">
                  <a14:useLocalDpi xmlns:a14="http://schemas.microsoft.com/office/drawing/2010/main" val="0"/>
                </a:ext>
              </a:extLst>
            </a:blip>
            <a:srcRect r="23390" b="55048"/>
            <a:stretch/>
          </p:blipFill>
          <p:spPr>
            <a:xfrm>
              <a:off x="3991793" y="1760900"/>
              <a:ext cx="2311682" cy="1981200"/>
            </a:xfrm>
            <a:prstGeom prst="rect">
              <a:avLst/>
            </a:prstGeom>
          </p:spPr>
        </p:pic>
      </p:grpSp>
    </p:spTree>
    <p:extLst>
      <p:ext uri="{BB962C8B-B14F-4D97-AF65-F5344CB8AC3E}">
        <p14:creationId xmlns:p14="http://schemas.microsoft.com/office/powerpoint/2010/main" val="4072475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12143</TotalTime>
  <Words>2542</Words>
  <Application>Microsoft Macintosh PowerPoint</Application>
  <PresentationFormat>On-screen Show (4:3)</PresentationFormat>
  <Paragraphs>192</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Cambria</vt:lpstr>
      <vt:lpstr>Chalkboard</vt:lpstr>
      <vt:lpstr>Cooper Black</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dc:creator>
  <cp:lastModifiedBy>Elizabeth Passamonte</cp:lastModifiedBy>
  <cp:revision>75</cp:revision>
  <dcterms:created xsi:type="dcterms:W3CDTF">2015-02-23T20:08:41Z</dcterms:created>
  <dcterms:modified xsi:type="dcterms:W3CDTF">2023-11-28T03:22:33Z</dcterms:modified>
</cp:coreProperties>
</file>