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65" r:id="rId1"/>
  </p:sldMasterIdLst>
  <p:notesMasterIdLst>
    <p:notesMasterId r:id="rId4"/>
  </p:notes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a:srgbClr val="FEC30E"/>
    <a:srgbClr val="085590"/>
    <a:srgbClr val="F26922"/>
    <a:srgbClr val="008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198"/>
    <p:restoredTop sz="87056" autoAdjust="0"/>
  </p:normalViewPr>
  <p:slideViewPr>
    <p:cSldViewPr snapToGrid="0" snapToObjects="1">
      <p:cViewPr varScale="1">
        <p:scale>
          <a:sx n="62" d="100"/>
          <a:sy n="62" d="100"/>
        </p:scale>
        <p:origin x="208" y="344"/>
      </p:cViewPr>
      <p:guideLst>
        <p:guide orient="horz" pos="2160"/>
        <p:guide pos="2880"/>
      </p:guideLst>
    </p:cSldViewPr>
  </p:slideViewPr>
  <p:notesTextViewPr>
    <p:cViewPr>
      <p:scale>
        <a:sx n="100" d="100"/>
        <a:sy n="100" d="100"/>
      </p:scale>
      <p:origin x="0" y="-40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D98E31-02CD-4A7E-BDB5-A77500988611}" type="datetimeFigureOut">
              <a:rPr lang="en-US" smtClean="0"/>
              <a:t>11/27/23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B03455-61FC-48A2-8286-D7599B8BF2C9}" type="slidenum">
              <a:rPr lang="en-US" smtClean="0"/>
              <a:t>‹#›</a:t>
            </a:fld>
            <a:endParaRPr lang="en-US"/>
          </a:p>
        </p:txBody>
      </p:sp>
    </p:spTree>
    <p:extLst>
      <p:ext uri="{BB962C8B-B14F-4D97-AF65-F5344CB8AC3E}">
        <p14:creationId xmlns:p14="http://schemas.microsoft.com/office/powerpoint/2010/main" val="3516670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B03455-61FC-48A2-8286-D7599B8BF2C9}" type="slidenum">
              <a:rPr lang="en-US" smtClean="0"/>
              <a:t>1</a:t>
            </a:fld>
            <a:endParaRPr lang="en-US"/>
          </a:p>
        </p:txBody>
      </p:sp>
    </p:spTree>
    <p:extLst>
      <p:ext uri="{BB962C8B-B14F-4D97-AF65-F5344CB8AC3E}">
        <p14:creationId xmlns:p14="http://schemas.microsoft.com/office/powerpoint/2010/main" val="4292993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is the way that advertisements are used to influence the way we think. They want to make you think that if you use this product you will be gorgeous, sexy, and rich and have all the guys or girls running after you.  Is that really true?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No.</a:t>
            </a: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3B03455-61FC-48A2-8286-D7599B8BF2C9}" type="slidenum">
              <a:rPr lang="en-US" smtClean="0"/>
              <a:t>2</a:t>
            </a:fld>
            <a:endParaRPr lang="en-US"/>
          </a:p>
        </p:txBody>
      </p:sp>
    </p:spTree>
    <p:extLst>
      <p:ext uri="{BB962C8B-B14F-4D97-AF65-F5344CB8AC3E}">
        <p14:creationId xmlns:p14="http://schemas.microsoft.com/office/powerpoint/2010/main" val="4017203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AE17C7-B787-4E50-994D-5E804113A1E9}" type="datetime4">
              <a:rPr lang="en-US" smtClean="0"/>
              <a:pPr/>
              <a:t>November 27, 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6CC888B-D9F9-4E54-B722-F151A9F45E95}" type="slidenum">
              <a:rPr lang="en-US" smtClean="0"/>
              <a:t>‹#›</a:t>
            </a:fld>
            <a:endParaRPr lang="en-US"/>
          </a:p>
        </p:txBody>
      </p:sp>
    </p:spTree>
    <p:extLst>
      <p:ext uri="{BB962C8B-B14F-4D97-AF65-F5344CB8AC3E}">
        <p14:creationId xmlns:p14="http://schemas.microsoft.com/office/powerpoint/2010/main" val="3140247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995D68B-21AC-438B-BECE-4F17DA129F19}" type="datetime4">
              <a:rPr lang="en-US" smtClean="0"/>
              <a:pPr/>
              <a:t>November 27, 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1458341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79F0FCF-2EA5-4FF5-AF14-1CA9C8854AAB}" type="datetime4">
              <a:rPr lang="en-US" smtClean="0"/>
              <a:pPr/>
              <a:t>November 27, 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236127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E781C6-1634-4A56-B2BE-62150BE83935}" type="datetime4">
              <a:rPr lang="en-US" smtClean="0"/>
              <a:pPr/>
              <a:t>November 27, 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3770455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A9372AC2-3C75-4F5F-A929-48958086FE36}" type="datetime4">
              <a:rPr lang="en-US" smtClean="0"/>
              <a:pPr/>
              <a:t>November 27, 2023</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2780306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7509CF4-4C1A-45DC-BADA-6EFF91CB9ABB}" type="datetime4">
              <a:rPr lang="en-US" smtClean="0"/>
              <a:pPr/>
              <a:t>November 27, 2023</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882564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53951C0-B478-4858-ABC7-96406A1C0480}" type="datetime4">
              <a:rPr lang="en-US" smtClean="0"/>
              <a:pPr/>
              <a:t>November 27, 2023</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638265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867641A-9D94-4BD6-862F-F651067079BC}" type="datetime4">
              <a:rPr lang="en-US" smtClean="0"/>
              <a:pPr/>
              <a:t>November 27, 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212479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74F0C02-0EF4-4745-9D82-E8D3F59464E3}" type="datetime4">
              <a:rPr lang="en-US" smtClean="0"/>
              <a:pPr/>
              <a:t>November 27, 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4228508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FDD7A28-FA93-4136-BDC1-BCCB2687E678}" type="datetimeFigureOut">
              <a:rPr lang="en-US" smtClean="0"/>
              <a:pPr/>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E02FBC0-13B8-4B1E-B170-BBEED4A77C65}" type="slidenum">
              <a:rPr lang="en-US" smtClean="0"/>
              <a:pPr/>
              <a:t>‹#›</a:t>
            </a:fld>
            <a:endParaRPr lang="en-US"/>
          </a:p>
        </p:txBody>
      </p:sp>
    </p:spTree>
    <p:extLst>
      <p:ext uri="{BB962C8B-B14F-4D97-AF65-F5344CB8AC3E}">
        <p14:creationId xmlns:p14="http://schemas.microsoft.com/office/powerpoint/2010/main" val="3946359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FDD7A28-FA93-4136-BDC1-BCCB2687E678}" type="datetimeFigureOut">
              <a:rPr lang="en-US" smtClean="0"/>
              <a:pPr/>
              <a:t>11/27/23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E02FBC0-13B8-4B1E-B170-BBEED4A77C65}" type="slidenum">
              <a:rPr lang="en-US" smtClean="0"/>
              <a:pPr/>
              <a:t>‹#›</a:t>
            </a:fld>
            <a:endParaRPr lang="en-US"/>
          </a:p>
        </p:txBody>
      </p:sp>
    </p:spTree>
    <p:extLst>
      <p:ext uri="{BB962C8B-B14F-4D97-AF65-F5344CB8AC3E}">
        <p14:creationId xmlns:p14="http://schemas.microsoft.com/office/powerpoint/2010/main" val="3581734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8" name="Rectangle 7"/>
          <p:cNvSpPr/>
          <p:nvPr userDrawn="1"/>
        </p:nvSpPr>
        <p:spPr>
          <a:xfrm>
            <a:off x="152399" y="6474023"/>
            <a:ext cx="474238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8.8.3 Advertising – What are they Really Trying to Sell?</a:t>
            </a:r>
            <a:endParaRPr lang="en-US" sz="1400" kern="1200" dirty="0">
              <a:solidFill>
                <a:schemeClr val="tx1"/>
              </a:solidFill>
              <a:effectLst/>
              <a:latin typeface="Calibri" panose="020F0502020204030204" pitchFamily="34" charset="0"/>
              <a:ea typeface="+mn-ea"/>
              <a:cs typeface="+mn-cs"/>
            </a:endParaRPr>
          </a:p>
        </p:txBody>
      </p:sp>
    </p:spTree>
    <p:extLst>
      <p:ext uri="{BB962C8B-B14F-4D97-AF65-F5344CB8AC3E}">
        <p14:creationId xmlns:p14="http://schemas.microsoft.com/office/powerpoint/2010/main" val="24008328"/>
      </p:ext>
    </p:extLst>
  </p:cSld>
  <p:clrMap bg1="lt1" tx1="dk1" bg2="lt2" tx2="dk2" accent1="accent1" accent2="accent2" accent3="accent3" accent4="accent4" accent5="accent5" accent6="accent6" hlink="hlink" folHlink="folHlink"/>
  <p:sldLayoutIdLst>
    <p:sldLayoutId id="2147484466" r:id="rId1"/>
    <p:sldLayoutId id="2147484467" r:id="rId2"/>
    <p:sldLayoutId id="2147484468" r:id="rId3"/>
    <p:sldLayoutId id="2147484469" r:id="rId4"/>
    <p:sldLayoutId id="2147484470" r:id="rId5"/>
    <p:sldLayoutId id="2147484471" r:id="rId6"/>
    <p:sldLayoutId id="2147484472" r:id="rId7"/>
    <p:sldLayoutId id="2147484473" r:id="rId8"/>
    <p:sldLayoutId id="2147484474" r:id="rId9"/>
    <p:sldLayoutId id="2147484475" r:id="rId10"/>
    <p:sldLayoutId id="2147484476"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3" name="Group 1042"/>
          <p:cNvGrpSpPr/>
          <p:nvPr/>
        </p:nvGrpSpPr>
        <p:grpSpPr>
          <a:xfrm>
            <a:off x="1498559" y="1026715"/>
            <a:ext cx="3646063" cy="3778849"/>
            <a:chOff x="1498559" y="943981"/>
            <a:chExt cx="3646063" cy="3778849"/>
          </a:xfrm>
        </p:grpSpPr>
        <p:pic>
          <p:nvPicPr>
            <p:cNvPr id="74" name="Picture 7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18869502">
              <a:off x="603882" y="1838658"/>
              <a:ext cx="3210317" cy="1420963"/>
            </a:xfrm>
            <a:prstGeom prst="rect">
              <a:avLst/>
            </a:prstGeom>
            <a:ln w="9525">
              <a:noFill/>
            </a:ln>
            <a:effectLst>
              <a:outerShdw blurRad="63500" sx="102000" sy="102000" algn="ctr" rotWithShape="0">
                <a:prstClr val="black">
                  <a:alpha val="40000"/>
                </a:prstClr>
              </a:outerShdw>
            </a:effectLst>
          </p:spPr>
        </p:pic>
        <p:grpSp>
          <p:nvGrpSpPr>
            <p:cNvPr id="1040" name="Group 1039"/>
            <p:cNvGrpSpPr/>
            <p:nvPr/>
          </p:nvGrpSpPr>
          <p:grpSpPr>
            <a:xfrm rot="18026476">
              <a:off x="1908104" y="1486312"/>
              <a:ext cx="3210317" cy="3262719"/>
              <a:chOff x="-2735028" y="2938407"/>
              <a:chExt cx="3319690" cy="3319271"/>
            </a:xfrm>
          </p:grpSpPr>
          <p:pic>
            <p:nvPicPr>
              <p:cNvPr id="1035" name="Picture 103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2203603">
                <a:off x="-2735028" y="3345970"/>
                <a:ext cx="3319690" cy="1445592"/>
              </a:xfrm>
              <a:prstGeom prst="rect">
                <a:avLst/>
              </a:prstGeom>
              <a:ln w="9525">
                <a:noFill/>
              </a:ln>
              <a:effectLst>
                <a:outerShdw blurRad="63500" sx="102000" sy="102000" algn="ctr" rotWithShape="0">
                  <a:prstClr val="black">
                    <a:alpha val="40000"/>
                  </a:prstClr>
                </a:outerShdw>
              </a:effectLst>
            </p:spPr>
          </p:pic>
          <p:pic>
            <p:nvPicPr>
              <p:cNvPr id="65" name="Picture 6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3573524">
                <a:off x="-3348055" y="3875337"/>
                <a:ext cx="3319271" cy="1445411"/>
              </a:xfrm>
              <a:prstGeom prst="rect">
                <a:avLst/>
              </a:prstGeom>
              <a:ln w="9525">
                <a:noFill/>
              </a:ln>
              <a:effectLst>
                <a:outerShdw blurRad="63500" sx="102000" sy="102000" algn="ctr" rotWithShape="0">
                  <a:prstClr val="black">
                    <a:alpha val="40000"/>
                  </a:prstClr>
                </a:outerShdw>
              </a:effectLst>
            </p:spPr>
          </p:pic>
        </p:grpSp>
      </p:grpSp>
      <p:sp>
        <p:nvSpPr>
          <p:cNvPr id="3" name="Title 2"/>
          <p:cNvSpPr>
            <a:spLocks noGrp="1"/>
          </p:cNvSpPr>
          <p:nvPr>
            <p:ph type="ctrTitle"/>
          </p:nvPr>
        </p:nvSpPr>
        <p:spPr>
          <a:xfrm>
            <a:off x="1279177" y="523559"/>
            <a:ext cx="7792872" cy="1578580"/>
          </a:xfrm>
        </p:spPr>
        <p:txBody>
          <a:bodyPr>
            <a:noAutofit/>
          </a:bodyPr>
          <a:lstStyle/>
          <a:p>
            <a:pPr algn="ctr"/>
            <a:r>
              <a:rPr lang="en-US" sz="4000" dirty="0">
                <a:latin typeface="Cambria" panose="02040503050406030204" pitchFamily="18" charset="0"/>
              </a:rPr>
              <a:t>               What Are They </a:t>
            </a:r>
            <a:r>
              <a:rPr lang="en-US" sz="4000" u="sng" dirty="0">
                <a:latin typeface="Cambria" panose="02040503050406030204" pitchFamily="18" charset="0"/>
              </a:rPr>
              <a:t>REALLY </a:t>
            </a:r>
            <a:br>
              <a:rPr lang="en-US" sz="4000" u="sng" dirty="0">
                <a:latin typeface="Cambria" panose="02040503050406030204" pitchFamily="18" charset="0"/>
              </a:rPr>
            </a:br>
            <a:r>
              <a:rPr lang="en-US" sz="4000" dirty="0">
                <a:latin typeface="Cambria" panose="02040503050406030204" pitchFamily="18" charset="0"/>
              </a:rPr>
              <a:t>                       Trying to Sell?</a:t>
            </a:r>
          </a:p>
        </p:txBody>
      </p:sp>
      <p:sp>
        <p:nvSpPr>
          <p:cNvPr id="11" name="Rectangle 10"/>
          <p:cNvSpPr/>
          <p:nvPr/>
        </p:nvSpPr>
        <p:spPr>
          <a:xfrm>
            <a:off x="6613503" y="6474022"/>
            <a:ext cx="2426370"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 2013, 2023 Healthy Futures</a:t>
            </a:r>
          </a:p>
        </p:txBody>
      </p:sp>
      <p:grpSp>
        <p:nvGrpSpPr>
          <p:cNvPr id="1029" name="Group 1028"/>
          <p:cNvGrpSpPr/>
          <p:nvPr/>
        </p:nvGrpSpPr>
        <p:grpSpPr>
          <a:xfrm rot="263937">
            <a:off x="5555651" y="3595017"/>
            <a:ext cx="3048364" cy="2069322"/>
            <a:chOff x="635521" y="3678056"/>
            <a:chExt cx="3191643" cy="2166584"/>
          </a:xfrm>
          <a:solidFill>
            <a:srgbClr val="085590"/>
          </a:solidFill>
        </p:grpSpPr>
        <p:sp>
          <p:nvSpPr>
            <p:cNvPr id="2" name="Rounded Rectangle 1"/>
            <p:cNvSpPr/>
            <p:nvPr/>
          </p:nvSpPr>
          <p:spPr>
            <a:xfrm rot="1007391">
              <a:off x="635521" y="3678056"/>
              <a:ext cx="3191643" cy="2134364"/>
            </a:xfrm>
            <a:prstGeom prst="roundRect">
              <a:avLst/>
            </a:prstGeom>
            <a:solidFill>
              <a:srgbClr val="085590"/>
            </a:solidFill>
            <a:ln w="952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rot="1020000">
              <a:off x="1436209" y="3830852"/>
              <a:ext cx="1892410" cy="477054"/>
            </a:xfrm>
            <a:prstGeom prst="rect">
              <a:avLst/>
            </a:prstGeom>
            <a:noFill/>
          </p:spPr>
          <p:txBody>
            <a:bodyPr wrap="square" rtlCol="0">
              <a:spAutoFit/>
            </a:bodyPr>
            <a:lstStyle/>
            <a:p>
              <a:pPr algn="ctr"/>
              <a:r>
                <a:rPr lang="en-US" sz="2500" dirty="0">
                  <a:latin typeface="Cambria" panose="02040503050406030204" pitchFamily="18" charset="0"/>
                </a:rPr>
                <a:t>Credit Card</a:t>
              </a:r>
            </a:p>
          </p:txBody>
        </p:sp>
        <p:sp>
          <p:nvSpPr>
            <p:cNvPr id="12" name="TextBox 11"/>
            <p:cNvSpPr txBox="1"/>
            <p:nvPr/>
          </p:nvSpPr>
          <p:spPr>
            <a:xfrm rot="1020000">
              <a:off x="765303" y="4423574"/>
              <a:ext cx="2932080" cy="369332"/>
            </a:xfrm>
            <a:prstGeom prst="rect">
              <a:avLst/>
            </a:prstGeom>
            <a:noFill/>
          </p:spPr>
          <p:txBody>
            <a:bodyPr wrap="square" rtlCol="0">
              <a:spAutoFit/>
            </a:bodyPr>
            <a:lstStyle/>
            <a:p>
              <a:pPr algn="ctr"/>
              <a:r>
                <a:rPr lang="en-US" dirty="0">
                  <a:latin typeface="Cambria" panose="02040503050406030204" pitchFamily="18" charset="0"/>
                </a:rPr>
                <a:t>4444 5555 6666 7777</a:t>
              </a:r>
            </a:p>
          </p:txBody>
        </p:sp>
        <p:sp>
          <p:nvSpPr>
            <p:cNvPr id="13" name="TextBox 12"/>
            <p:cNvSpPr txBox="1"/>
            <p:nvPr/>
          </p:nvSpPr>
          <p:spPr>
            <a:xfrm rot="1015199">
              <a:off x="1100565" y="4960429"/>
              <a:ext cx="1478534" cy="323165"/>
            </a:xfrm>
            <a:prstGeom prst="rect">
              <a:avLst/>
            </a:prstGeom>
            <a:noFill/>
          </p:spPr>
          <p:txBody>
            <a:bodyPr wrap="square" rtlCol="0">
              <a:spAutoFit/>
            </a:bodyPr>
            <a:lstStyle/>
            <a:p>
              <a:pPr algn="ctr"/>
              <a:r>
                <a:rPr lang="en-US" sz="1500" dirty="0" err="1">
                  <a:latin typeface="Cambria" panose="02040503050406030204" pitchFamily="18" charset="0"/>
                </a:rPr>
                <a:t>Exp</a:t>
              </a:r>
              <a:r>
                <a:rPr lang="en-US" sz="1500" dirty="0">
                  <a:latin typeface="Cambria" panose="02040503050406030204" pitchFamily="18" charset="0"/>
                </a:rPr>
                <a:t> 12/2020</a:t>
              </a:r>
            </a:p>
          </p:txBody>
        </p:sp>
        <p:grpSp>
          <p:nvGrpSpPr>
            <p:cNvPr id="1028" name="Group 1027"/>
            <p:cNvGrpSpPr/>
            <p:nvPr/>
          </p:nvGrpSpPr>
          <p:grpSpPr>
            <a:xfrm rot="1015175">
              <a:off x="2666141" y="5175072"/>
              <a:ext cx="692248" cy="669568"/>
              <a:chOff x="4547662" y="5118982"/>
              <a:chExt cx="692248" cy="669568"/>
            </a:xfrm>
            <a:grpFill/>
          </p:grpSpPr>
          <p:sp>
            <p:nvSpPr>
              <p:cNvPr id="1027" name="Rectangle 1026"/>
              <p:cNvSpPr/>
              <p:nvPr/>
            </p:nvSpPr>
            <p:spPr>
              <a:xfrm>
                <a:off x="4547662" y="5118982"/>
                <a:ext cx="692248" cy="669568"/>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604181" y="5169466"/>
                <a:ext cx="577683" cy="568599"/>
              </a:xfrm>
              <a:prstGeom prst="rect">
                <a:avLst/>
              </a:prstGeom>
              <a:grpFill/>
            </p:spPr>
          </p:pic>
        </p:grpSp>
      </p:grpSp>
      <p:grpSp>
        <p:nvGrpSpPr>
          <p:cNvPr id="48" name="Group 47"/>
          <p:cNvGrpSpPr/>
          <p:nvPr/>
        </p:nvGrpSpPr>
        <p:grpSpPr>
          <a:xfrm rot="20657757">
            <a:off x="5390979" y="4111785"/>
            <a:ext cx="3048364" cy="2069322"/>
            <a:chOff x="635521" y="3678056"/>
            <a:chExt cx="3191643" cy="2166584"/>
          </a:xfrm>
        </p:grpSpPr>
        <p:sp>
          <p:nvSpPr>
            <p:cNvPr id="49" name="Rounded Rectangle 48"/>
            <p:cNvSpPr/>
            <p:nvPr/>
          </p:nvSpPr>
          <p:spPr>
            <a:xfrm rot="1007391">
              <a:off x="635521" y="3678056"/>
              <a:ext cx="3191643" cy="2134364"/>
            </a:xfrm>
            <a:prstGeom prst="roundRect">
              <a:avLst/>
            </a:prstGeom>
            <a:solidFill>
              <a:srgbClr val="FEC30E"/>
            </a:solidFill>
            <a:ln w="952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20000">
              <a:off x="1436209" y="3830852"/>
              <a:ext cx="1892410" cy="477054"/>
            </a:xfrm>
            <a:prstGeom prst="rect">
              <a:avLst/>
            </a:prstGeom>
            <a:noFill/>
          </p:spPr>
          <p:txBody>
            <a:bodyPr wrap="square" rtlCol="0">
              <a:spAutoFit/>
            </a:bodyPr>
            <a:lstStyle/>
            <a:p>
              <a:pPr algn="ctr"/>
              <a:r>
                <a:rPr lang="en-US" sz="2500" dirty="0">
                  <a:latin typeface="Cambria" panose="02040503050406030204" pitchFamily="18" charset="0"/>
                </a:rPr>
                <a:t>Credit Card</a:t>
              </a:r>
            </a:p>
          </p:txBody>
        </p:sp>
        <p:sp>
          <p:nvSpPr>
            <p:cNvPr id="51" name="TextBox 50"/>
            <p:cNvSpPr txBox="1"/>
            <p:nvPr/>
          </p:nvSpPr>
          <p:spPr>
            <a:xfrm rot="1020000">
              <a:off x="765303" y="4423574"/>
              <a:ext cx="2932080" cy="369332"/>
            </a:xfrm>
            <a:prstGeom prst="rect">
              <a:avLst/>
            </a:prstGeom>
            <a:noFill/>
          </p:spPr>
          <p:txBody>
            <a:bodyPr wrap="square" rtlCol="0">
              <a:spAutoFit/>
            </a:bodyPr>
            <a:lstStyle/>
            <a:p>
              <a:pPr algn="ctr"/>
              <a:r>
                <a:rPr lang="en-US" dirty="0">
                  <a:latin typeface="Cambria" panose="02040503050406030204" pitchFamily="18" charset="0"/>
                </a:rPr>
                <a:t>4444 5555 6666 7777</a:t>
              </a:r>
            </a:p>
          </p:txBody>
        </p:sp>
        <p:sp>
          <p:nvSpPr>
            <p:cNvPr id="52" name="TextBox 51"/>
            <p:cNvSpPr txBox="1"/>
            <p:nvPr/>
          </p:nvSpPr>
          <p:spPr>
            <a:xfrm rot="1015199">
              <a:off x="1100565" y="4960429"/>
              <a:ext cx="1478534" cy="323165"/>
            </a:xfrm>
            <a:prstGeom prst="rect">
              <a:avLst/>
            </a:prstGeom>
            <a:noFill/>
          </p:spPr>
          <p:txBody>
            <a:bodyPr wrap="square" rtlCol="0">
              <a:spAutoFit/>
            </a:bodyPr>
            <a:lstStyle/>
            <a:p>
              <a:pPr algn="ctr"/>
              <a:r>
                <a:rPr lang="en-US" sz="1500" dirty="0" err="1">
                  <a:latin typeface="Cambria" panose="02040503050406030204" pitchFamily="18" charset="0"/>
                </a:rPr>
                <a:t>Exp</a:t>
              </a:r>
              <a:r>
                <a:rPr lang="en-US" sz="1500" dirty="0">
                  <a:latin typeface="Cambria" panose="02040503050406030204" pitchFamily="18" charset="0"/>
                </a:rPr>
                <a:t> 12/2020</a:t>
              </a:r>
            </a:p>
          </p:txBody>
        </p:sp>
        <p:grpSp>
          <p:nvGrpSpPr>
            <p:cNvPr id="53" name="Group 52"/>
            <p:cNvGrpSpPr/>
            <p:nvPr/>
          </p:nvGrpSpPr>
          <p:grpSpPr>
            <a:xfrm rot="1015175">
              <a:off x="2666141" y="5175072"/>
              <a:ext cx="692248" cy="669568"/>
              <a:chOff x="4547662" y="5118982"/>
              <a:chExt cx="692248" cy="669568"/>
            </a:xfrm>
            <a:solidFill>
              <a:srgbClr val="085590"/>
            </a:solidFill>
          </p:grpSpPr>
          <p:sp>
            <p:nvSpPr>
              <p:cNvPr id="54" name="Rectangle 53"/>
              <p:cNvSpPr/>
              <p:nvPr/>
            </p:nvSpPr>
            <p:spPr>
              <a:xfrm>
                <a:off x="4547662" y="5118982"/>
                <a:ext cx="692248" cy="669568"/>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605708" y="5169467"/>
                <a:ext cx="576157" cy="568599"/>
              </a:xfrm>
              <a:prstGeom prst="rect">
                <a:avLst/>
              </a:prstGeom>
              <a:noFill/>
            </p:spPr>
          </p:pic>
        </p:grpSp>
      </p:grpSp>
      <p:pic>
        <p:nvPicPr>
          <p:cNvPr id="56" name="Picture 55"/>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rot="57146">
            <a:off x="289236" y="5935407"/>
            <a:ext cx="576156" cy="568599"/>
          </a:xfrm>
          <a:prstGeom prst="rect">
            <a:avLst/>
          </a:prstGeom>
          <a:noFill/>
        </p:spPr>
      </p:pic>
      <p:pic>
        <p:nvPicPr>
          <p:cNvPr id="1042" name="Picture 1041"/>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434453" y="2794916"/>
            <a:ext cx="2918546" cy="2464162"/>
          </a:xfrm>
          <a:prstGeom prst="rect">
            <a:avLst/>
          </a:prstGeom>
        </p:spPr>
      </p:pic>
      <p:grpSp>
        <p:nvGrpSpPr>
          <p:cNvPr id="1039" name="Group 1038"/>
          <p:cNvGrpSpPr/>
          <p:nvPr/>
        </p:nvGrpSpPr>
        <p:grpSpPr>
          <a:xfrm>
            <a:off x="2384108" y="3858365"/>
            <a:ext cx="2105161" cy="1718821"/>
            <a:chOff x="2493922" y="4160408"/>
            <a:chExt cx="2105161" cy="1718821"/>
          </a:xfrm>
        </p:grpSpPr>
        <p:sp>
          <p:nvSpPr>
            <p:cNvPr id="24" name="Oval 23"/>
            <p:cNvSpPr/>
            <p:nvPr/>
          </p:nvSpPr>
          <p:spPr>
            <a:xfrm rot="19421748">
              <a:off x="2493922" y="4554981"/>
              <a:ext cx="1038470" cy="1030990"/>
            </a:xfrm>
            <a:prstGeom prst="ellipse">
              <a:avLst/>
            </a:prstGeom>
            <a:solidFill>
              <a:schemeClr val="bg1">
                <a:lumMod val="75000"/>
              </a:schemeClr>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chemeClr val="tx1"/>
                  </a:solidFill>
                  <a:latin typeface="Cambria" panose="02040503050406030204" pitchFamily="18" charset="0"/>
                </a:rPr>
                <a:t>25</a:t>
              </a:r>
            </a:p>
          </p:txBody>
        </p:sp>
        <p:sp>
          <p:nvSpPr>
            <p:cNvPr id="25" name="Oval 24"/>
            <p:cNvSpPr/>
            <p:nvPr/>
          </p:nvSpPr>
          <p:spPr>
            <a:xfrm rot="21222208">
              <a:off x="3098462" y="4160408"/>
              <a:ext cx="1038470" cy="1030990"/>
            </a:xfrm>
            <a:prstGeom prst="ellipse">
              <a:avLst/>
            </a:prstGeom>
            <a:solidFill>
              <a:schemeClr val="bg1">
                <a:lumMod val="75000"/>
              </a:schemeClr>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chemeClr val="tx1"/>
                  </a:solidFill>
                  <a:latin typeface="Cambria" panose="02040503050406030204" pitchFamily="18" charset="0"/>
                </a:rPr>
                <a:t>25</a:t>
              </a:r>
            </a:p>
          </p:txBody>
        </p:sp>
        <p:sp>
          <p:nvSpPr>
            <p:cNvPr id="19" name="Oval 18"/>
            <p:cNvSpPr/>
            <p:nvPr/>
          </p:nvSpPr>
          <p:spPr>
            <a:xfrm rot="20995160">
              <a:off x="3102135" y="5120621"/>
              <a:ext cx="710118" cy="714829"/>
            </a:xfrm>
            <a:prstGeom prst="ellipse">
              <a:avLst/>
            </a:prstGeom>
            <a:solidFill>
              <a:srgbClr val="996633"/>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mbria" panose="02040503050406030204" pitchFamily="18" charset="0"/>
                </a:rPr>
                <a:t>1</a:t>
              </a:r>
            </a:p>
          </p:txBody>
        </p:sp>
        <p:sp>
          <p:nvSpPr>
            <p:cNvPr id="20" name="Oval 19"/>
            <p:cNvSpPr/>
            <p:nvPr/>
          </p:nvSpPr>
          <p:spPr>
            <a:xfrm rot="20354090">
              <a:off x="3372162" y="4745565"/>
              <a:ext cx="818653" cy="824083"/>
            </a:xfrm>
            <a:prstGeom prst="ellipse">
              <a:avLst/>
            </a:prstGeom>
            <a:solidFill>
              <a:schemeClr val="bg1">
                <a:lumMod val="75000"/>
              </a:schemeClr>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ysClr val="windowText" lastClr="000000"/>
                  </a:solidFill>
                  <a:latin typeface="Cambria" panose="02040503050406030204" pitchFamily="18" charset="0"/>
                </a:rPr>
                <a:t>5</a:t>
              </a:r>
            </a:p>
          </p:txBody>
        </p:sp>
        <p:sp>
          <p:nvSpPr>
            <p:cNvPr id="31" name="Oval 30"/>
            <p:cNvSpPr/>
            <p:nvPr/>
          </p:nvSpPr>
          <p:spPr>
            <a:xfrm rot="19471306">
              <a:off x="3888965" y="4706576"/>
              <a:ext cx="710118" cy="714829"/>
            </a:xfrm>
            <a:prstGeom prst="ellipse">
              <a:avLst/>
            </a:prstGeom>
            <a:solidFill>
              <a:srgbClr val="996633"/>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mbria" panose="02040503050406030204" pitchFamily="18" charset="0"/>
                </a:rPr>
                <a:t>1</a:t>
              </a:r>
            </a:p>
          </p:txBody>
        </p:sp>
        <p:sp>
          <p:nvSpPr>
            <p:cNvPr id="62" name="Oval 61"/>
            <p:cNvSpPr/>
            <p:nvPr/>
          </p:nvSpPr>
          <p:spPr>
            <a:xfrm rot="19471306">
              <a:off x="3746714" y="5203950"/>
              <a:ext cx="670830" cy="675279"/>
            </a:xfrm>
            <a:prstGeom prst="ellipse">
              <a:avLst/>
            </a:prstGeom>
            <a:solidFill>
              <a:schemeClr val="bg1">
                <a:lumMod val="75000"/>
              </a:schemeClr>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a:t>
              </a:r>
            </a:p>
          </p:txBody>
        </p:sp>
      </p:grpSp>
    </p:spTree>
    <p:extLst>
      <p:ext uri="{BB962C8B-B14F-4D97-AF65-F5344CB8AC3E}">
        <p14:creationId xmlns:p14="http://schemas.microsoft.com/office/powerpoint/2010/main" val="3552789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89574"/>
            <a:ext cx="8229600" cy="1143000"/>
          </a:xfrm>
        </p:spPr>
        <p:txBody>
          <a:bodyPr>
            <a:normAutofit/>
          </a:bodyPr>
          <a:lstStyle/>
          <a:p>
            <a:r>
              <a:rPr lang="en-US" dirty="0">
                <a:latin typeface="Cambria" panose="02040503050406030204" pitchFamily="18" charset="0"/>
              </a:rPr>
              <a:t>What are they Really Selling?</a:t>
            </a:r>
          </a:p>
        </p:txBody>
      </p:sp>
      <p:sp>
        <p:nvSpPr>
          <p:cNvPr id="9" name="TextBox 8"/>
          <p:cNvSpPr txBox="1"/>
          <p:nvPr/>
        </p:nvSpPr>
        <p:spPr>
          <a:xfrm>
            <a:off x="682625" y="2148321"/>
            <a:ext cx="4206875" cy="2462213"/>
          </a:xfrm>
          <a:prstGeom prst="rect">
            <a:avLst/>
          </a:prstGeom>
          <a:noFill/>
        </p:spPr>
        <p:txBody>
          <a:bodyPr wrap="square" rtlCol="0">
            <a:spAutoFit/>
          </a:bodyPr>
          <a:lstStyle/>
          <a:p>
            <a:pPr marL="285750" indent="-285750">
              <a:spcBef>
                <a:spcPts val="600"/>
              </a:spcBef>
              <a:spcAft>
                <a:spcPts val="600"/>
              </a:spcAft>
              <a:buFont typeface="Arial"/>
              <a:buChar char="•"/>
            </a:pPr>
            <a:r>
              <a:rPr lang="en-US" sz="2400" dirty="0">
                <a:latin typeface="Cambria" panose="02040503050406030204" pitchFamily="18" charset="0"/>
              </a:rPr>
              <a:t>What product do you think _______is selling in this advertisement?</a:t>
            </a:r>
          </a:p>
          <a:p>
            <a:pPr marL="285750" indent="-285750">
              <a:spcBef>
                <a:spcPts val="600"/>
              </a:spcBef>
              <a:spcAft>
                <a:spcPts val="600"/>
              </a:spcAft>
              <a:buFont typeface="Arial"/>
              <a:buChar char="•"/>
            </a:pPr>
            <a:r>
              <a:rPr lang="en-US" sz="2400" dirty="0">
                <a:latin typeface="Cambria" panose="02040503050406030204" pitchFamily="18" charset="0"/>
              </a:rPr>
              <a:t>What message is this company communicating to their consumers?</a:t>
            </a:r>
          </a:p>
        </p:txBody>
      </p:sp>
      <p:sp>
        <p:nvSpPr>
          <p:cNvPr id="2" name="Rectangle 1"/>
          <p:cNvSpPr/>
          <p:nvPr/>
        </p:nvSpPr>
        <p:spPr>
          <a:xfrm>
            <a:off x="4977518" y="1417638"/>
            <a:ext cx="3959750" cy="491955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478451" y="3558613"/>
            <a:ext cx="3085104" cy="369332"/>
          </a:xfrm>
          <a:prstGeom prst="rect">
            <a:avLst/>
          </a:prstGeom>
          <a:noFill/>
        </p:spPr>
        <p:txBody>
          <a:bodyPr wrap="square" rtlCol="0">
            <a:spAutoFit/>
          </a:bodyPr>
          <a:lstStyle/>
          <a:p>
            <a:pPr algn="ctr"/>
            <a:r>
              <a:rPr lang="en-US" dirty="0">
                <a:latin typeface="Cambria" panose="02040503050406030204" pitchFamily="18" charset="0"/>
              </a:rPr>
              <a:t>Insert advertisement here</a:t>
            </a:r>
          </a:p>
        </p:txBody>
      </p:sp>
    </p:spTree>
    <p:extLst>
      <p:ext uri="{BB962C8B-B14F-4D97-AF65-F5344CB8AC3E}">
        <p14:creationId xmlns:p14="http://schemas.microsoft.com/office/powerpoint/2010/main" val="15396451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251</TotalTime>
  <Words>127</Words>
  <Application>Microsoft Macintosh PowerPoint</Application>
  <PresentationFormat>On-screen Show (4:3)</PresentationFormat>
  <Paragraphs>23</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Cambria</vt:lpstr>
      <vt:lpstr>Trebuchet MS</vt:lpstr>
      <vt:lpstr>Office Theme</vt:lpstr>
      <vt:lpstr>               What Are They REALLY                         Trying to Sell?</vt:lpstr>
      <vt:lpstr>What are they Really Selling?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ARE THEY REALLY SELLING?</dc:title>
  <dc:creator>HF Blue Team</dc:creator>
  <cp:lastModifiedBy>Elizabeth Passamonte</cp:lastModifiedBy>
  <cp:revision>42</cp:revision>
  <dcterms:created xsi:type="dcterms:W3CDTF">2013-07-01T16:14:02Z</dcterms:created>
  <dcterms:modified xsi:type="dcterms:W3CDTF">2023-11-28T03:28:10Z</dcterms:modified>
</cp:coreProperties>
</file>