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84" r:id="rId2"/>
    <p:sldId id="305" r:id="rId3"/>
    <p:sldId id="286" r:id="rId4"/>
    <p:sldId id="285" r:id="rId5"/>
    <p:sldId id="287" r:id="rId6"/>
    <p:sldId id="289" r:id="rId7"/>
    <p:sldId id="307" r:id="rId8"/>
    <p:sldId id="294" r:id="rId9"/>
    <p:sldId id="292" r:id="rId10"/>
    <p:sldId id="295" r:id="rId11"/>
    <p:sldId id="296" r:id="rId12"/>
    <p:sldId id="297" r:id="rId13"/>
    <p:sldId id="290" r:id="rId14"/>
    <p:sldId id="308" r:id="rId15"/>
    <p:sldId id="298" r:id="rId16"/>
    <p:sldId id="306" r:id="rId17"/>
    <p:sldId id="299" r:id="rId18"/>
    <p:sldId id="300" r:id="rId19"/>
    <p:sldId id="301" r:id="rId20"/>
    <p:sldId id="302" r:id="rId21"/>
    <p:sldId id="303" r:id="rId22"/>
    <p:sldId id="30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2D813F"/>
    <a:srgbClr val="006600"/>
    <a:srgbClr val="0033CC"/>
    <a:srgbClr val="FEC30E"/>
    <a:srgbClr val="E9AD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64850" autoAdjust="0"/>
  </p:normalViewPr>
  <p:slideViewPr>
    <p:cSldViewPr>
      <p:cViewPr varScale="1">
        <p:scale>
          <a:sx n="68" d="100"/>
          <a:sy n="68" d="100"/>
        </p:scale>
        <p:origin x="1296" y="-120"/>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78" y="1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1D2FC-7E7B-45B6-A9FC-69316C6C58AE}" type="datetimeFigureOut">
              <a:rPr lang="en-US" smtClean="0"/>
              <a:t>3/5/24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AE1FBA-1C73-42CA-8762-DD302B9C1A3E}" type="slidenum">
              <a:rPr lang="en-US" smtClean="0"/>
              <a:t>‹#›</a:t>
            </a:fld>
            <a:endParaRPr lang="en-US"/>
          </a:p>
        </p:txBody>
      </p:sp>
    </p:spTree>
    <p:extLst>
      <p:ext uri="{BB962C8B-B14F-4D97-AF65-F5344CB8AC3E}">
        <p14:creationId xmlns:p14="http://schemas.microsoft.com/office/powerpoint/2010/main" val="167144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talk about methods of contraception, also known as birth control. We are going to give you the facts so that you can make informed choices.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a:t>
            </a:fld>
            <a:endParaRPr lang="en-US"/>
          </a:p>
        </p:txBody>
      </p:sp>
    </p:spTree>
    <p:extLst>
      <p:ext uri="{BB962C8B-B14F-4D97-AF65-F5344CB8AC3E}">
        <p14:creationId xmlns:p14="http://schemas.microsoft.com/office/powerpoint/2010/main" val="207364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middle school participants choose not to have sex. But it is important for someone to know the facts about contraception for when someone becomes sexually active in the future and wants to prevent pregnancy. This information is extremely important now if someone or someone they know is currently sexually active or thinking about becoming sexually active. Even if someone chooses to wait to become sexually active until a faithful lifelong relationship, this is important if someone wants to prevent pregnancy. The information we talk about today could also help your friends or family members.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2</a:t>
            </a:fld>
            <a:endParaRPr lang="en-US"/>
          </a:p>
        </p:txBody>
      </p:sp>
    </p:spTree>
    <p:extLst>
      <p:ext uri="{BB962C8B-B14F-4D97-AF65-F5344CB8AC3E}">
        <p14:creationId xmlns:p14="http://schemas.microsoft.com/office/powerpoint/2010/main" val="2326562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First, let me ask you a question. If a hundred couples had vaginal intercourse (penis inserted into vagina) for a year without any type of contraception, how many couples would have a pregnancy?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of them: about 85%.</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a couple is sexually active and doesn’t take steps to prevent pregnancy they most likely will become pregnant. This is important because many teens who choose to be sexually active think that they won’t become pregnant. But you can see by this number that eventually, they will most likely become pregnant.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3</a:t>
            </a:fld>
            <a:endParaRPr lang="en-US"/>
          </a:p>
        </p:txBody>
      </p:sp>
    </p:spTree>
    <p:extLst>
      <p:ext uri="{BB962C8B-B14F-4D97-AF65-F5344CB8AC3E}">
        <p14:creationId xmlns:p14="http://schemas.microsoft.com/office/powerpoint/2010/main" val="2544449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take some time to brainstorm the different types of contraceptive methods you know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Allow time for participants to respond. Once a few suggestions have given, click the PowerPoint to bring up the list of contraceptive methods.</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Great job! Today we are going to talk about a number of contraceptive methods, some of which you named. We’re going to give you information on effective contraceptive methods </a:t>
            </a:r>
            <a:r>
              <a:rPr lang="en-US"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s</a:t>
            </a:r>
            <a:r>
              <a:rPr lang="en-US" sz="1800" dirty="0">
                <a:effectLst/>
                <a:latin typeface="Calibri" panose="020F0502020204030204" pitchFamily="34" charset="0"/>
                <a:ea typeface="Calibri" panose="020F0502020204030204" pitchFamily="34" charset="0"/>
                <a:cs typeface="Times New Roman" panose="02020603050405020304" pitchFamily="18" charset="0"/>
              </a:rPr>
              <a:t>o you can make informed choices in the future.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4</a:t>
            </a:fld>
            <a:endParaRPr lang="en-US"/>
          </a:p>
        </p:txBody>
      </p:sp>
    </p:spTree>
    <p:extLst>
      <p:ext uri="{BB962C8B-B14F-4D97-AF65-F5344CB8AC3E}">
        <p14:creationId xmlns:p14="http://schemas.microsoft.com/office/powerpoint/2010/main" val="1985373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talk about seven contraceptive methods effective at reducing or eliminating the risk of pregnancy: abstinence, implant, intrauterine devices (IUDs*), progestin injection (“the shot”), oral contraceptive (“the pill”), the birth control patch, condoms, and emergency contraception (e.g., Plan B). We will review each type and recommend you take notes on the Contraception handout in your folder.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5</a:t>
            </a:fld>
            <a:endParaRPr lang="en-US"/>
          </a:p>
        </p:txBody>
      </p:sp>
    </p:spTree>
    <p:extLst>
      <p:ext uri="{BB962C8B-B14F-4D97-AF65-F5344CB8AC3E}">
        <p14:creationId xmlns:p14="http://schemas.microsoft.com/office/powerpoint/2010/main" val="3869946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As we discussed in 6</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and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sexual abstinence is defined as refraining from all forms of sexual activity and genital contact such as vaginal, oral, or anal sex. If someone makes the choice to abstain from sexual activity, it is important to communicate this desire to be abstinent to the person they are in a relationship with. At Healthy Futures, we believe abstinence is the healthiest choice for teens because it protects you from all three risks associated with early sexual activity. Can anyone remind us what those three risks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Pregnancy/Fathering a child, sexually transmitted infections, and emotional heartache.</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6</a:t>
            </a:fld>
            <a:endParaRPr lang="en-US"/>
          </a:p>
        </p:txBody>
      </p:sp>
    </p:spTree>
    <p:extLst>
      <p:ext uri="{BB962C8B-B14F-4D97-AF65-F5344CB8AC3E}">
        <p14:creationId xmlns:p14="http://schemas.microsoft.com/office/powerpoint/2010/main" val="3858410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implant is a very small rod inserted under the skin of a woman's upper arm to provide birth control. It's invisible and prevents pregnancy. The rod contains a progestin that is released into the body over 3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Progestin is a hormone that keeps ovaries from releasing eggs. Progestin also thickens the mucus inside the cervix to prevent sperm from reaching eggs. It needs to be inserted into the arm by a healthcare professional.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As we mentioned before, since Implants do not protect against STIs,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a:t>
            </a:r>
            <a:r>
              <a:rPr lang="en-US" sz="1800" dirty="0">
                <a:effectLst/>
                <a:latin typeface="Calibri" panose="020F0502020204030204" pitchFamily="34" charset="0"/>
                <a:ea typeface="Calibri" panose="020F0502020204030204" pitchFamily="34" charset="0"/>
                <a:cs typeface="Times New Roman" panose="02020603050405020304" pitchFamily="18" charset="0"/>
              </a:rPr>
              <a:t>f someone is sexually active and chooses to use the implant,  it is recommended they also use a condom every time they have sex.</a:t>
            </a:r>
            <a:r>
              <a:rPr lang="en-US" sz="2800" dirty="0">
                <a:effectLst/>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7</a:t>
            </a:fld>
            <a:endParaRPr lang="en-US"/>
          </a:p>
        </p:txBody>
      </p:sp>
    </p:spTree>
    <p:extLst>
      <p:ext uri="{BB962C8B-B14F-4D97-AF65-F5344CB8AC3E}">
        <p14:creationId xmlns:p14="http://schemas.microsoft.com/office/powerpoint/2010/main" val="34353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levonorgestrel intrauterine device (LNG IUD) is a small, T-shaped piece of plastic like the Copper T IUD without the copper. A doctor places the LNG IUD inside a female’s uterus to prevent pregnancy. It releases a small amount of the hormone progestin each day to prevent pregnancy. LNG IUDs are 99% effective in preventing pregnancy. It can stay in the female’s uterus for up to 6 years depending on the specific one 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highlight>
                  <a:srgbClr val="FFFF00"/>
                </a:highligh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As we mentioned before, since IUDs do not protect against STIs, if someone is sexually active and chooses to use this method, it is recommended they also use a condom every time they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8</a:t>
            </a:fld>
            <a:endParaRPr lang="en-US"/>
          </a:p>
        </p:txBody>
      </p:sp>
    </p:spTree>
    <p:extLst>
      <p:ext uri="{BB962C8B-B14F-4D97-AF65-F5344CB8AC3E}">
        <p14:creationId xmlns:p14="http://schemas.microsoft.com/office/powerpoint/2010/main" val="398393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copper intrauterine device (IUD) is a small, T-shaped piece of plastic wrapped in copper. A doctor places the IUD inside a female’s uterus to prevent pregnancy. Copper T IUDs are 99.2% effective in preventing pregnancy. It can stay in the female’s uterus for up to 10 years.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IUDs do not protect against STIs, if someone is sexually active and chooses to use this method, it is recommended they also use a condom every time they have sex. This is called dual protection.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9</a:t>
            </a:fld>
            <a:endParaRPr lang="en-US"/>
          </a:p>
        </p:txBody>
      </p:sp>
    </p:spTree>
    <p:extLst>
      <p:ext uri="{BB962C8B-B14F-4D97-AF65-F5344CB8AC3E}">
        <p14:creationId xmlns:p14="http://schemas.microsoft.com/office/powerpoint/2010/main" val="3260320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Women get shots of the hormone progestin in the buttocks or arm every three months from their doctor. It lasts for three months and is 96% effective at preventing pregnancy with typical use.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shot doesn’t protect against sexually transmitted infections (STIs), if someone is sexually active and chooses to use this method, it is recommended they also use a condom every time they have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10</a:t>
            </a:fld>
            <a:endParaRPr lang="en-US"/>
          </a:p>
        </p:txBody>
      </p:sp>
    </p:spTree>
    <p:extLst>
      <p:ext uri="{BB962C8B-B14F-4D97-AF65-F5344CB8AC3E}">
        <p14:creationId xmlns:p14="http://schemas.microsoft.com/office/powerpoint/2010/main" val="13912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Oral contraceptives contain hormones. There are two types of oral contraceptives: (1) either estrogen and progestin combined or (2) progestin only prescribed by a doctor. The pill is 91% effective at preventing pregnancy when taken every day at about the same time. The pill sometimes may be prescribed for acne or painful periods, not just as a contraceptive.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pill doesn’t protect against sexually transmitted infections (STIs), if someone is sexually active and chooses to use this method, it is recommended they also use a condom every time they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11</a:t>
            </a:fld>
            <a:endParaRPr lang="en-US"/>
          </a:p>
        </p:txBody>
      </p:sp>
    </p:spTree>
    <p:extLst>
      <p:ext uri="{BB962C8B-B14F-4D97-AF65-F5344CB8AC3E}">
        <p14:creationId xmlns:p14="http://schemas.microsoft.com/office/powerpoint/2010/main" val="3148080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patch releases hormones progestin and estrogen. It is worn on a female’s lower abdomen, buttocks, or upper body (but not on the breasts). It is prescribed by a doctor. A new patch is worn each week for three weeks. During the fourth week, the patch is not worn to allow the period to happen. The patch is 93% effective at preventing pregnancy with typical use (but may be less effective in women who weigh more than 198 pounds).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highlight>
                  <a:srgbClr val="FFFF00"/>
                </a:highligh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patch doesn’t protect against STIs, if someone is sexually active and chooses to use this method, it is recommended they also use a condom every time they have sex. This is called dual protection.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12</a:t>
            </a:fld>
            <a:endParaRPr lang="en-US"/>
          </a:p>
        </p:txBody>
      </p:sp>
    </p:spTree>
    <p:extLst>
      <p:ext uri="{BB962C8B-B14F-4D97-AF65-F5344CB8AC3E}">
        <p14:creationId xmlns:p14="http://schemas.microsoft.com/office/powerpoint/2010/main" val="212645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are another non-hormonal contraceptive method. A condom is a latex/rubber sleeve that fits over a male’s penis. Condoms are made to be a barrier so that sperm or infections can’t get passed between partners during sexual activity. The consistent and correct use of latex (or polyurethane or polyisoprene if allergic to latex) condoms can reduce (though not eliminate) the risk of STI transmission.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are 87% effective at preventing pregnancy with typical use. That means if 100 people use condoms as their only contraception method for a year, at least 13 of them will become pregnant/father a child.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Typical use means the way most people use condoms. Occasionally, condoms might break or slip off. Or the condom might not be put on correctly. So, it is important to read condom instructions, follow the directions, and use a condom correctly every time partners have sex. Condoms can only be used once and should never be used after the expiration date or doubled up (using 2 condoms) as they might be more likely to break.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Natural” or “lambskin” condoms also help prevent pregnancy, but may not provide protection against STIs, including HIV. Natural or lambskin condoms are not recommended for teens.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addition to reducing the risk of pregnancy, condoms also reduce the risk of sexually transmitted infections (STIs), including HIV. We will talk more about this when we discuss STIs in the next session. A lot of times people refer to using condoms as having safe sex or using protection.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It’s more accurate to say “safer sex” or using “some” protection- as we will see there are still risks when condoms are 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Using a condom in addition to another effective method of contraception is known as a “dual method.”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13</a:t>
            </a:fld>
            <a:endParaRPr lang="en-US"/>
          </a:p>
        </p:txBody>
      </p:sp>
    </p:spTree>
    <p:extLst>
      <p:ext uri="{BB962C8B-B14F-4D97-AF65-F5344CB8AC3E}">
        <p14:creationId xmlns:p14="http://schemas.microsoft.com/office/powerpoint/2010/main" val="2994393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ring prevents your ovaries from releasing eggs or prevents sperm from getting to the egg. It contains a combination of estrogen and progesterone. The ring is a small, flexible piece of plastic that's inserted into the vagina to provide birth control. It requires a prescription. You wear it for 21 days, remove it for 7 days, and replace with a new ring. NuvaRing is 90% effective with typical use. </a:t>
            </a:r>
            <a:r>
              <a:rPr lang="en-US" sz="1800" dirty="0">
                <a:solidFill>
                  <a:srgbClr val="1B1B1B"/>
                </a:solidFill>
                <a:effectLst/>
                <a:latin typeface="Trebuchet MS" panose="020B0703020202090204" pitchFamily="34" charset="0"/>
                <a:ea typeface="MS Mincho" panose="02020609040205080304" pitchFamily="49" charset="-128"/>
                <a:cs typeface="Segoe UI" panose="020B0502040204020203" pitchFamily="34" charset="0"/>
              </a:rPr>
              <a:t>Lower risk of ovary, endometrial (uterus), and colon cancers, pelvic inflammatory disease (PID), noncancerous ovarian cysts, and iron-deficiency anemia.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1600"/>
              </a:spcAft>
            </a:pPr>
            <a:r>
              <a:rPr lang="en-US" sz="1800" dirty="0">
                <a:solidFill>
                  <a:srgbClr val="151515"/>
                </a:solidFill>
                <a:effectLst/>
                <a:latin typeface="Trebuchet MS" panose="020B0703020202090204" pitchFamily="34" charset="0"/>
                <a:ea typeface="MS Mincho" panose="02020609040205080304" pitchFamily="49" charset="-128"/>
                <a:cs typeface="Helvetica" pitchFamily="2" charset="0"/>
              </a:rPr>
              <a:t>While condoms are the best way to prevent STIs, if someone has sex, they are not the most effective type of birth control. If someone has sex, the best way to prevent both STIs and pregnancy is to use what is called "dual protection." Dual protection means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someone uses a condom every time they have sex and at the same time they use a more effective form of birth control.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14</a:t>
            </a:fld>
            <a:endParaRPr lang="en-US"/>
          </a:p>
        </p:txBody>
      </p:sp>
    </p:spTree>
    <p:extLst>
      <p:ext uri="{BB962C8B-B14F-4D97-AF65-F5344CB8AC3E}">
        <p14:creationId xmlns:p14="http://schemas.microsoft.com/office/powerpoint/2010/main" val="3001800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Emergency Contraception (EC) is not a regular method of birth control. EC can be used after vaginal sex during which no birth control was used, or if the contraceptive method failed (such as if a condom broke). There are a number of EC option including the Copper-T IUD,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ella</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levonogestrel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pills (e.g., Plan B). </a:t>
            </a:r>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15</a:t>
            </a:fld>
            <a:endParaRPr lang="en-US"/>
          </a:p>
        </p:txBody>
      </p:sp>
    </p:spTree>
    <p:extLst>
      <p:ext uri="{BB962C8B-B14F-4D97-AF65-F5344CB8AC3E}">
        <p14:creationId xmlns:p14="http://schemas.microsoft.com/office/powerpoint/2010/main" val="4013313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Copper-T IUD is 99.9% effective in preventing pregnancy up to 5 days after unprotected vaginal sex and can be left in as contraception moving forward, for up to 10 years.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Levonogestrel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pills, such as Plan B One-Step and Next Choice One Dose, are 89% effective when taken within 3 days of unprotected vaginal sex. They continue to reduce the risk of pregnancy up to 5 days after unprotected vaginal sex but are less effective days 4-5. Efficacy is better if the tablet is taken as soon as possible after unprotected intercourse. The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ella</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 is 85% effective when taken within 5 days of unprotected vaginal sex. It stays just as effective through 5 days.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someone is already pregnant, EC pills will not stop or harm the pregnancy.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EC is not a regular method of birth control and doesn’t protect against STIs. If someone is sexually active, using dual protection — an effective method of birth control (e.g., IUDs, the pill) and a condom every time they have sex — is the best way to prevent pregnancy and reduce the risk of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16</a:t>
            </a:fld>
            <a:endParaRPr lang="en-US"/>
          </a:p>
        </p:txBody>
      </p:sp>
    </p:spTree>
    <p:extLst>
      <p:ext uri="{BB962C8B-B14F-4D97-AF65-F5344CB8AC3E}">
        <p14:creationId xmlns:p14="http://schemas.microsoft.com/office/powerpoint/2010/main" val="2035623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In your folder please pull out the Contraception Methods brochure. Next we are going to divide you into small groups. Each group is going to have a packet of flash cards that say “A”, “B”, or “C” on them. After you see the question on the screen, we will give you a few seconds to talk to your group. Then I will say “final answers please.” You will have one person lift up the card that is your answer. Now we know that you are in 8</a:t>
            </a:r>
            <a:r>
              <a:rPr lang="en-US" sz="1800" baseline="300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grade and have the maturity to talk about these questions and come up with some good answers. Again, you can use your Contraception Methods brochure to find the answers if you don’t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Divide participants into small groups. Give each group a packet of flash cards. As each question appears on the Contraception PowerPoint, give the participants about 5 seconds to deliberate over the answers. Discuss answers and emphasize key points. If this activity is done as a competition, have the other educator keep score by noting which team came up with the most correct answers. Give prizes for winner(s).)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17</a:t>
            </a:fld>
            <a:endParaRPr lang="en-US"/>
          </a:p>
        </p:txBody>
      </p:sp>
    </p:spTree>
    <p:extLst>
      <p:ext uri="{BB962C8B-B14F-4D97-AF65-F5344CB8AC3E}">
        <p14:creationId xmlns:p14="http://schemas.microsoft.com/office/powerpoint/2010/main" val="3134677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18</a:t>
            </a:fld>
            <a:endParaRPr lang="en-US"/>
          </a:p>
        </p:txBody>
      </p:sp>
    </p:spTree>
    <p:extLst>
      <p:ext uri="{BB962C8B-B14F-4D97-AF65-F5344CB8AC3E}">
        <p14:creationId xmlns:p14="http://schemas.microsoft.com/office/powerpoint/2010/main" val="254006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19330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71604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03676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82164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103422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58175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04295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435022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02999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D813F"/>
        </a:solidFill>
        <a:effectLst/>
      </p:bgPr>
    </p:bg>
    <p:spTree>
      <p:nvGrpSpPr>
        <p:cNvPr id="1" name=""/>
        <p:cNvGrpSpPr/>
        <p:nvPr/>
      </p:nvGrpSpPr>
      <p:grpSpPr>
        <a:xfrm>
          <a:off x="0" y="0"/>
          <a:ext cx="0" cy="0"/>
          <a:chOff x="0" y="0"/>
          <a:chExt cx="0" cy="0"/>
        </a:xfrm>
      </p:grpSpPr>
      <p:sp>
        <p:nvSpPr>
          <p:cNvPr id="7" name="Rectangle 6"/>
          <p:cNvSpPr/>
          <p:nvPr userDrawn="1"/>
        </p:nvSpPr>
        <p:spPr>
          <a:xfrm>
            <a:off x="897527" y="6527914"/>
            <a:ext cx="1921873" cy="276999"/>
          </a:xfrm>
          <a:prstGeom prst="rect">
            <a:avLst/>
          </a:prstGeom>
        </p:spPr>
        <p:txBody>
          <a:bodyPr wrap="none">
            <a:spAutoFit/>
          </a:bodyPr>
          <a:lstStyle/>
          <a:p>
            <a:r>
              <a:rPr lang="en-US" sz="1200" kern="1200" dirty="0">
                <a:solidFill>
                  <a:schemeClr val="tx1"/>
                </a:solidFill>
                <a:effectLst/>
                <a:latin typeface="+mn-lt"/>
                <a:ea typeface="+mn-ea"/>
                <a:cs typeface="+mn-cs"/>
              </a:rPr>
              <a:t>Session 8.3.2 Contraception</a:t>
            </a:r>
          </a:p>
        </p:txBody>
      </p:sp>
      <p:sp>
        <p:nvSpPr>
          <p:cNvPr id="8" name="Rectangle 7"/>
          <p:cNvSpPr/>
          <p:nvPr userDrawn="1"/>
        </p:nvSpPr>
        <p:spPr>
          <a:xfrm>
            <a:off x="5791200"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43681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womenshealth.gov/a-z-topics/birth-control-methods"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9044" y="3276600"/>
            <a:ext cx="2146060" cy="3959109"/>
          </a:xfrm>
          <a:prstGeom prst="rect">
            <a:avLst/>
          </a:prstGeom>
          <a:effectLst>
            <a:outerShdw blurRad="63500" sx="102000" sy="102000" algn="ctr" rotWithShape="0">
              <a:prstClr val="black">
                <a:alpha val="40000"/>
              </a:prstClr>
            </a:outerShdw>
          </a:effectLst>
        </p:spPr>
      </p:pic>
      <p:sp>
        <p:nvSpPr>
          <p:cNvPr id="8" name="TextBox 7"/>
          <p:cNvSpPr txBox="1"/>
          <p:nvPr/>
        </p:nvSpPr>
        <p:spPr>
          <a:xfrm rot="259907">
            <a:off x="2306089" y="2696136"/>
            <a:ext cx="4845280" cy="1015663"/>
          </a:xfrm>
          <a:prstGeom prst="rect">
            <a:avLst/>
          </a:prstGeom>
          <a:noFill/>
        </p:spPr>
        <p:txBody>
          <a:bodyPr wrap="square" rtlCol="0">
            <a:spAutoFit/>
          </a:bodyPr>
          <a:lstStyle/>
          <a:p>
            <a:pPr algn="ctr"/>
            <a:r>
              <a:rPr lang="en-US" sz="6000" dirty="0"/>
              <a:t>Contraception</a:t>
            </a:r>
            <a:endParaRPr lang="en-US" sz="3600" dirty="0"/>
          </a:p>
        </p:txBody>
      </p:sp>
    </p:spTree>
    <p:extLst>
      <p:ext uri="{BB962C8B-B14F-4D97-AF65-F5344CB8AC3E}">
        <p14:creationId xmlns:p14="http://schemas.microsoft.com/office/powerpoint/2010/main" val="320557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38889E-6 4.81481E-6 L 0.7592 0.02245 " pathEditMode="relative" rAng="0" ptsTypes="AA">
                                      <p:cBhvr>
                                        <p:cTn id="6" dur="2000" fill="hold"/>
                                        <p:tgtEl>
                                          <p:spTgt spid="2"/>
                                        </p:tgtEl>
                                        <p:attrNameLst>
                                          <p:attrName>ppt_x</p:attrName>
                                          <p:attrName>ppt_y</p:attrName>
                                        </p:attrNameLst>
                                      </p:cBhvr>
                                      <p:rCtr x="37951" y="1111"/>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47"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462766"/>
            <a:ext cx="4845280" cy="954107"/>
          </a:xfrm>
          <a:prstGeom prst="rect">
            <a:avLst/>
          </a:prstGeom>
          <a:noFill/>
          <a:effectLst/>
        </p:spPr>
        <p:txBody>
          <a:bodyPr wrap="square" rtlCol="0">
            <a:spAutoFit/>
          </a:bodyPr>
          <a:lstStyle/>
          <a:p>
            <a:pPr algn="ctr"/>
            <a:r>
              <a:rPr lang="en-US" sz="3000" dirty="0"/>
              <a:t>Contraception:</a:t>
            </a:r>
          </a:p>
          <a:p>
            <a:pPr algn="ctr"/>
            <a:r>
              <a:rPr lang="en-US" sz="2600" dirty="0"/>
              <a:t>Why talk about it?</a:t>
            </a:r>
          </a:p>
        </p:txBody>
      </p:sp>
      <p:sp>
        <p:nvSpPr>
          <p:cNvPr id="17" name="Content Placeholder 2"/>
          <p:cNvSpPr txBox="1">
            <a:spLocks/>
          </p:cNvSpPr>
          <p:nvPr/>
        </p:nvSpPr>
        <p:spPr>
          <a:xfrm rot="244415">
            <a:off x="1902609" y="2638365"/>
            <a:ext cx="5728377" cy="277134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Most middle school participants choose not to be sexually active. </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or someone you know is sexually active, this information is extremely important.</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Even if someone chooses to wait until a faithful lifelong relationship to become sexually active, this is important  if someone wants to delay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This information could also help your friends or family members.</a:t>
            </a:r>
          </a:p>
          <a:p>
            <a:endParaRPr lang="en-US" sz="1800" dirty="0">
              <a:solidFill>
                <a:schemeClr val="tx1"/>
              </a:solidFill>
            </a:endParaRPr>
          </a:p>
        </p:txBody>
      </p:sp>
    </p:spTree>
    <p:extLst>
      <p:ext uri="{BB962C8B-B14F-4D97-AF65-F5344CB8AC3E}">
        <p14:creationId xmlns:p14="http://schemas.microsoft.com/office/powerpoint/2010/main" val="234230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8491" y="2521378"/>
            <a:ext cx="5534304" cy="10982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chemeClr val="tx1"/>
                </a:solidFill>
              </a:rPr>
              <a:t>If a hundred couples had vaginal intercourse (penis   inserted into vagina) for a year without any kind of         birth control, how many would start a pregnancy?</a:t>
            </a:r>
          </a:p>
          <a:p>
            <a:endParaRPr lang="en-US" sz="2000" dirty="0">
              <a:solidFill>
                <a:schemeClr val="tx1"/>
              </a:solidFill>
            </a:endParaRPr>
          </a:p>
        </p:txBody>
      </p:sp>
      <p:sp>
        <p:nvSpPr>
          <p:cNvPr id="8" name="Content Placeholder 2"/>
          <p:cNvSpPr txBox="1">
            <a:spLocks/>
          </p:cNvSpPr>
          <p:nvPr/>
        </p:nvSpPr>
        <p:spPr>
          <a:xfrm rot="244415">
            <a:off x="2458589" y="3661857"/>
            <a:ext cx="4288471" cy="3772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800" dirty="0">
                <a:solidFill>
                  <a:srgbClr val="085590"/>
                </a:solidFill>
              </a:rPr>
              <a:t>Most of them: about 85%.</a:t>
            </a:r>
          </a:p>
          <a:p>
            <a:endParaRPr lang="en-US" sz="1800" dirty="0">
              <a:solidFill>
                <a:schemeClr val="tx1"/>
              </a:solidFill>
            </a:endParaRPr>
          </a:p>
        </p:txBody>
      </p:sp>
    </p:spTree>
    <p:extLst>
      <p:ext uri="{BB962C8B-B14F-4D97-AF65-F5344CB8AC3E}">
        <p14:creationId xmlns:p14="http://schemas.microsoft.com/office/powerpoint/2010/main" val="395652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1000"/>
                                        <p:tgtEl>
                                          <p:spTgt spid="17">
                                            <p:txEl>
                                              <p:pRg st="0" end="0"/>
                                            </p:txEl>
                                          </p:spTgt>
                                        </p:tgtEl>
                                      </p:cBhvr>
                                    </p:animEffect>
                                    <p:anim calcmode="lin" valueType="num">
                                      <p:cBhvr>
                                        <p:cTn id="11"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5041" y="2706197"/>
            <a:ext cx="5771871" cy="553998"/>
          </a:xfrm>
          <a:prstGeom prst="rect">
            <a:avLst/>
          </a:prstGeom>
          <a:noFill/>
          <a:effectLst/>
        </p:spPr>
        <p:txBody>
          <a:bodyPr wrap="square" rtlCol="0">
            <a:spAutoFit/>
          </a:bodyPr>
          <a:lstStyle/>
          <a:p>
            <a:pPr algn="ctr"/>
            <a:r>
              <a:rPr lang="en-US" sz="3000" dirty="0"/>
              <a:t>Contraceptive Methods</a:t>
            </a:r>
          </a:p>
        </p:txBody>
      </p:sp>
      <p:sp>
        <p:nvSpPr>
          <p:cNvPr id="17" name="Content Placeholder 2"/>
          <p:cNvSpPr txBox="1">
            <a:spLocks/>
          </p:cNvSpPr>
          <p:nvPr/>
        </p:nvSpPr>
        <p:spPr>
          <a:xfrm rot="244415">
            <a:off x="2067480" y="3243860"/>
            <a:ext cx="5534304" cy="56361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600" dirty="0">
                <a:solidFill>
                  <a:schemeClr val="tx1"/>
                </a:solidFill>
              </a:rPr>
              <a:t>Which ones do you know about?</a:t>
            </a:r>
          </a:p>
          <a:p>
            <a:endParaRPr lang="en-US" sz="2600" dirty="0">
              <a:solidFill>
                <a:schemeClr val="tx1"/>
              </a:solidFill>
            </a:endParaRPr>
          </a:p>
        </p:txBody>
      </p:sp>
    </p:spTree>
    <p:extLst>
      <p:ext uri="{BB962C8B-B14F-4D97-AF65-F5344CB8AC3E}">
        <p14:creationId xmlns:p14="http://schemas.microsoft.com/office/powerpoint/2010/main" val="97725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678575" y="2146673"/>
            <a:ext cx="4764412" cy="2971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000" dirty="0">
                <a:solidFill>
                  <a:schemeClr val="tx1"/>
                </a:solidFill>
              </a:rPr>
              <a:t>Abstinence</a:t>
            </a:r>
          </a:p>
          <a:p>
            <a:pPr marL="342900" indent="-342900" algn="l">
              <a:buFont typeface="Arial" panose="020B0604020202020204" pitchFamily="34" charset="0"/>
              <a:buChar char="•"/>
            </a:pPr>
            <a:r>
              <a:rPr lang="en-US" sz="2000" dirty="0">
                <a:solidFill>
                  <a:schemeClr val="tx1"/>
                </a:solidFill>
              </a:rPr>
              <a:t>Implant</a:t>
            </a:r>
          </a:p>
          <a:p>
            <a:pPr marL="342900" indent="-342900" algn="l">
              <a:buFont typeface="Arial" panose="020B0604020202020204" pitchFamily="34" charset="0"/>
              <a:buChar char="•"/>
            </a:pPr>
            <a:r>
              <a:rPr lang="en-US" sz="2000" dirty="0">
                <a:solidFill>
                  <a:schemeClr val="tx1"/>
                </a:solidFill>
              </a:rPr>
              <a:t>Intrauterine Devices (IUDs)</a:t>
            </a:r>
          </a:p>
          <a:p>
            <a:pPr marL="342900" indent="-342900" algn="l">
              <a:buFont typeface="Arial" panose="020B0604020202020204" pitchFamily="34" charset="0"/>
              <a:buChar char="•"/>
            </a:pPr>
            <a:r>
              <a:rPr lang="en-US" sz="2000" dirty="0">
                <a:solidFill>
                  <a:schemeClr val="tx1"/>
                </a:solidFill>
              </a:rPr>
              <a:t>Progestin Injection (The Shot)</a:t>
            </a:r>
          </a:p>
          <a:p>
            <a:pPr marL="342900" indent="-342900" algn="l">
              <a:buFont typeface="Arial" panose="020B0604020202020204" pitchFamily="34" charset="0"/>
              <a:buChar char="•"/>
            </a:pPr>
            <a:r>
              <a:rPr lang="en-US" sz="2000" dirty="0">
                <a:solidFill>
                  <a:schemeClr val="tx1"/>
                </a:solidFill>
              </a:rPr>
              <a:t>Oral Contraceptives (The Pill)</a:t>
            </a:r>
          </a:p>
          <a:p>
            <a:pPr marL="342900" indent="-342900" algn="l">
              <a:buFont typeface="Arial" panose="020B0604020202020204" pitchFamily="34" charset="0"/>
              <a:buChar char="•"/>
            </a:pPr>
            <a:r>
              <a:rPr lang="en-US" sz="2000" dirty="0">
                <a:solidFill>
                  <a:schemeClr val="tx1"/>
                </a:solidFill>
              </a:rPr>
              <a:t>Birth Control Patch (The Patch)</a:t>
            </a:r>
          </a:p>
          <a:p>
            <a:pPr marL="342900" indent="-342900" algn="l">
              <a:buFont typeface="Arial" panose="020B0604020202020204" pitchFamily="34" charset="0"/>
              <a:buChar char="•"/>
            </a:pPr>
            <a:r>
              <a:rPr lang="en-US" sz="2000" dirty="0">
                <a:solidFill>
                  <a:schemeClr val="tx1"/>
                </a:solidFill>
              </a:rPr>
              <a:t>Condoms</a:t>
            </a:r>
          </a:p>
          <a:p>
            <a:pPr marL="342900" indent="-342900" algn="l">
              <a:buFont typeface="Arial" panose="020B0604020202020204" pitchFamily="34" charset="0"/>
              <a:buChar char="•"/>
            </a:pPr>
            <a:r>
              <a:rPr lang="en-US" sz="2000" dirty="0">
                <a:solidFill>
                  <a:schemeClr val="tx1"/>
                </a:solidFill>
              </a:rPr>
              <a:t>Emergency Contraception (e.g., Plan B)</a:t>
            </a:r>
          </a:p>
          <a:p>
            <a:pPr marL="342900" indent="-342900" algn="l">
              <a:buFont typeface="Arial" panose="020B0604020202020204" pitchFamily="34" charset="0"/>
              <a:buChar char="•"/>
            </a:pPr>
            <a:endParaRPr lang="en-US" sz="2000" dirty="0">
              <a:solidFill>
                <a:schemeClr val="tx1"/>
              </a:solidFill>
            </a:endParaRPr>
          </a:p>
          <a:p>
            <a:endParaRPr lang="en-US" sz="2000" dirty="0">
              <a:solidFill>
                <a:schemeClr val="tx1"/>
              </a:solidFill>
            </a:endParaRPr>
          </a:p>
        </p:txBody>
      </p:sp>
      <p:sp>
        <p:nvSpPr>
          <p:cNvPr id="9" name="TextBox 8"/>
          <p:cNvSpPr txBox="1"/>
          <p:nvPr/>
        </p:nvSpPr>
        <p:spPr>
          <a:xfrm rot="259907">
            <a:off x="2143815" y="1506867"/>
            <a:ext cx="5618011" cy="492443"/>
          </a:xfrm>
          <a:prstGeom prst="rect">
            <a:avLst/>
          </a:prstGeom>
          <a:noFill/>
          <a:effectLst/>
        </p:spPr>
        <p:txBody>
          <a:bodyPr wrap="square" rtlCol="0">
            <a:spAutoFit/>
          </a:bodyPr>
          <a:lstStyle/>
          <a:p>
            <a:pPr algn="ctr"/>
            <a:r>
              <a:rPr lang="en-US" sz="2600" dirty="0"/>
              <a:t>Effective Methods of Contraception</a:t>
            </a:r>
          </a:p>
        </p:txBody>
      </p:sp>
    </p:spTree>
    <p:extLst>
      <p:ext uri="{BB962C8B-B14F-4D97-AF65-F5344CB8AC3E}">
        <p14:creationId xmlns:p14="http://schemas.microsoft.com/office/powerpoint/2010/main" val="347617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animEffect transition="in" filter="fade">
                                      <p:cBhvr>
                                        <p:cTn id="23" dur="1000"/>
                                        <p:tgtEl>
                                          <p:spTgt spid="17">
                                            <p:txEl>
                                              <p:pRg st="1" end="1"/>
                                            </p:txEl>
                                          </p:spTgt>
                                        </p:tgtEl>
                                      </p:cBhvr>
                                    </p:animEffect>
                                    <p:anim calcmode="lin" valueType="num">
                                      <p:cBhvr>
                                        <p:cTn id="24"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1000"/>
                                        <p:tgtEl>
                                          <p:spTgt spid="17">
                                            <p:txEl>
                                              <p:pRg st="2" end="2"/>
                                            </p:txEl>
                                          </p:spTgt>
                                        </p:tgtEl>
                                      </p:cBhvr>
                                    </p:animEffect>
                                    <p:anim calcmode="lin" valueType="num">
                                      <p:cBhvr>
                                        <p:cTn id="2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xEl>
                                              <p:pRg st="3" end="3"/>
                                            </p:txEl>
                                          </p:spTgt>
                                        </p:tgtEl>
                                        <p:attrNameLst>
                                          <p:attrName>style.visibility</p:attrName>
                                        </p:attrNameLst>
                                      </p:cBhvr>
                                      <p:to>
                                        <p:strVal val="visible"/>
                                      </p:to>
                                    </p:set>
                                    <p:animEffect transition="in" filter="fade">
                                      <p:cBhvr>
                                        <p:cTn id="33" dur="1000"/>
                                        <p:tgtEl>
                                          <p:spTgt spid="17">
                                            <p:txEl>
                                              <p:pRg st="3" end="3"/>
                                            </p:txEl>
                                          </p:spTgt>
                                        </p:tgtEl>
                                      </p:cBhvr>
                                    </p:animEffect>
                                    <p:anim calcmode="lin" valueType="num">
                                      <p:cBhvr>
                                        <p:cTn id="34"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
                                            <p:txEl>
                                              <p:pRg st="4" end="4"/>
                                            </p:txEl>
                                          </p:spTgt>
                                        </p:tgtEl>
                                        <p:attrNameLst>
                                          <p:attrName>style.visibility</p:attrName>
                                        </p:attrNameLst>
                                      </p:cBhvr>
                                      <p:to>
                                        <p:strVal val="visible"/>
                                      </p:to>
                                    </p:set>
                                    <p:animEffect transition="in" filter="fade">
                                      <p:cBhvr>
                                        <p:cTn id="38" dur="1000"/>
                                        <p:tgtEl>
                                          <p:spTgt spid="17">
                                            <p:txEl>
                                              <p:pRg st="4" end="4"/>
                                            </p:txEl>
                                          </p:spTgt>
                                        </p:tgtEl>
                                      </p:cBhvr>
                                    </p:animEffect>
                                    <p:anim calcmode="lin" valueType="num">
                                      <p:cBhvr>
                                        <p:cTn id="39"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xEl>
                                              <p:pRg st="5" end="5"/>
                                            </p:txEl>
                                          </p:spTgt>
                                        </p:tgtEl>
                                        <p:attrNameLst>
                                          <p:attrName>style.visibility</p:attrName>
                                        </p:attrNameLst>
                                      </p:cBhvr>
                                      <p:to>
                                        <p:strVal val="visible"/>
                                      </p:to>
                                    </p:set>
                                    <p:animEffect transition="in" filter="fade">
                                      <p:cBhvr>
                                        <p:cTn id="43" dur="1000"/>
                                        <p:tgtEl>
                                          <p:spTgt spid="17">
                                            <p:txEl>
                                              <p:pRg st="5" end="5"/>
                                            </p:txEl>
                                          </p:spTgt>
                                        </p:tgtEl>
                                      </p:cBhvr>
                                    </p:animEffect>
                                    <p:anim calcmode="lin" valueType="num">
                                      <p:cBhvr>
                                        <p:cTn id="44"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xEl>
                                              <p:pRg st="6" end="6"/>
                                            </p:txEl>
                                          </p:spTgt>
                                        </p:tgtEl>
                                        <p:attrNameLst>
                                          <p:attrName>style.visibility</p:attrName>
                                        </p:attrNameLst>
                                      </p:cBhvr>
                                      <p:to>
                                        <p:strVal val="visible"/>
                                      </p:to>
                                    </p:set>
                                    <p:animEffect transition="in" filter="fade">
                                      <p:cBhvr>
                                        <p:cTn id="48" dur="1000"/>
                                        <p:tgtEl>
                                          <p:spTgt spid="17">
                                            <p:txEl>
                                              <p:pRg st="6" end="6"/>
                                            </p:txEl>
                                          </p:spTgt>
                                        </p:tgtEl>
                                      </p:cBhvr>
                                    </p:animEffect>
                                    <p:anim calcmode="lin" valueType="num">
                                      <p:cBhvr>
                                        <p:cTn id="49"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xEl>
                                              <p:pRg st="7" end="7"/>
                                            </p:txEl>
                                          </p:spTgt>
                                        </p:tgtEl>
                                        <p:attrNameLst>
                                          <p:attrName>style.visibility</p:attrName>
                                        </p:attrNameLst>
                                      </p:cBhvr>
                                      <p:to>
                                        <p:strVal val="visible"/>
                                      </p:to>
                                    </p:set>
                                    <p:animEffect transition="in" filter="fade">
                                      <p:cBhvr>
                                        <p:cTn id="53" dur="1000"/>
                                        <p:tgtEl>
                                          <p:spTgt spid="17">
                                            <p:txEl>
                                              <p:pRg st="7" end="7"/>
                                            </p:txEl>
                                          </p:spTgt>
                                        </p:tgtEl>
                                      </p:cBhvr>
                                    </p:animEffect>
                                    <p:anim calcmode="lin" valueType="num">
                                      <p:cBhvr>
                                        <p:cTn id="54"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630084"/>
            <a:ext cx="4845280" cy="492443"/>
          </a:xfrm>
          <a:prstGeom prst="rect">
            <a:avLst/>
          </a:prstGeom>
          <a:noFill/>
          <a:effectLst/>
        </p:spPr>
        <p:txBody>
          <a:bodyPr wrap="square" rtlCol="0">
            <a:spAutoFit/>
          </a:bodyPr>
          <a:lstStyle/>
          <a:p>
            <a:pPr algn="ctr"/>
            <a:r>
              <a:rPr lang="en-US" sz="2600" dirty="0"/>
              <a:t>Abstinence</a:t>
            </a:r>
          </a:p>
        </p:txBody>
      </p:sp>
      <p:sp>
        <p:nvSpPr>
          <p:cNvPr id="17" name="Content Placeholder 2"/>
          <p:cNvSpPr txBox="1">
            <a:spLocks/>
          </p:cNvSpPr>
          <p:nvPr/>
        </p:nvSpPr>
        <p:spPr>
          <a:xfrm rot="244415">
            <a:off x="1899557" y="2326499"/>
            <a:ext cx="5748405" cy="219649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Choosing not to be engaged in sexual activity.             That may include vaginal sex. </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Abstinence from vaginal sex is 100% effective in preventing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makes the choice to abstain from sexual activity, it is important to communicate this desire to be abstinent to the person they are in relationship with.</a:t>
            </a:r>
          </a:p>
          <a:p>
            <a:endParaRPr lang="en-US" sz="1800" dirty="0">
              <a:solidFill>
                <a:schemeClr val="tx1"/>
              </a:solidFill>
            </a:endParaRPr>
          </a:p>
        </p:txBody>
      </p:sp>
    </p:spTree>
    <p:extLst>
      <p:ext uri="{BB962C8B-B14F-4D97-AF65-F5344CB8AC3E}">
        <p14:creationId xmlns:p14="http://schemas.microsoft.com/office/powerpoint/2010/main" val="5742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450078" y="1230273"/>
            <a:ext cx="4845280" cy="492443"/>
          </a:xfrm>
          <a:prstGeom prst="rect">
            <a:avLst/>
          </a:prstGeom>
          <a:noFill/>
          <a:effectLst/>
        </p:spPr>
        <p:txBody>
          <a:bodyPr wrap="square" rtlCol="0">
            <a:spAutoFit/>
          </a:bodyPr>
          <a:lstStyle/>
          <a:p>
            <a:pPr algn="ctr"/>
            <a:r>
              <a:rPr lang="en-US" sz="2600" dirty="0"/>
              <a:t>Implant</a:t>
            </a:r>
          </a:p>
        </p:txBody>
      </p:sp>
      <p:sp>
        <p:nvSpPr>
          <p:cNvPr id="3" name="Rectangle 2"/>
          <p:cNvSpPr/>
          <p:nvPr/>
        </p:nvSpPr>
        <p:spPr>
          <a:xfrm rot="253549">
            <a:off x="1738496" y="1639734"/>
            <a:ext cx="6052785" cy="3847207"/>
          </a:xfrm>
          <a:prstGeom prst="rect">
            <a:avLst/>
          </a:prstGeom>
        </p:spPr>
        <p:txBody>
          <a:bodyPr wrap="square">
            <a:spAutoFit/>
          </a:bodyPr>
          <a:lstStyle/>
          <a:p>
            <a:pPr marL="285750" indent="-285750">
              <a:buFont typeface="Arial" panose="020B0604020202020204" pitchFamily="34" charset="0"/>
              <a:buChar char="•"/>
            </a:pPr>
            <a:r>
              <a:rPr lang="en-US" sz="1600" dirty="0"/>
              <a:t>The implant is a very small rod inserted under the skin of a woman's upper arm to provide birth control. It's invisible and prevents pregnancy. The rod contains a progestin that is released into the body over 3 years.</a:t>
            </a:r>
          </a:p>
          <a:p>
            <a:pPr marL="285750" indent="-285750">
              <a:buFont typeface="Arial" panose="020B0604020202020204" pitchFamily="34" charset="0"/>
              <a:buChar char="•"/>
            </a:pPr>
            <a:endParaRPr lang="en-US" sz="500" b="1" dirty="0">
              <a:solidFill>
                <a:srgbClr val="222222"/>
              </a:solidFill>
            </a:endParaRPr>
          </a:p>
          <a:p>
            <a:pPr marL="285750" indent="-285750">
              <a:buFont typeface="Arial" panose="020B0604020202020204" pitchFamily="34" charset="0"/>
              <a:buChar char="•"/>
            </a:pPr>
            <a:r>
              <a:rPr lang="en-US" sz="1600" b="1" dirty="0">
                <a:solidFill>
                  <a:srgbClr val="222222"/>
                </a:solidFill>
              </a:rPr>
              <a:t>How it works: </a:t>
            </a:r>
            <a:r>
              <a:rPr lang="en-US" sz="1600" dirty="0">
                <a:solidFill>
                  <a:srgbClr val="222222"/>
                </a:solidFill>
              </a:rPr>
              <a:t>The implant releases progestin, a hormone that keeps ovaries from releasing eggs. Progestin also thickens the mucus inside the cervix to prevent sperm from reaching eggs. It needs to be inserted into the arm by a healthcare professional.</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Effectiveness: </a:t>
            </a:r>
            <a:r>
              <a:rPr lang="en-US" sz="1600" dirty="0">
                <a:solidFill>
                  <a:srgbClr val="222222"/>
                </a:solidFill>
              </a:rPr>
              <a:t>over 99% effective.</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Availability: </a:t>
            </a:r>
            <a:r>
              <a:rPr lang="en-US" sz="1600" dirty="0">
                <a:solidFill>
                  <a:srgbClr val="222222"/>
                </a:solidFill>
              </a:rPr>
              <a:t>at some clinics.</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Effort: </a:t>
            </a:r>
            <a:r>
              <a:rPr lang="en-US" sz="1600" dirty="0">
                <a:solidFill>
                  <a:srgbClr val="222222"/>
                </a:solidFill>
              </a:rPr>
              <a:t>get it removed when you want to stop.</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Sexually transmitted infections: </a:t>
            </a:r>
            <a:r>
              <a:rPr lang="en-US" sz="1600" dirty="0">
                <a:solidFill>
                  <a:srgbClr val="222222"/>
                </a:solidFill>
              </a:rPr>
              <a:t>doesn't provide protection.</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Hormones: </a:t>
            </a:r>
            <a:r>
              <a:rPr lang="en-US" sz="1600" dirty="0">
                <a:solidFill>
                  <a:srgbClr val="222222"/>
                </a:solidFill>
              </a:rPr>
              <a:t>contains progestin.</a:t>
            </a:r>
            <a:endParaRPr lang="en-US" sz="1600" b="0" i="0" dirty="0">
              <a:solidFill>
                <a:srgbClr val="222222"/>
              </a:solidFill>
              <a:effectLst/>
            </a:endParaRP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947373" flipV="1">
            <a:off x="5610070" y="4486988"/>
            <a:ext cx="2194736" cy="142516"/>
          </a:xfrm>
          <a:prstGeom prst="rect">
            <a:avLst/>
          </a:prstGeom>
        </p:spPr>
      </p:pic>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381608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fltVal val="0.5"/>
                                          </p:val>
                                        </p:tav>
                                        <p:tav tm="100000">
                                          <p:val>
                                            <p:strVal val="#ppt_x"/>
                                          </p:val>
                                        </p:tav>
                                      </p:tavLst>
                                    </p:anim>
                                    <p:anim calcmode="lin" valueType="num">
                                      <p:cBhvr>
                                        <p:cTn id="11" dur="1000" fill="hold"/>
                                        <p:tgtEl>
                                          <p:spTgt spid="16"/>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42" presetClass="entr" presetSubtype="0" fill="hold" grpId="0"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77613" y="2270308"/>
            <a:ext cx="6103462" cy="307100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err="1">
                <a:solidFill>
                  <a:schemeClr val="tx1"/>
                </a:solidFill>
              </a:rPr>
              <a:t>Levonorgestrel</a:t>
            </a:r>
            <a:r>
              <a:rPr lang="en-US" sz="1700" dirty="0">
                <a:solidFill>
                  <a:schemeClr val="tx1"/>
                </a:solidFill>
              </a:rPr>
              <a:t> intrauterine device (IUD) is a small, T-shaped piece of plastic.</a:t>
            </a:r>
            <a:endParaRPr lang="en-US" sz="400" dirty="0">
              <a:solidFill>
                <a:schemeClr val="tx1"/>
              </a:solidFill>
            </a:endParaRPr>
          </a:p>
          <a:p>
            <a:pPr marL="285750" indent="-285750" algn="l">
              <a:buFont typeface="Arial" pitchFamily="34" charset="0"/>
              <a:buChar char="•"/>
            </a:pPr>
            <a:r>
              <a:rPr lang="en-US" sz="1700" dirty="0">
                <a:solidFill>
                  <a:schemeClr val="tx1"/>
                </a:solidFill>
              </a:rPr>
              <a:t>A doctor places the LNG IUD inside a female’s uterus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releases a small amount of the hormone progestin each day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LNG IUDs are 99% effective in preventing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can stay in the female’s uterus for up to  6 years depending  on the specific one used.</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44663" y="1383854"/>
            <a:ext cx="6411292" cy="892552"/>
          </a:xfrm>
          <a:prstGeom prst="rect">
            <a:avLst/>
          </a:prstGeom>
          <a:noFill/>
          <a:effectLst/>
        </p:spPr>
        <p:txBody>
          <a:bodyPr wrap="square" rtlCol="0">
            <a:spAutoFit/>
          </a:bodyPr>
          <a:lstStyle/>
          <a:p>
            <a:pPr algn="ctr"/>
            <a:r>
              <a:rPr lang="en-US" sz="2600" dirty="0" err="1"/>
              <a:t>Levonorgestrel</a:t>
            </a:r>
            <a:r>
              <a:rPr lang="en-US" sz="2600" dirty="0"/>
              <a:t> Intrauterine </a:t>
            </a:r>
          </a:p>
          <a:p>
            <a:pPr algn="ctr"/>
            <a:r>
              <a:rPr lang="en-US" sz="2600" dirty="0"/>
              <a:t>Devices (LNG IUDs)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425936">
            <a:off x="6563813" y="1580482"/>
            <a:ext cx="644911" cy="938051"/>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8631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44297" y="2581446"/>
            <a:ext cx="6229069" cy="314487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Copper intrauterine device (IUD) is a small, T-shaped piece</a:t>
            </a:r>
          </a:p>
          <a:p>
            <a:pPr algn="l"/>
            <a:r>
              <a:rPr lang="en-US" sz="1700" dirty="0">
                <a:solidFill>
                  <a:schemeClr val="tx1"/>
                </a:solidFill>
              </a:rPr>
              <a:t>      of plastic wrapped in copper.</a:t>
            </a:r>
          </a:p>
          <a:p>
            <a:pPr marL="285750" indent="-285750" algn="l">
              <a:buFont typeface="Arial" pitchFamily="34" charset="0"/>
              <a:buChar char="•"/>
            </a:pPr>
            <a:r>
              <a:rPr lang="en-US" sz="1700" dirty="0">
                <a:solidFill>
                  <a:schemeClr val="tx1"/>
                </a:solidFill>
              </a:rPr>
              <a:t>A doctor places the IUD inside a female’s uterus to prevent pregnancy.</a:t>
            </a:r>
          </a:p>
          <a:p>
            <a:pPr marL="285750" indent="-285750" algn="l">
              <a:buFont typeface="Arial" pitchFamily="34" charset="0"/>
              <a:buChar char="•"/>
            </a:pPr>
            <a:r>
              <a:rPr lang="en-US" sz="1700" dirty="0">
                <a:solidFill>
                  <a:schemeClr val="tx1"/>
                </a:solidFill>
              </a:rPr>
              <a:t>Copper T IUDs are 99.2% effective in preventing pregnancy.</a:t>
            </a:r>
          </a:p>
          <a:p>
            <a:pPr marL="285750" indent="-285750" algn="l">
              <a:buFont typeface="Arial" pitchFamily="34" charset="0"/>
              <a:buChar char="•"/>
            </a:pPr>
            <a:r>
              <a:rPr lang="en-US" sz="1700" dirty="0">
                <a:solidFill>
                  <a:schemeClr val="tx1"/>
                </a:solidFill>
              </a:rPr>
              <a:t>It can stay in the female’s uterus for up to 10 years.</a:t>
            </a: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2514532" y="1516536"/>
            <a:ext cx="4845280" cy="892552"/>
          </a:xfrm>
          <a:prstGeom prst="rect">
            <a:avLst/>
          </a:prstGeom>
          <a:noFill/>
          <a:effectLst/>
        </p:spPr>
        <p:txBody>
          <a:bodyPr wrap="square" rtlCol="0">
            <a:spAutoFit/>
          </a:bodyPr>
          <a:lstStyle/>
          <a:p>
            <a:pPr algn="ctr"/>
            <a:r>
              <a:rPr lang="en-US" sz="2600" dirty="0"/>
              <a:t>Copper Intrauterine Devices</a:t>
            </a:r>
          </a:p>
          <a:p>
            <a:pPr algn="ctr"/>
            <a:r>
              <a:rPr lang="en-US" sz="2600" dirty="0"/>
              <a:t>(Copper T IUDs)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575138">
            <a:off x="2573460" y="1361926"/>
            <a:ext cx="826218" cy="120177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5419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53197" y="2519763"/>
            <a:ext cx="5948260" cy="237369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Females get shots of the hormone progestin in the buttocks or arm every three months from their doctor.</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Lasts for three months.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It is 96% effective at preventing pregnancy with typical use.</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32667" y="1536826"/>
            <a:ext cx="6411292" cy="492443"/>
          </a:xfrm>
          <a:prstGeom prst="rect">
            <a:avLst/>
          </a:prstGeom>
          <a:noFill/>
          <a:effectLst/>
        </p:spPr>
        <p:txBody>
          <a:bodyPr wrap="square" rtlCol="0">
            <a:spAutoFit/>
          </a:bodyPr>
          <a:lstStyle/>
          <a:p>
            <a:pPr algn="ctr"/>
            <a:r>
              <a:rPr lang="en-US" sz="2600" dirty="0"/>
              <a:t>Progestin Injection (The Shot)</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98577">
            <a:off x="2119194" y="1109474"/>
            <a:ext cx="441105" cy="1255952"/>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8369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2" end="2"/>
                                            </p:txEl>
                                          </p:spTgt>
                                        </p:tgtEl>
                                        <p:attrNameLst>
                                          <p:attrName>style.visibility</p:attrName>
                                        </p:attrNameLst>
                                      </p:cBhvr>
                                      <p:to>
                                        <p:strVal val="visible"/>
                                      </p:to>
                                    </p:set>
                                    <p:animEffect transition="in" filter="fade">
                                      <p:cBhvr>
                                        <p:cTn id="26" dur="1000"/>
                                        <p:tgtEl>
                                          <p:spTgt spid="17">
                                            <p:txEl>
                                              <p:pRg st="2" end="2"/>
                                            </p:txEl>
                                          </p:spTgt>
                                        </p:tgtEl>
                                      </p:cBhvr>
                                    </p:animEffect>
                                    <p:anim calcmode="lin" valueType="num">
                                      <p:cBhvr>
                                        <p:cTn id="27"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4" end="4"/>
                                            </p:txEl>
                                          </p:spTgt>
                                        </p:tgtEl>
                                        <p:attrNameLst>
                                          <p:attrName>style.visibility</p:attrName>
                                        </p:attrNameLst>
                                      </p:cBhvr>
                                      <p:to>
                                        <p:strVal val="visible"/>
                                      </p:to>
                                    </p:set>
                                    <p:animEffect transition="in" filter="fade">
                                      <p:cBhvr>
                                        <p:cTn id="31" dur="1000"/>
                                        <p:tgtEl>
                                          <p:spTgt spid="17">
                                            <p:txEl>
                                              <p:pRg st="4" end="4"/>
                                            </p:txEl>
                                          </p:spTgt>
                                        </p:tgtEl>
                                      </p:cBhvr>
                                    </p:animEffect>
                                    <p:anim calcmode="lin" valueType="num">
                                      <p:cBhvr>
                                        <p:cTn id="3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6" end="6"/>
                                            </p:txEl>
                                          </p:spTgt>
                                        </p:tgtEl>
                                        <p:attrNameLst>
                                          <p:attrName>style.visibility</p:attrName>
                                        </p:attrNameLst>
                                      </p:cBhvr>
                                      <p:to>
                                        <p:strVal val="visible"/>
                                      </p:to>
                                    </p:set>
                                    <p:animEffect transition="in" filter="fade">
                                      <p:cBhvr>
                                        <p:cTn id="36" dur="1000"/>
                                        <p:tgtEl>
                                          <p:spTgt spid="17">
                                            <p:txEl>
                                              <p:pRg st="6" end="6"/>
                                            </p:txEl>
                                          </p:spTgt>
                                        </p:tgtEl>
                                      </p:cBhvr>
                                    </p:animEffect>
                                    <p:anim calcmode="lin" valueType="num">
                                      <p:cBhvr>
                                        <p:cTn id="37"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95871" y="2274751"/>
            <a:ext cx="6222318" cy="289669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Oral contraceptives contain hormones.</a:t>
            </a:r>
            <a:endParaRPr lang="en-US" sz="400" dirty="0">
              <a:solidFill>
                <a:schemeClr val="tx1"/>
              </a:solidFill>
            </a:endParaRPr>
          </a:p>
          <a:p>
            <a:pPr marL="285750" indent="-285750" algn="l">
              <a:buFont typeface="Arial" pitchFamily="34" charset="0"/>
              <a:buChar char="•"/>
            </a:pPr>
            <a:r>
              <a:rPr lang="en-US" sz="1700" dirty="0">
                <a:solidFill>
                  <a:schemeClr val="tx1"/>
                </a:solidFill>
              </a:rPr>
              <a:t>There are two types of oral contraceptives: </a:t>
            </a:r>
          </a:p>
          <a:p>
            <a:pPr algn="l"/>
            <a:r>
              <a:rPr lang="en-US" sz="1700" dirty="0">
                <a:solidFill>
                  <a:schemeClr val="tx1"/>
                </a:solidFill>
              </a:rPr>
              <a:t>     (1) either estrogen and progestin combined or (2) progestin only   </a:t>
            </a:r>
          </a:p>
          <a:p>
            <a:pPr algn="l"/>
            <a:r>
              <a:rPr lang="en-US" sz="1700" dirty="0">
                <a:solidFill>
                  <a:schemeClr val="tx1"/>
                </a:solidFill>
              </a:rPr>
              <a:t>     prescribed by a doctor.</a:t>
            </a:r>
            <a:endParaRPr lang="en-US" sz="400" dirty="0">
              <a:solidFill>
                <a:schemeClr val="tx1"/>
              </a:solidFill>
            </a:endParaRPr>
          </a:p>
          <a:p>
            <a:pPr marL="285750" indent="-285750" algn="l">
              <a:buFont typeface="Arial" pitchFamily="34" charset="0"/>
              <a:buChar char="•"/>
            </a:pPr>
            <a:r>
              <a:rPr lang="en-US" sz="1700" dirty="0">
                <a:solidFill>
                  <a:schemeClr val="tx1"/>
                </a:solidFill>
              </a:rPr>
              <a:t>The pill is 91% effective at preventing pregnancy when taken every day at about the same time. </a:t>
            </a:r>
          </a:p>
          <a:p>
            <a:pPr marL="285750" indent="-285750" algn="l">
              <a:spcBef>
                <a:spcPts val="0"/>
              </a:spcBef>
              <a:buFont typeface="Arial" pitchFamily="34" charset="0"/>
              <a:buChar char="•"/>
            </a:pPr>
            <a:r>
              <a:rPr lang="en-US" sz="1700" dirty="0">
                <a:solidFill>
                  <a:schemeClr val="tx1"/>
                </a:solidFill>
              </a:rPr>
              <a:t>May be prescribed for acne, painful periods, etc. (not just</a:t>
            </a:r>
          </a:p>
          <a:p>
            <a:pPr algn="l">
              <a:spcBef>
                <a:spcPts val="0"/>
              </a:spcBef>
            </a:pPr>
            <a:r>
              <a:rPr lang="en-US" sz="1700" dirty="0">
                <a:solidFill>
                  <a:schemeClr val="tx1"/>
                </a:solidFill>
              </a:rPr>
              <a:t>     as a contraceptive).</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457241" y="1536826"/>
            <a:ext cx="6411292" cy="492443"/>
          </a:xfrm>
          <a:prstGeom prst="rect">
            <a:avLst/>
          </a:prstGeom>
          <a:noFill/>
          <a:effectLst/>
        </p:spPr>
        <p:txBody>
          <a:bodyPr wrap="square" rtlCol="0">
            <a:spAutoFit/>
          </a:bodyPr>
          <a:lstStyle/>
          <a:p>
            <a:pPr algn="ctr"/>
            <a:r>
              <a:rPr lang="en-US" sz="2600" dirty="0"/>
              <a:t>Oral Contraceptives (The Pill)</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9606">
            <a:off x="6477000" y="1563315"/>
            <a:ext cx="1393758" cy="1336255"/>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11779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17">
                                            <p:txEl>
                                              <p:pRg st="6" end="6"/>
                                            </p:txEl>
                                          </p:spTgt>
                                        </p:tgtEl>
                                        <p:attrNameLst>
                                          <p:attrName>style.visibility</p:attrName>
                                        </p:attrNameLst>
                                      </p:cBhvr>
                                      <p:to>
                                        <p:strVal val="visible"/>
                                      </p:to>
                                    </p:set>
                                    <p:animEffect transition="in" filter="fade">
                                      <p:cBhvr>
                                        <p:cTn id="51" dur="1000"/>
                                        <p:tgtEl>
                                          <p:spTgt spid="17">
                                            <p:txEl>
                                              <p:pRg st="6" end="6"/>
                                            </p:txEl>
                                          </p:spTgt>
                                        </p:tgtEl>
                                      </p:cBhvr>
                                    </p:animEffect>
                                    <p:anim calcmode="lin" valueType="num">
                                      <p:cBhvr>
                                        <p:cTn id="52"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000"/>
                                  </p:stCondLst>
                                  <p:childTnLst>
                                    <p:set>
                                      <p:cBhvr>
                                        <p:cTn id="55" dur="1" fill="hold">
                                          <p:stCondLst>
                                            <p:cond delay="0"/>
                                          </p:stCondLst>
                                        </p:cTn>
                                        <p:tgtEl>
                                          <p:spTgt spid="17">
                                            <p:txEl>
                                              <p:pRg st="7" end="7"/>
                                            </p:txEl>
                                          </p:spTgt>
                                        </p:tgtEl>
                                        <p:attrNameLst>
                                          <p:attrName>style.visibility</p:attrName>
                                        </p:attrNameLst>
                                      </p:cBhvr>
                                      <p:to>
                                        <p:strVal val="visible"/>
                                      </p:to>
                                    </p:set>
                                    <p:animEffect transition="in" filter="fade">
                                      <p:cBhvr>
                                        <p:cTn id="56" dur="1000"/>
                                        <p:tgtEl>
                                          <p:spTgt spid="17">
                                            <p:txEl>
                                              <p:pRg st="7" end="7"/>
                                            </p:txEl>
                                          </p:spTgt>
                                        </p:tgtEl>
                                      </p:cBhvr>
                                    </p:animEffect>
                                    <p:anim calcmode="lin" valueType="num">
                                      <p:cBhvr>
                                        <p:cTn id="57"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7">
                                            <p:txEl>
                                              <p:pRg st="7" end="7"/>
                                            </p:txEl>
                                          </p:spTgt>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81444" y="2001717"/>
            <a:ext cx="5804139" cy="332071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The patch releases hormones progestin and estrogen. </a:t>
            </a:r>
            <a:endParaRPr lang="en-US" sz="400" dirty="0">
              <a:solidFill>
                <a:schemeClr val="tx1"/>
              </a:solidFill>
            </a:endParaRPr>
          </a:p>
          <a:p>
            <a:pPr marL="285750" indent="-285750" algn="l">
              <a:buFont typeface="Arial" pitchFamily="34" charset="0"/>
              <a:buChar char="•"/>
            </a:pPr>
            <a:r>
              <a:rPr lang="en-US" sz="1800" dirty="0">
                <a:solidFill>
                  <a:schemeClr val="tx1"/>
                </a:solidFill>
              </a:rPr>
              <a:t>It is worn by a female on the lower abdomen, buttocks, or upper body. </a:t>
            </a:r>
          </a:p>
          <a:p>
            <a:pPr marL="285750" indent="-285750" algn="l">
              <a:buFont typeface="Arial" pitchFamily="34" charset="0"/>
              <a:buChar char="•"/>
            </a:pPr>
            <a:r>
              <a:rPr lang="en-US" sz="1800" dirty="0">
                <a:solidFill>
                  <a:schemeClr val="tx1"/>
                </a:solidFill>
              </a:rPr>
              <a:t>It is prescribed by a doctor. </a:t>
            </a:r>
          </a:p>
          <a:p>
            <a:pPr marL="285750" indent="-285750" algn="l">
              <a:buFont typeface="Arial" pitchFamily="34" charset="0"/>
              <a:buChar char="•"/>
            </a:pPr>
            <a:r>
              <a:rPr lang="en-US" sz="1800" dirty="0">
                <a:solidFill>
                  <a:schemeClr val="tx1"/>
                </a:solidFill>
              </a:rPr>
              <a:t>A new patch is worn each week for three weeks.</a:t>
            </a:r>
          </a:p>
          <a:p>
            <a:pPr marL="285750" indent="-285750" algn="l">
              <a:buFont typeface="Arial" pitchFamily="34" charset="0"/>
              <a:buChar char="•"/>
            </a:pPr>
            <a:r>
              <a:rPr lang="en-US" sz="1800" dirty="0">
                <a:solidFill>
                  <a:schemeClr val="tx1"/>
                </a:solidFill>
              </a:rPr>
              <a:t>During the fourth week, the patch is not worn to allow the period to happen.</a:t>
            </a:r>
          </a:p>
          <a:p>
            <a:pPr marL="285750" indent="-285750" algn="l">
              <a:buFont typeface="Arial" pitchFamily="34" charset="0"/>
              <a:buChar char="•"/>
            </a:pPr>
            <a:r>
              <a:rPr lang="en-US" sz="1800" dirty="0">
                <a:solidFill>
                  <a:schemeClr val="tx1"/>
                </a:solidFill>
              </a:rPr>
              <a:t>The patch is 93% effective at preventing pregnancy with typical use.</a:t>
            </a: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The Patch</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93020">
            <a:off x="3157927" y="1272522"/>
            <a:ext cx="787670" cy="544473"/>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411628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332271"/>
            <a:ext cx="4845280" cy="492443"/>
          </a:xfrm>
          <a:prstGeom prst="rect">
            <a:avLst/>
          </a:prstGeom>
          <a:noFill/>
          <a:effectLst/>
        </p:spPr>
        <p:txBody>
          <a:bodyPr wrap="square" rtlCol="0">
            <a:spAutoFit/>
          </a:bodyPr>
          <a:lstStyle/>
          <a:p>
            <a:pPr algn="ctr"/>
            <a:r>
              <a:rPr lang="en-US" sz="2600" dirty="0"/>
              <a:t>Condoms</a:t>
            </a:r>
          </a:p>
        </p:txBody>
      </p:sp>
      <p:sp>
        <p:nvSpPr>
          <p:cNvPr id="17" name="Content Placeholder 2"/>
          <p:cNvSpPr txBox="1">
            <a:spLocks/>
          </p:cNvSpPr>
          <p:nvPr/>
        </p:nvSpPr>
        <p:spPr>
          <a:xfrm rot="244415">
            <a:off x="1692536" y="1907802"/>
            <a:ext cx="6265093" cy="358920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500" dirty="0">
                <a:solidFill>
                  <a:schemeClr val="tx1"/>
                </a:solidFill>
              </a:rPr>
              <a:t>A condom is a latex/rubber sleeve that fits over a male’s penis.</a:t>
            </a:r>
          </a:p>
          <a:p>
            <a:pPr marL="285750" indent="-285750" algn="l">
              <a:buFont typeface="Arial" pitchFamily="34" charset="0"/>
              <a:buChar char="•"/>
            </a:pPr>
            <a:r>
              <a:rPr lang="en-US" sz="1500" dirty="0">
                <a:solidFill>
                  <a:schemeClr val="tx1"/>
                </a:solidFill>
              </a:rPr>
              <a:t>This non-hormonal acts as a barrier so that sperm or infections can’t get    passed between partners during sexual activity.</a:t>
            </a:r>
          </a:p>
          <a:p>
            <a:pPr marL="285750" indent="-285750" algn="l">
              <a:buFont typeface="Arial" pitchFamily="34" charset="0"/>
              <a:buChar char="•"/>
            </a:pPr>
            <a:r>
              <a:rPr lang="en-US" sz="1500" dirty="0">
                <a:solidFill>
                  <a:schemeClr val="tx1"/>
                </a:solidFill>
              </a:rPr>
              <a:t>Condoms are 87% effective at preventing pregnancy with typical use.</a:t>
            </a:r>
          </a:p>
          <a:p>
            <a:pPr marL="285750" indent="-285750" algn="l">
              <a:buFont typeface="Arial" pitchFamily="34" charset="0"/>
              <a:buChar char="•"/>
            </a:pPr>
            <a:r>
              <a:rPr lang="en-US" sz="1500" dirty="0">
                <a:solidFill>
                  <a:schemeClr val="tx1"/>
                </a:solidFill>
              </a:rPr>
              <a:t>The consistent and correct use of latex (or polyurethane or </a:t>
            </a:r>
            <a:r>
              <a:rPr lang="en-US" sz="1500" dirty="0" err="1">
                <a:solidFill>
                  <a:schemeClr val="tx1"/>
                </a:solidFill>
              </a:rPr>
              <a:t>polyisoprene</a:t>
            </a:r>
            <a:r>
              <a:rPr lang="en-US" sz="1500" dirty="0">
                <a:solidFill>
                  <a:schemeClr val="tx1"/>
                </a:solidFill>
              </a:rPr>
              <a:t>   if allergic to latex) condoms can reduce (though not eliminate) the risk of STI transmission.</a:t>
            </a:r>
          </a:p>
          <a:p>
            <a:pPr marL="285750" indent="-285750" algn="l">
              <a:buFont typeface="Arial" pitchFamily="34" charset="0"/>
              <a:buChar char="•"/>
            </a:pPr>
            <a:r>
              <a:rPr lang="en-US" sz="1500" dirty="0">
                <a:solidFill>
                  <a:schemeClr val="tx1"/>
                </a:solidFill>
              </a:rPr>
              <a:t>Natural or lambskin condoms also help prevent pregnancy, but may not     provide protection against STIs, including HIV.</a:t>
            </a:r>
          </a:p>
          <a:p>
            <a:pPr marL="285750" indent="-285750" algn="l">
              <a:buFont typeface="Arial" pitchFamily="34" charset="0"/>
              <a:buChar char="•"/>
            </a:pPr>
            <a:r>
              <a:rPr lang="en-US" sz="1500" dirty="0">
                <a:solidFill>
                  <a:schemeClr val="tx1"/>
                </a:solidFill>
              </a:rPr>
              <a:t>Condoms can only be used once and should never be used after the expiration date or doubled up.</a:t>
            </a:r>
          </a:p>
          <a:p>
            <a:pPr marL="285750" indent="-285750" algn="l">
              <a:buFont typeface="Arial" pitchFamily="34" charset="0"/>
              <a:buChar char="•"/>
            </a:pPr>
            <a:r>
              <a:rPr lang="en-US" sz="1500" dirty="0">
                <a:solidFill>
                  <a:schemeClr val="tx1"/>
                </a:solidFill>
              </a:rPr>
              <a:t>Using a condom in addition to another effective method of contraception is known as a “dual method”.</a:t>
            </a:r>
          </a:p>
          <a:p>
            <a:pPr marL="285750" indent="-285750" algn="l">
              <a:buFont typeface="Arial" pitchFamily="34" charset="0"/>
              <a:buChar char="•"/>
            </a:pPr>
            <a:endParaRPr lang="en-US" sz="1400" dirty="0">
              <a:solidFill>
                <a:schemeClr val="tx1"/>
              </a:solidFill>
            </a:endParaRPr>
          </a:p>
          <a:p>
            <a:pPr algn="l"/>
            <a:endParaRPr lang="en-US" sz="140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grpSp>
        <p:nvGrpSpPr>
          <p:cNvPr id="9" name="Group 8"/>
          <p:cNvGrpSpPr/>
          <p:nvPr/>
        </p:nvGrpSpPr>
        <p:grpSpPr>
          <a:xfrm rot="1500512">
            <a:off x="5266020" y="1406714"/>
            <a:ext cx="667183" cy="557643"/>
            <a:chOff x="6418910" y="1810133"/>
            <a:chExt cx="1178538" cy="985044"/>
          </a:xfrm>
        </p:grpSpPr>
        <p:sp>
          <p:nvSpPr>
            <p:cNvPr id="10" name="Rounded Rectangle 9"/>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20759565">
              <a:off x="6629028" y="1957883"/>
              <a:ext cx="765832" cy="705674"/>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873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Effect transition="in" filter="fade">
                                      <p:cBhvr>
                                        <p:cTn id="38" dur="1000"/>
                                        <p:tgtEl>
                                          <p:spTgt spid="17">
                                            <p:txEl>
                                              <p:pRg st="3" end="3"/>
                                            </p:txEl>
                                          </p:spTgt>
                                        </p:tgtEl>
                                      </p:cBhvr>
                                    </p:animEffect>
                                    <p:anim calcmode="lin" valueType="num">
                                      <p:cBhvr>
                                        <p:cTn id="3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animEffect transition="in" filter="fade">
                                      <p:cBhvr>
                                        <p:cTn id="45" dur="1000"/>
                                        <p:tgtEl>
                                          <p:spTgt spid="17">
                                            <p:txEl>
                                              <p:pRg st="4" end="4"/>
                                            </p:txEl>
                                          </p:spTgt>
                                        </p:tgtEl>
                                      </p:cBhvr>
                                    </p:animEffect>
                                    <p:anim calcmode="lin" valueType="num">
                                      <p:cBhvr>
                                        <p:cTn id="4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xEl>
                                              <p:pRg st="5" end="5"/>
                                            </p:txEl>
                                          </p:spTgt>
                                        </p:tgtEl>
                                        <p:attrNameLst>
                                          <p:attrName>style.visibility</p:attrName>
                                        </p:attrNameLst>
                                      </p:cBhvr>
                                      <p:to>
                                        <p:strVal val="visible"/>
                                      </p:to>
                                    </p:set>
                                    <p:animEffect transition="in" filter="fade">
                                      <p:cBhvr>
                                        <p:cTn id="52" dur="1000"/>
                                        <p:tgtEl>
                                          <p:spTgt spid="17">
                                            <p:txEl>
                                              <p:pRg st="5" end="5"/>
                                            </p:txEl>
                                          </p:spTgt>
                                        </p:tgtEl>
                                      </p:cBhvr>
                                    </p:animEffect>
                                    <p:anim calcmode="lin" valueType="num">
                                      <p:cBhvr>
                                        <p:cTn id="5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xEl>
                                              <p:pRg st="6" end="6"/>
                                            </p:txEl>
                                          </p:spTgt>
                                        </p:tgtEl>
                                        <p:attrNameLst>
                                          <p:attrName>style.visibility</p:attrName>
                                        </p:attrNameLst>
                                      </p:cBhvr>
                                      <p:to>
                                        <p:strVal val="visible"/>
                                      </p:to>
                                    </p:set>
                                    <p:animEffect transition="in" filter="fade">
                                      <p:cBhvr>
                                        <p:cTn id="57" dur="1000"/>
                                        <p:tgtEl>
                                          <p:spTgt spid="17">
                                            <p:txEl>
                                              <p:pRg st="6" end="6"/>
                                            </p:txEl>
                                          </p:spTgt>
                                        </p:tgtEl>
                                      </p:cBhvr>
                                    </p:animEffect>
                                    <p:anim calcmode="lin" valueType="num">
                                      <p:cBhvr>
                                        <p:cTn id="5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100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249084"/>
            <a:ext cx="4845280" cy="492443"/>
          </a:xfrm>
          <a:prstGeom prst="rect">
            <a:avLst/>
          </a:prstGeom>
          <a:noFill/>
          <a:effectLst/>
        </p:spPr>
        <p:txBody>
          <a:bodyPr wrap="square" rtlCol="0">
            <a:spAutoFit/>
          </a:bodyPr>
          <a:lstStyle/>
          <a:p>
            <a:pPr algn="ctr"/>
            <a:r>
              <a:rPr lang="en-US" sz="2600" dirty="0"/>
              <a:t>NuvaRing</a:t>
            </a:r>
          </a:p>
        </p:txBody>
      </p:sp>
      <p:sp>
        <p:nvSpPr>
          <p:cNvPr id="17" name="Content Placeholder 2"/>
          <p:cNvSpPr txBox="1">
            <a:spLocks/>
          </p:cNvSpPr>
          <p:nvPr/>
        </p:nvSpPr>
        <p:spPr>
          <a:xfrm rot="244415">
            <a:off x="1681469" y="1844988"/>
            <a:ext cx="6107666" cy="370005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350" dirty="0">
                <a:solidFill>
                  <a:schemeClr val="tx1"/>
                </a:solidFill>
              </a:rPr>
              <a:t>The ring prevents your ovaries from releasing eggs or prevents sperm from getting to the egg. </a:t>
            </a:r>
          </a:p>
          <a:p>
            <a:pPr marL="285750" indent="-285750" algn="l">
              <a:buFont typeface="Arial" pitchFamily="34" charset="0"/>
              <a:buChar char="•"/>
            </a:pPr>
            <a:r>
              <a:rPr lang="en-US" sz="1350" dirty="0">
                <a:solidFill>
                  <a:schemeClr val="tx1"/>
                </a:solidFill>
              </a:rPr>
              <a:t>It contains a combination of estrogen and progesterone. </a:t>
            </a:r>
          </a:p>
          <a:p>
            <a:pPr marL="285750" indent="-285750" algn="l">
              <a:buFont typeface="Arial" pitchFamily="34" charset="0"/>
              <a:buChar char="•"/>
            </a:pPr>
            <a:r>
              <a:rPr lang="en-US" sz="1350" dirty="0">
                <a:solidFill>
                  <a:schemeClr val="tx1"/>
                </a:solidFill>
              </a:rPr>
              <a:t>The ring is a small, flexible piece of plastic that's inserted into the vagina to provide birth control. </a:t>
            </a:r>
          </a:p>
          <a:p>
            <a:pPr marL="285750" indent="-285750" algn="l">
              <a:buFont typeface="Arial" pitchFamily="34" charset="0"/>
              <a:buChar char="•"/>
            </a:pPr>
            <a:r>
              <a:rPr lang="en-US" sz="1350" dirty="0">
                <a:solidFill>
                  <a:schemeClr val="tx1"/>
                </a:solidFill>
              </a:rPr>
              <a:t>It requires a prescription. </a:t>
            </a:r>
          </a:p>
          <a:p>
            <a:pPr marL="285750" indent="-285750" algn="l">
              <a:buFont typeface="Arial" pitchFamily="34" charset="0"/>
              <a:buChar char="•"/>
            </a:pPr>
            <a:r>
              <a:rPr lang="en-US" sz="1350" dirty="0">
                <a:solidFill>
                  <a:schemeClr val="tx1"/>
                </a:solidFill>
              </a:rPr>
              <a:t>Wear for 21 days, remove for 7 days, replace with a new ring. NuvaRing is 90% effective with typical use. </a:t>
            </a:r>
          </a:p>
          <a:p>
            <a:pPr marL="285750" indent="-285750" algn="l">
              <a:buFont typeface="Arial" pitchFamily="34" charset="0"/>
              <a:buChar char="•"/>
            </a:pPr>
            <a:r>
              <a:rPr lang="en-US" sz="1350" dirty="0">
                <a:solidFill>
                  <a:schemeClr val="tx1"/>
                </a:solidFill>
              </a:rPr>
              <a:t>Lower risk of ovary, endometrial (uterus), and colon cancers, pelvic inflammatory disease (PID), noncancerous ovarian cysts, and iron-deficiency anemia. </a:t>
            </a:r>
          </a:p>
          <a:p>
            <a:pPr marL="285750" indent="-285750" algn="l">
              <a:buFont typeface="Arial" pitchFamily="34" charset="0"/>
              <a:buChar char="•"/>
            </a:pPr>
            <a:r>
              <a:rPr lang="en-US" sz="1350" dirty="0">
                <a:solidFill>
                  <a:schemeClr val="tx1"/>
                </a:solidFill>
              </a:rPr>
              <a:t>While condoms are the best way to prevent STIs, if someone has sex, they are not the most effective type of birth control. If someone has sex, the best way to prevent both STIs and pregnancy is to use what is called "dual protection." Dual protection means if someone uses a condom every time they have sex and at the same time they use a more effective form of birth control. </a:t>
            </a:r>
          </a:p>
          <a:p>
            <a:pPr algn="l"/>
            <a:endParaRPr lang="en-US" sz="140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Office of Women’s Health</a:t>
            </a:r>
            <a:endParaRPr lang="en-US" altLang="en-US" sz="900" dirty="0">
              <a:latin typeface="Cambria" pitchFamily="18" charset="0"/>
            </a:endParaRPr>
          </a:p>
        </p:txBody>
      </p:sp>
      <p:grpSp>
        <p:nvGrpSpPr>
          <p:cNvPr id="3" name="Group 2">
            <a:extLst>
              <a:ext uri="{FF2B5EF4-FFF2-40B4-BE49-F238E27FC236}">
                <a16:creationId xmlns:a16="http://schemas.microsoft.com/office/drawing/2014/main" id="{A9184B0A-108E-65C7-09CF-AF4E1177669D}"/>
              </a:ext>
            </a:extLst>
          </p:cNvPr>
          <p:cNvGrpSpPr/>
          <p:nvPr/>
        </p:nvGrpSpPr>
        <p:grpSpPr>
          <a:xfrm>
            <a:off x="5181600" y="1350479"/>
            <a:ext cx="533400" cy="491499"/>
            <a:chOff x="5266642" y="1371600"/>
            <a:chExt cx="600758" cy="553566"/>
          </a:xfrm>
        </p:grpSpPr>
        <p:sp>
          <p:nvSpPr>
            <p:cNvPr id="2" name="Oval 1">
              <a:extLst>
                <a:ext uri="{FF2B5EF4-FFF2-40B4-BE49-F238E27FC236}">
                  <a16:creationId xmlns:a16="http://schemas.microsoft.com/office/drawing/2014/main" id="{242DA347-1D21-AE33-223B-E7EBAFE034D4}"/>
                </a:ext>
              </a:extLst>
            </p:cNvPr>
            <p:cNvSpPr/>
            <p:nvPr/>
          </p:nvSpPr>
          <p:spPr>
            <a:xfrm rot="660077">
              <a:off x="5266642" y="1371600"/>
              <a:ext cx="600758" cy="553566"/>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660077">
              <a:off x="5312096" y="1414385"/>
              <a:ext cx="509852" cy="469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746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xEl>
                                              <p:pRg st="3" end="3"/>
                                            </p:txEl>
                                          </p:spTgt>
                                        </p:tgtEl>
                                        <p:attrNameLst>
                                          <p:attrName>style.visibility</p:attrName>
                                        </p:attrNameLst>
                                      </p:cBhvr>
                                      <p:to>
                                        <p:strVal val="visible"/>
                                      </p:to>
                                    </p:set>
                                    <p:animEffect transition="in" filter="fade">
                                      <p:cBhvr>
                                        <p:cTn id="32" dur="1000"/>
                                        <p:tgtEl>
                                          <p:spTgt spid="17">
                                            <p:txEl>
                                              <p:pRg st="3" end="3"/>
                                            </p:txEl>
                                          </p:spTgt>
                                        </p:tgtEl>
                                      </p:cBhvr>
                                    </p:animEffect>
                                    <p:anim calcmode="lin" valueType="num">
                                      <p:cBhvr>
                                        <p:cTn id="33"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
                                            <p:txEl>
                                              <p:pRg st="4" end="4"/>
                                            </p:txEl>
                                          </p:spTgt>
                                        </p:tgtEl>
                                        <p:attrNameLst>
                                          <p:attrName>style.visibility</p:attrName>
                                        </p:attrNameLst>
                                      </p:cBhvr>
                                      <p:to>
                                        <p:strVal val="visible"/>
                                      </p:to>
                                    </p:set>
                                    <p:animEffect transition="in" filter="fade">
                                      <p:cBhvr>
                                        <p:cTn id="37" dur="1000"/>
                                        <p:tgtEl>
                                          <p:spTgt spid="17">
                                            <p:txEl>
                                              <p:pRg st="4" end="4"/>
                                            </p:txEl>
                                          </p:spTgt>
                                        </p:tgtEl>
                                      </p:cBhvr>
                                    </p:animEffect>
                                    <p:anim calcmode="lin" valueType="num">
                                      <p:cBhvr>
                                        <p:cTn id="38"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xEl>
                                              <p:pRg st="5" end="5"/>
                                            </p:txEl>
                                          </p:spTgt>
                                        </p:tgtEl>
                                        <p:attrNameLst>
                                          <p:attrName>style.visibility</p:attrName>
                                        </p:attrNameLst>
                                      </p:cBhvr>
                                      <p:to>
                                        <p:strVal val="visible"/>
                                      </p:to>
                                    </p:set>
                                    <p:animEffect transition="in" filter="fade">
                                      <p:cBhvr>
                                        <p:cTn id="42" dur="1000"/>
                                        <p:tgtEl>
                                          <p:spTgt spid="17">
                                            <p:txEl>
                                              <p:pRg st="5" end="5"/>
                                            </p:txEl>
                                          </p:spTgt>
                                        </p:tgtEl>
                                      </p:cBhvr>
                                    </p:animEffect>
                                    <p:anim calcmode="lin" valueType="num">
                                      <p:cBhvr>
                                        <p:cTn id="4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xEl>
                                              <p:pRg st="6" end="6"/>
                                            </p:txEl>
                                          </p:spTgt>
                                        </p:tgtEl>
                                        <p:attrNameLst>
                                          <p:attrName>style.visibility</p:attrName>
                                        </p:attrNameLst>
                                      </p:cBhvr>
                                      <p:to>
                                        <p:strVal val="visible"/>
                                      </p:to>
                                    </p:set>
                                    <p:animEffect transition="in" filter="fade">
                                      <p:cBhvr>
                                        <p:cTn id="47" dur="1000"/>
                                        <p:tgtEl>
                                          <p:spTgt spid="17">
                                            <p:txEl>
                                              <p:pRg st="6" end="6"/>
                                            </p:txEl>
                                          </p:spTgt>
                                        </p:tgtEl>
                                      </p:cBhvr>
                                    </p:animEffect>
                                    <p:anim calcmode="lin" valueType="num">
                                      <p:cBhvr>
                                        <p:cTn id="4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33638" y="1890125"/>
            <a:ext cx="6147801" cy="367205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EC methods include Copper-T IUD, </a:t>
            </a:r>
            <a:r>
              <a:rPr lang="en-US" sz="1600" dirty="0" err="1">
                <a:solidFill>
                  <a:schemeClr val="tx1"/>
                </a:solidFill>
              </a:rPr>
              <a:t>ella</a:t>
            </a:r>
            <a:r>
              <a:rPr lang="en-US" sz="1600" dirty="0">
                <a:solidFill>
                  <a:schemeClr val="tx1"/>
                </a:solidFill>
              </a:rPr>
              <a:t>, and Plan B One-Step, Next Choice One Dose, and others.</a:t>
            </a:r>
          </a:p>
          <a:p>
            <a:pPr marL="285750" indent="-285750" algn="l">
              <a:buFont typeface="Arial" panose="020B0604020202020204" pitchFamily="34" charset="0"/>
              <a:buChar char="•"/>
            </a:pPr>
            <a:r>
              <a:rPr lang="en-US" sz="1600" dirty="0">
                <a:solidFill>
                  <a:schemeClr val="tx1"/>
                </a:solidFill>
              </a:rPr>
              <a:t>EC can be used after no birth control was used during vaginal sex (penis in vagina), or if the contraceptive method failed, such as if a condom broke.</a:t>
            </a:r>
          </a:p>
          <a:p>
            <a:pPr marL="285750" indent="-285750" algn="l">
              <a:buFont typeface="Arial" panose="020B0604020202020204" pitchFamily="34" charset="0"/>
              <a:buChar char="•"/>
            </a:pPr>
            <a:r>
              <a:rPr lang="en-US" sz="1600" dirty="0">
                <a:solidFill>
                  <a:schemeClr val="tx1"/>
                </a:solidFill>
              </a:rPr>
              <a:t>EC can be used up to 5 days after unprotected sex, but the sooner the Plan B One-Step, Next Choice One Dose, or other </a:t>
            </a:r>
            <a:r>
              <a:rPr lang="en-US" sz="1600" dirty="0" err="1">
                <a:solidFill>
                  <a:schemeClr val="tx1"/>
                </a:solidFill>
              </a:rPr>
              <a:t>levonogestrel</a:t>
            </a:r>
            <a:r>
              <a:rPr lang="en-US" sz="1600" dirty="0">
                <a:solidFill>
                  <a:schemeClr val="tx1"/>
                </a:solidFill>
              </a:rPr>
              <a:t> pills are taken the better they will work.</a:t>
            </a:r>
          </a:p>
          <a:p>
            <a:pPr marL="285750" indent="-285750" algn="l">
              <a:buFont typeface="Arial" panose="020B0604020202020204" pitchFamily="34" charset="0"/>
              <a:buChar char="•"/>
            </a:pPr>
            <a:r>
              <a:rPr lang="en-US" sz="1600" dirty="0">
                <a:solidFill>
                  <a:schemeClr val="tx1"/>
                </a:solidFill>
              </a:rPr>
              <a:t>Most brands of EC pills (e.g., Plan B One-Step, Next Choice One Dose, and others) are available over the counter.</a:t>
            </a:r>
          </a:p>
          <a:p>
            <a:pPr marL="1657350" lvl="3" indent="-285750" algn="l">
              <a:buFont typeface="Arial" panose="020B0604020202020204" pitchFamily="34" charset="0"/>
              <a:buChar char="•"/>
            </a:pPr>
            <a:endParaRPr lang="en-US" sz="400" dirty="0">
              <a:solidFill>
                <a:schemeClr val="tx1"/>
              </a:solidFill>
            </a:endParaRPr>
          </a:p>
          <a:p>
            <a:pPr algn="l"/>
            <a:r>
              <a:rPr lang="en-US" sz="1250" dirty="0">
                <a:solidFill>
                  <a:schemeClr val="tx1"/>
                </a:solidFill>
              </a:rPr>
              <a:t>		</a:t>
            </a:r>
          </a:p>
          <a:p>
            <a:pPr algn="l"/>
            <a:endParaRPr lang="en-US" sz="1250" dirty="0">
              <a:solidFill>
                <a:schemeClr val="tx1"/>
              </a:solidFill>
            </a:endParaRPr>
          </a:p>
          <a:p>
            <a:endParaRPr lang="en-US" sz="1200" dirty="0">
              <a:solidFill>
                <a:schemeClr val="tx1"/>
              </a:solidFill>
            </a:endParaRPr>
          </a:p>
          <a:p>
            <a:r>
              <a:rPr lang="en-US" sz="1100" dirty="0">
                <a:solidFill>
                  <a:schemeClr val="tx1"/>
                </a:solidFill>
              </a:rPr>
              <a:t>(continue onto next page)</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a:p>
            <a:pPr algn="l"/>
            <a:endParaRPr lang="en-US" sz="1250" dirty="0">
              <a:solidFill>
                <a:schemeClr val="tx1"/>
              </a:solidFill>
            </a:endParaRPr>
          </a:p>
        </p:txBody>
      </p:sp>
      <p:sp>
        <p:nvSpPr>
          <p:cNvPr id="9" name="TextBox 8"/>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1660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65100" y="1908669"/>
            <a:ext cx="6025360" cy="344478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The Copper-T IUD is 99.9% effective in preventing pregnancy up to 5 days after unprotected vaginal sex and can be left in as contraception moving forward for up to 10 years.</a:t>
            </a:r>
          </a:p>
          <a:p>
            <a:pPr marL="285750" indent="-285750" algn="l">
              <a:buFont typeface="Arial" panose="020B0604020202020204" pitchFamily="34" charset="0"/>
              <a:buChar char="•"/>
            </a:pPr>
            <a:r>
              <a:rPr lang="en-US" sz="1600" dirty="0" err="1">
                <a:solidFill>
                  <a:schemeClr val="tx1"/>
                </a:solidFill>
              </a:rPr>
              <a:t>Levonogestrel</a:t>
            </a:r>
            <a:r>
              <a:rPr lang="en-US" sz="1600" dirty="0">
                <a:solidFill>
                  <a:schemeClr val="tx1"/>
                </a:solidFill>
              </a:rPr>
              <a:t> pills such as Plan B One-Step and Next </a:t>
            </a:r>
            <a:r>
              <a:rPr lang="en-US" sz="1600" dirty="0" err="1">
                <a:solidFill>
                  <a:schemeClr val="tx1"/>
                </a:solidFill>
              </a:rPr>
              <a:t>Chioce</a:t>
            </a:r>
            <a:r>
              <a:rPr lang="en-US" sz="1600" dirty="0">
                <a:solidFill>
                  <a:schemeClr val="tx1"/>
                </a:solidFill>
              </a:rPr>
              <a:t> One Dose are 89% effective when taken within 3 days of unprotected vaginal sex. They continue to reduce the risk of pregnancy up to 5 days after unprotected vaginal sex but are less effective days 4-5.</a:t>
            </a:r>
          </a:p>
          <a:p>
            <a:pPr marL="285750" indent="-285750" algn="l">
              <a:buFont typeface="Arial" panose="020B0604020202020204" pitchFamily="34" charset="0"/>
              <a:buChar char="•"/>
            </a:pPr>
            <a:r>
              <a:rPr lang="en-US" sz="1600" dirty="0">
                <a:solidFill>
                  <a:schemeClr val="tx1"/>
                </a:solidFill>
              </a:rPr>
              <a:t>Ella is 85% effective when taken within 5 days of unprotected vaginal sex. It stays just as effective through 5 days.</a:t>
            </a:r>
          </a:p>
          <a:p>
            <a:pPr marL="285750" indent="-285750" algn="l">
              <a:buFont typeface="Arial" panose="020B0604020202020204" pitchFamily="34" charset="0"/>
              <a:buChar char="•"/>
            </a:pPr>
            <a:r>
              <a:rPr lang="en-US" sz="1600">
                <a:solidFill>
                  <a:schemeClr val="tx1"/>
                </a:solidFill>
              </a:rPr>
              <a:t>If someone </a:t>
            </a:r>
            <a:r>
              <a:rPr lang="en-US" sz="1600" dirty="0">
                <a:solidFill>
                  <a:schemeClr val="tx1"/>
                </a:solidFill>
              </a:rPr>
              <a:t>are already pregnant, EC pills will not stop or harm pregnancy.</a:t>
            </a:r>
          </a:p>
          <a:p>
            <a:pPr marL="285750" indent="-285750" algn="l">
              <a:buFont typeface="Arial" panose="020B0604020202020204" pitchFamily="34" charset="0"/>
              <a:buChar char="•"/>
            </a:pPr>
            <a:r>
              <a:rPr lang="en-US" sz="1600" dirty="0">
                <a:solidFill>
                  <a:schemeClr val="tx1"/>
                </a:solidFill>
              </a:rPr>
              <a:t>EC does not reduce the risk of STIs.</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p:txBody>
      </p:sp>
      <p:sp>
        <p:nvSpPr>
          <p:cNvPr id="8" name="TextBox 7"/>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262492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fltVal val="0.5"/>
                                          </p:val>
                                        </p:tav>
                                        <p:tav tm="100000">
                                          <p:val>
                                            <p:strVal val="#ppt_x"/>
                                          </p:val>
                                        </p:tav>
                                      </p:tavLst>
                                    </p:anim>
                                    <p:anim calcmode="lin" valueType="num">
                                      <p:cBhvr>
                                        <p:cTn id="14" dur="1000" fill="hold"/>
                                        <p:tgtEl>
                                          <p:spTgt spid="8"/>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9" name="TextBox 8"/>
          <p:cNvSpPr txBox="1"/>
          <p:nvPr/>
        </p:nvSpPr>
        <p:spPr>
          <a:xfrm rot="259907">
            <a:off x="2070539" y="3025303"/>
            <a:ext cx="5450434" cy="553998"/>
          </a:xfrm>
          <a:prstGeom prst="rect">
            <a:avLst/>
          </a:prstGeom>
          <a:noFill/>
          <a:effectLst/>
        </p:spPr>
        <p:txBody>
          <a:bodyPr wrap="square" rtlCol="0">
            <a:spAutoFit/>
          </a:bodyPr>
          <a:lstStyle/>
          <a:p>
            <a:pPr algn="ctr"/>
            <a:r>
              <a:rPr lang="en-US" sz="3000" dirty="0"/>
              <a:t>Let’s see what you remember…</a:t>
            </a:r>
          </a:p>
        </p:txBody>
      </p:sp>
    </p:spTree>
    <p:extLst>
      <p:ext uri="{BB962C8B-B14F-4D97-AF65-F5344CB8AC3E}">
        <p14:creationId xmlns:p14="http://schemas.microsoft.com/office/powerpoint/2010/main" val="82466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3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 calcmode="lin" valueType="num">
                                      <p:cBhvr>
                                        <p:cTn id="11" dur="1000" fill="hold"/>
                                        <p:tgtEl>
                                          <p:spTgt spid="9"/>
                                        </p:tgtEl>
                                        <p:attrNameLst>
                                          <p:attrName>style.rotation</p:attrName>
                                        </p:attrNameLst>
                                      </p:cBhvr>
                                      <p:tavLst>
                                        <p:tav tm="0">
                                          <p:val>
                                            <p:fltVal val="90"/>
                                          </p:val>
                                        </p:tav>
                                        <p:tav tm="100000">
                                          <p:val>
                                            <p:fltVal val="0"/>
                                          </p:val>
                                        </p:tav>
                                      </p:tavLst>
                                    </p:anim>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is the only method of birth control that works 100% </a:t>
            </a:r>
          </a:p>
          <a:p>
            <a:pPr algn="l"/>
            <a:r>
              <a:rPr lang="en-US" sz="1600" dirty="0">
                <a:solidFill>
                  <a:schemeClr val="tx1"/>
                </a:solidFill>
              </a:rPr>
              <a:t>      of the time? </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385084" y="27047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Pill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595358" y="2796819"/>
            <a:ext cx="145569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Withdrawal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56913" y="2915127"/>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248253" y="2745497"/>
            <a:ext cx="1379808" cy="6835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9605" y="3579778"/>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type of contraceptive method is the most effective at    </a:t>
            </a:r>
          </a:p>
          <a:p>
            <a:pPr algn="l"/>
            <a:r>
              <a:rPr lang="en-US" sz="1600" dirty="0">
                <a:solidFill>
                  <a:schemeClr val="tx1"/>
                </a:solidFill>
              </a:rPr>
              <a:t>      preventing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260542" y="4190428"/>
            <a:ext cx="121197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458831" y="4332860"/>
            <a:ext cx="3022268" cy="58973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Intrauterine Device (IUDs)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6027119" y="4476180"/>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9" name="Oval 18"/>
          <p:cNvSpPr/>
          <p:nvPr/>
        </p:nvSpPr>
        <p:spPr>
          <a:xfrm rot="258287">
            <a:off x="3470740" y="4147871"/>
            <a:ext cx="2579550" cy="734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1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If a hundred couples had intercourse for a year without any </a:t>
            </a:r>
          </a:p>
          <a:p>
            <a:pPr algn="l"/>
            <a:r>
              <a:rPr lang="en-US" sz="1600" dirty="0">
                <a:solidFill>
                  <a:schemeClr val="tx1"/>
                </a:solidFill>
              </a:rPr>
              <a:t>     kind of birth control, how many would start a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3362210" y="27809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15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4307449" y="2847167"/>
            <a:ext cx="72784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20</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16875" y="2919480"/>
            <a:ext cx="68309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85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138322" y="2818568"/>
            <a:ext cx="825948" cy="504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26385" y="3392366"/>
            <a:ext cx="5419476" cy="417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is the dual method for preventing pregnancy and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144053" y="3759419"/>
            <a:ext cx="2877394"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Using two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4273122" y="3925641"/>
            <a:ext cx="3022268" cy="436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Using the pill and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3011040" y="4188853"/>
            <a:ext cx="2858664" cy="6473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Using an effective method of </a:t>
            </a:r>
          </a:p>
          <a:p>
            <a:r>
              <a:rPr lang="en-US" sz="1600" dirty="0">
                <a:solidFill>
                  <a:schemeClr val="tx1"/>
                </a:solidFill>
              </a:rPr>
              <a:t>birth control and condoms</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2953254" y="4047623"/>
            <a:ext cx="3015430" cy="9099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13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78356" y="821650"/>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43" y="2099811"/>
            <a:ext cx="5506266"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method give complete protection from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6445" y="2473540"/>
            <a:ext cx="144919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No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971380" y="2566810"/>
            <a:ext cx="1413829"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89065" y="2665293"/>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3989109" y="2438400"/>
            <a:ext cx="1290872"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2495" y="3174474"/>
            <a:ext cx="5734462" cy="79747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What contraceptive method can be used to prevent pregnancy </a:t>
            </a:r>
          </a:p>
          <a:p>
            <a:pPr algn="l">
              <a:spcBef>
                <a:spcPts val="0"/>
              </a:spcBef>
            </a:pPr>
            <a:r>
              <a:rPr lang="en-US" sz="1600" dirty="0">
                <a:solidFill>
                  <a:schemeClr val="tx1"/>
                </a:solidFill>
              </a:rPr>
              <a:t>     </a:t>
            </a:r>
            <a:r>
              <a:rPr lang="en-US" sz="1600" u="sng" dirty="0">
                <a:solidFill>
                  <a:schemeClr val="tx1"/>
                </a:solidFill>
              </a:rPr>
              <a:t>after</a:t>
            </a:r>
            <a:r>
              <a:rPr lang="en-US" sz="1600" dirty="0">
                <a:solidFill>
                  <a:schemeClr val="tx1"/>
                </a:solidFill>
              </a:rPr>
              <a:t> vaginal intercourse but is not recommended as a regular </a:t>
            </a:r>
          </a:p>
          <a:p>
            <a:pPr algn="l">
              <a:spcBef>
                <a:spcPts val="0"/>
              </a:spcBef>
            </a:pPr>
            <a:r>
              <a:rPr lang="en-US" sz="1600" dirty="0">
                <a:solidFill>
                  <a:schemeClr val="tx1"/>
                </a:solidFill>
              </a:rPr>
              <a:t>     contraceptive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523742" y="4007673"/>
            <a:ext cx="1285335"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976501" y="4118181"/>
            <a:ext cx="1640833" cy="662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Emergency Contraception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5268359" y="4219760"/>
            <a:ext cx="1662612" cy="3563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The Shot</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3892089" y="3950791"/>
            <a:ext cx="1513227" cy="8704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52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36533" y="2113448"/>
            <a:ext cx="5897129" cy="8009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Where else besides this class, would be the best place a </a:t>
            </a:r>
          </a:p>
          <a:p>
            <a:pPr algn="l">
              <a:spcBef>
                <a:spcPts val="0"/>
              </a:spcBef>
            </a:pPr>
            <a:r>
              <a:rPr lang="en-US" sz="1600" dirty="0">
                <a:solidFill>
                  <a:schemeClr val="tx1"/>
                </a:solidFill>
              </a:rPr>
              <a:t>     person could get </a:t>
            </a:r>
            <a:r>
              <a:rPr lang="en-US" sz="1600" u="sng" dirty="0">
                <a:solidFill>
                  <a:schemeClr val="tx1"/>
                </a:solidFill>
              </a:rPr>
              <a:t>accurate</a:t>
            </a:r>
            <a:r>
              <a:rPr lang="en-US" sz="1600" dirty="0">
                <a:solidFill>
                  <a:schemeClr val="tx1"/>
                </a:solidFill>
              </a:rPr>
              <a:t> up-to-date information about </a:t>
            </a:r>
          </a:p>
          <a:p>
            <a:pPr algn="l">
              <a:spcBef>
                <a:spcPts val="0"/>
              </a:spcBef>
            </a:pPr>
            <a:r>
              <a:rPr lang="en-US" sz="1600" dirty="0">
                <a:solidFill>
                  <a:schemeClr val="tx1"/>
                </a:solidFill>
              </a:rPr>
              <a:t>     birth control?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5922" y="2885191"/>
            <a:ext cx="186310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Doctor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812690" y="2978102"/>
            <a:ext cx="181764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Health Center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517665" y="3079002"/>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Little sister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2590800" y="2743200"/>
            <a:ext cx="1066800" cy="5455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04220" y="2743200"/>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8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120174" y="3353218"/>
            <a:ext cx="5483885" cy="64381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Why is it helpful to talk with your parents, guardians, </a:t>
            </a:r>
          </a:p>
          <a:p>
            <a:pPr algn="l">
              <a:spcBef>
                <a:spcPts val="0"/>
              </a:spcBef>
            </a:pPr>
            <a:r>
              <a:rPr lang="en-US" sz="1600" dirty="0">
                <a:solidFill>
                  <a:schemeClr val="tx1"/>
                </a:solidFill>
              </a:rPr>
              <a:t>     or other trusted adults about birth control, if you can?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486612" y="2841431"/>
            <a:ext cx="6411292" cy="492443"/>
          </a:xfrm>
          <a:prstGeom prst="rect">
            <a:avLst/>
          </a:prstGeom>
          <a:noFill/>
          <a:effectLst/>
        </p:spPr>
        <p:txBody>
          <a:bodyPr wrap="square" rtlCol="0">
            <a:spAutoFit/>
          </a:bodyPr>
          <a:lstStyle/>
          <a:p>
            <a:pPr algn="ctr"/>
            <a:r>
              <a:rPr lang="en-US" sz="2600" dirty="0"/>
              <a:t>Bonus Question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620482">
            <a:off x="2342813" y="1600076"/>
            <a:ext cx="826218" cy="120177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354619">
            <a:off x="6340065" y="4330562"/>
            <a:ext cx="441105" cy="1255952"/>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9606">
            <a:off x="4138203" y="1341462"/>
            <a:ext cx="1393758" cy="133625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93020">
            <a:off x="4406148" y="4256512"/>
            <a:ext cx="1191964" cy="823939"/>
          </a:xfrm>
          <a:prstGeom prst="rect">
            <a:avLst/>
          </a:prstGeom>
        </p:spPr>
      </p:pic>
      <p:grpSp>
        <p:nvGrpSpPr>
          <p:cNvPr id="21" name="Group 20"/>
          <p:cNvGrpSpPr/>
          <p:nvPr/>
        </p:nvGrpSpPr>
        <p:grpSpPr>
          <a:xfrm>
            <a:off x="2202074" y="4131006"/>
            <a:ext cx="1295400" cy="673257"/>
            <a:chOff x="2223643" y="3744890"/>
            <a:chExt cx="1295400" cy="673257"/>
          </a:xfrm>
        </p:grpSpPr>
        <p:sp>
          <p:nvSpPr>
            <p:cNvPr id="6" name="Rectangle 5"/>
            <p:cNvSpPr/>
            <p:nvPr/>
          </p:nvSpPr>
          <p:spPr>
            <a:xfrm rot="268122">
              <a:off x="2223643" y="3744890"/>
              <a:ext cx="1295400" cy="673257"/>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87938">
              <a:off x="2467335" y="3895085"/>
              <a:ext cx="974482" cy="369332"/>
            </a:xfrm>
            <a:prstGeom prst="rect">
              <a:avLst/>
            </a:prstGeom>
            <a:noFill/>
          </p:spPr>
          <p:txBody>
            <a:bodyPr wrap="square" rtlCol="0">
              <a:spAutoFit/>
            </a:bodyPr>
            <a:lstStyle/>
            <a:p>
              <a:r>
                <a:rPr lang="en-US" dirty="0"/>
                <a:t>Plan B</a:t>
              </a:r>
            </a:p>
          </p:txBody>
        </p:sp>
      </p:grpSp>
      <p:grpSp>
        <p:nvGrpSpPr>
          <p:cNvPr id="27" name="Group 26"/>
          <p:cNvGrpSpPr/>
          <p:nvPr/>
        </p:nvGrpSpPr>
        <p:grpSpPr>
          <a:xfrm>
            <a:off x="6301213" y="1728398"/>
            <a:ext cx="1178538" cy="985044"/>
            <a:chOff x="6418910" y="1810133"/>
            <a:chExt cx="1178538" cy="985044"/>
          </a:xfrm>
        </p:grpSpPr>
        <p:sp>
          <p:nvSpPr>
            <p:cNvPr id="4" name="Rounded Rectangle 3"/>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592968" y="1963930"/>
              <a:ext cx="849339" cy="70307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21000323">
              <a:off x="6561238" y="2125800"/>
              <a:ext cx="974482" cy="338554"/>
            </a:xfrm>
            <a:prstGeom prst="rect">
              <a:avLst/>
            </a:prstGeom>
            <a:noFill/>
          </p:spPr>
          <p:txBody>
            <a:bodyPr wrap="square" rtlCol="0">
              <a:spAutoFit/>
            </a:bodyPr>
            <a:lstStyle/>
            <a:p>
              <a:r>
                <a:rPr lang="en-US" sz="1600" dirty="0"/>
                <a:t>Condom</a:t>
              </a:r>
            </a:p>
          </p:txBody>
        </p:sp>
      </p:gr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4380286" flipV="1">
            <a:off x="6680794" y="3697597"/>
            <a:ext cx="1214942" cy="109640"/>
          </a:xfrm>
          <a:prstGeom prst="rect">
            <a:avLst/>
          </a:prstGeom>
        </p:spPr>
      </p:pic>
    </p:spTree>
    <p:extLst>
      <p:ext uri="{BB962C8B-B14F-4D97-AF65-F5344CB8AC3E}">
        <p14:creationId xmlns:p14="http://schemas.microsoft.com/office/powerpoint/2010/main" val="231215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32" presetClass="emph" presetSubtype="0" fill="hold" grpId="2" nodeType="with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par>
                                <p:cTn id="16" presetID="42" presetClass="entr" presetSubtype="0" fill="hold" grpId="0" nodeType="withEffect">
                                  <p:stCondLst>
                                    <p:cond delay="1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9" grpId="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12325</TotalTime>
  <Words>3864</Words>
  <Application>Microsoft Macintosh PowerPoint</Application>
  <PresentationFormat>On-screen Show (4:3)</PresentationFormat>
  <Paragraphs>351</Paragraphs>
  <Slides>22</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Cambria</vt:lpstr>
      <vt:lpstr>Cooper Black</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Birth Control – The Basics</dc:title>
  <dc:creator>Paulea</dc:creator>
  <cp:lastModifiedBy>Elizabeth Passamonte</cp:lastModifiedBy>
  <cp:revision>240</cp:revision>
  <dcterms:created xsi:type="dcterms:W3CDTF">2013-01-14T22:17:05Z</dcterms:created>
  <dcterms:modified xsi:type="dcterms:W3CDTF">2024-03-05T18:43:47Z</dcterms:modified>
</cp:coreProperties>
</file>