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4"/>
  </p:notesMasterIdLst>
  <p:sldIdLst>
    <p:sldId id="284" r:id="rId2"/>
    <p:sldId id="305" r:id="rId3"/>
    <p:sldId id="286" r:id="rId4"/>
    <p:sldId id="285" r:id="rId5"/>
    <p:sldId id="287" r:id="rId6"/>
    <p:sldId id="289" r:id="rId7"/>
    <p:sldId id="307" r:id="rId8"/>
    <p:sldId id="294" r:id="rId9"/>
    <p:sldId id="292" r:id="rId10"/>
    <p:sldId id="295" r:id="rId11"/>
    <p:sldId id="296" r:id="rId12"/>
    <p:sldId id="297" r:id="rId13"/>
    <p:sldId id="290" r:id="rId14"/>
    <p:sldId id="309" r:id="rId15"/>
    <p:sldId id="298" r:id="rId16"/>
    <p:sldId id="306" r:id="rId17"/>
    <p:sldId id="299" r:id="rId18"/>
    <p:sldId id="300" r:id="rId19"/>
    <p:sldId id="301" r:id="rId20"/>
    <p:sldId id="302" r:id="rId21"/>
    <p:sldId id="303" r:id="rId22"/>
    <p:sldId id="304"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5590"/>
    <a:srgbClr val="2D813F"/>
    <a:srgbClr val="006600"/>
    <a:srgbClr val="0033CC"/>
    <a:srgbClr val="FEC30E"/>
    <a:srgbClr val="E9AD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843" autoAdjust="0"/>
    <p:restoredTop sz="90379" autoAdjust="0"/>
  </p:normalViewPr>
  <p:slideViewPr>
    <p:cSldViewPr>
      <p:cViewPr varScale="1">
        <p:scale>
          <a:sx n="98" d="100"/>
          <a:sy n="98" d="100"/>
        </p:scale>
        <p:origin x="936" y="192"/>
      </p:cViewPr>
      <p:guideLst>
        <p:guide orient="horz" pos="2160"/>
        <p:guide pos="2880"/>
      </p:guideLst>
    </p:cSldViewPr>
  </p:slideViewPr>
  <p:notesTextViewPr>
    <p:cViewPr>
      <p:scale>
        <a:sx n="100" d="100"/>
        <a:sy n="100" d="100"/>
      </p:scale>
      <p:origin x="0" y="0"/>
    </p:cViewPr>
  </p:notesTextViewPr>
  <p:notesViewPr>
    <p:cSldViewPr>
      <p:cViewPr>
        <p:scale>
          <a:sx n="100" d="100"/>
          <a:sy n="100" d="100"/>
        </p:scale>
        <p:origin x="-1878" y="15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61D2FC-7E7B-45B6-A9FC-69316C6C58AE}" type="datetimeFigureOut">
              <a:rPr lang="en-US" smtClean="0"/>
              <a:t>3/5/24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AE1FBA-1C73-42CA-8762-DD302B9C1A3E}" type="slidenum">
              <a:rPr lang="en-US" smtClean="0"/>
              <a:t>‹#›</a:t>
            </a:fld>
            <a:endParaRPr lang="en-US"/>
          </a:p>
        </p:txBody>
      </p:sp>
    </p:spTree>
    <p:extLst>
      <p:ext uri="{BB962C8B-B14F-4D97-AF65-F5344CB8AC3E}">
        <p14:creationId xmlns:p14="http://schemas.microsoft.com/office/powerpoint/2010/main" val="16714492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AE1FBA-1C73-42CA-8762-DD302B9C1A3E}" type="slidenum">
              <a:rPr lang="en-US" smtClean="0"/>
              <a:t>1</a:t>
            </a:fld>
            <a:endParaRPr lang="en-US"/>
          </a:p>
        </p:txBody>
      </p:sp>
    </p:spTree>
    <p:extLst>
      <p:ext uri="{BB962C8B-B14F-4D97-AF65-F5344CB8AC3E}">
        <p14:creationId xmlns:p14="http://schemas.microsoft.com/office/powerpoint/2010/main" val="24180388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AE1FBA-1C73-42CA-8762-DD302B9C1A3E}" type="slidenum">
              <a:rPr lang="en-US" smtClean="0"/>
              <a:t>2</a:t>
            </a:fld>
            <a:endParaRPr lang="en-US"/>
          </a:p>
        </p:txBody>
      </p:sp>
    </p:spTree>
    <p:extLst>
      <p:ext uri="{BB962C8B-B14F-4D97-AF65-F5344CB8AC3E}">
        <p14:creationId xmlns:p14="http://schemas.microsoft.com/office/powerpoint/2010/main" val="2638896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AE1FBA-1C73-42CA-8762-DD302B9C1A3E}" type="slidenum">
              <a:rPr lang="en-US" smtClean="0"/>
              <a:t>3</a:t>
            </a:fld>
            <a:endParaRPr lang="en-US"/>
          </a:p>
        </p:txBody>
      </p:sp>
    </p:spTree>
    <p:extLst>
      <p:ext uri="{BB962C8B-B14F-4D97-AF65-F5344CB8AC3E}">
        <p14:creationId xmlns:p14="http://schemas.microsoft.com/office/powerpoint/2010/main" val="9837247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AE1FBA-1C73-42CA-8762-DD302B9C1A3E}" type="slidenum">
              <a:rPr lang="en-US" smtClean="0"/>
              <a:t>4</a:t>
            </a:fld>
            <a:endParaRPr lang="en-US"/>
          </a:p>
        </p:txBody>
      </p:sp>
    </p:spTree>
    <p:extLst>
      <p:ext uri="{BB962C8B-B14F-4D97-AF65-F5344CB8AC3E}">
        <p14:creationId xmlns:p14="http://schemas.microsoft.com/office/powerpoint/2010/main" val="39613705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AE1FBA-1C73-42CA-8762-DD302B9C1A3E}" type="slidenum">
              <a:rPr lang="en-US" smtClean="0"/>
              <a:t>16</a:t>
            </a:fld>
            <a:endParaRPr lang="en-US"/>
          </a:p>
        </p:txBody>
      </p:sp>
    </p:spTree>
    <p:extLst>
      <p:ext uri="{BB962C8B-B14F-4D97-AF65-F5344CB8AC3E}">
        <p14:creationId xmlns:p14="http://schemas.microsoft.com/office/powerpoint/2010/main" val="15577244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Remind the class of the success sequences.</a:t>
            </a:r>
          </a:p>
        </p:txBody>
      </p:sp>
      <p:sp>
        <p:nvSpPr>
          <p:cNvPr id="4" name="Slide Number Placeholder 3"/>
          <p:cNvSpPr>
            <a:spLocks noGrp="1"/>
          </p:cNvSpPr>
          <p:nvPr>
            <p:ph type="sldNum" sz="quarter" idx="5"/>
          </p:nvPr>
        </p:nvSpPr>
        <p:spPr/>
        <p:txBody>
          <a:bodyPr/>
          <a:lstStyle/>
          <a:p>
            <a:fld id="{C5AE1FBA-1C73-42CA-8762-DD302B9C1A3E}" type="slidenum">
              <a:rPr lang="en-US" smtClean="0"/>
              <a:t>21</a:t>
            </a:fld>
            <a:endParaRPr lang="en-US"/>
          </a:p>
        </p:txBody>
      </p:sp>
    </p:spTree>
    <p:extLst>
      <p:ext uri="{BB962C8B-B14F-4D97-AF65-F5344CB8AC3E}">
        <p14:creationId xmlns:p14="http://schemas.microsoft.com/office/powerpoint/2010/main" val="8555861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3/5/24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2193303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3/5/24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2716047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3/5/24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4036765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3/5/24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821647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3/5/24</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1034225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3/5/24</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3581750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3/5/24</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30429522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3/5/24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24350226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3/5/24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2029993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3/5/24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4175521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9A834AA-3169-43DB-8BFE-6D3DDAA12392}" type="datetimeFigureOut">
              <a:rPr lang="en-US" smtClean="0"/>
              <a:t>3/5/24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6FF6F0E-5E9C-4409-8FD9-DD273026DEC3}" type="slidenum">
              <a:rPr lang="en-US" smtClean="0"/>
              <a:t>‹#›</a:t>
            </a:fld>
            <a:endParaRPr lang="en-US"/>
          </a:p>
        </p:txBody>
      </p:sp>
    </p:spTree>
    <p:extLst>
      <p:ext uri="{BB962C8B-B14F-4D97-AF65-F5344CB8AC3E}">
        <p14:creationId xmlns:p14="http://schemas.microsoft.com/office/powerpoint/2010/main" val="4175526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D813F"/>
        </a:solidFill>
        <a:effectLst/>
      </p:bgPr>
    </p:bg>
    <p:spTree>
      <p:nvGrpSpPr>
        <p:cNvPr id="1" name=""/>
        <p:cNvGrpSpPr/>
        <p:nvPr/>
      </p:nvGrpSpPr>
      <p:grpSpPr>
        <a:xfrm>
          <a:off x="0" y="0"/>
          <a:ext cx="0" cy="0"/>
          <a:chOff x="0" y="0"/>
          <a:chExt cx="0" cy="0"/>
        </a:xfrm>
      </p:grpSpPr>
      <p:sp>
        <p:nvSpPr>
          <p:cNvPr id="7" name="Rectangle 6"/>
          <p:cNvSpPr/>
          <p:nvPr userDrawn="1"/>
        </p:nvSpPr>
        <p:spPr>
          <a:xfrm>
            <a:off x="897527" y="6527884"/>
            <a:ext cx="3826873" cy="276999"/>
          </a:xfrm>
          <a:prstGeom prst="rect">
            <a:avLst/>
          </a:prstGeom>
        </p:spPr>
        <p:txBody>
          <a:bodyPr wrap="square">
            <a:spAutoFit/>
          </a:bodyPr>
          <a:lstStyle/>
          <a:p>
            <a:r>
              <a:rPr lang="en-US" sz="1200" kern="1200" dirty="0">
                <a:solidFill>
                  <a:schemeClr val="tx1"/>
                </a:solidFill>
                <a:effectLst/>
                <a:latin typeface="+mn-lt"/>
                <a:ea typeface="+mn-ea"/>
                <a:cs typeface="+mn-cs"/>
              </a:rPr>
              <a:t>Session 8.3.2 Contraception</a:t>
            </a:r>
          </a:p>
        </p:txBody>
      </p:sp>
      <p:sp>
        <p:nvSpPr>
          <p:cNvPr id="8" name="Rectangle 7"/>
          <p:cNvSpPr/>
          <p:nvPr userDrawn="1"/>
        </p:nvSpPr>
        <p:spPr>
          <a:xfrm>
            <a:off x="5715000"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Tree>
    <p:extLst>
      <p:ext uri="{BB962C8B-B14F-4D97-AF65-F5344CB8AC3E}">
        <p14:creationId xmlns:p14="http://schemas.microsoft.com/office/powerpoint/2010/main" val="11436817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www.cdc.gov/reproductivehealth/unintendedpregnancy/contraception.htm" TargetMode="Externa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www.cdc.gov/reproductivehealth/unintendedpregnancy/contraception.htm" TargetMode="Externa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www.cdc.gov/reproductivehealth/unintendedpregnancy/contraception.htm" TargetMode="Externa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www.cdc.gov/reproductivehealth/unintendedpregnancy/contraception.htm" TargetMode="Externa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www.cdc.gov/reproductivehealth/unintendedpregnancy/contraception.htm" TargetMode="Externa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www.cdc.gov/reproductivehealth/unintendedpregnancy/contraception.htm" TargetMode="Externa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www.cdc.gov/reproductivehealth/unintendedpregnancy/contraception.ht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s://www.womenshealth.gov/a-z-topics/birth-control-methods"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9044" y="3276600"/>
            <a:ext cx="2146060" cy="3959109"/>
          </a:xfrm>
          <a:prstGeom prst="rect">
            <a:avLst/>
          </a:prstGeom>
          <a:effectLst>
            <a:outerShdw blurRad="63500" sx="102000" sy="102000" algn="ctr" rotWithShape="0">
              <a:prstClr val="black">
                <a:alpha val="40000"/>
              </a:prstClr>
            </a:outerShdw>
          </a:effectLst>
        </p:spPr>
      </p:pic>
      <p:sp>
        <p:nvSpPr>
          <p:cNvPr id="8" name="TextBox 7"/>
          <p:cNvSpPr txBox="1"/>
          <p:nvPr/>
        </p:nvSpPr>
        <p:spPr>
          <a:xfrm rot="259907">
            <a:off x="2306089" y="2696136"/>
            <a:ext cx="4845280" cy="1015663"/>
          </a:xfrm>
          <a:prstGeom prst="rect">
            <a:avLst/>
          </a:prstGeom>
          <a:noFill/>
        </p:spPr>
        <p:txBody>
          <a:bodyPr wrap="square" rtlCol="0">
            <a:spAutoFit/>
          </a:bodyPr>
          <a:lstStyle/>
          <a:p>
            <a:pPr algn="ctr"/>
            <a:r>
              <a:rPr lang="en-US" sz="6000" dirty="0"/>
              <a:t>Contraception</a:t>
            </a:r>
            <a:endParaRPr lang="en-US" sz="3600" dirty="0"/>
          </a:p>
        </p:txBody>
      </p:sp>
    </p:spTree>
    <p:extLst>
      <p:ext uri="{BB962C8B-B14F-4D97-AF65-F5344CB8AC3E}">
        <p14:creationId xmlns:p14="http://schemas.microsoft.com/office/powerpoint/2010/main" val="3205577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1.38889E-6 4.81481E-6 L 0.7592 0.02245 " pathEditMode="relative" rAng="0" ptsTypes="AA">
                                      <p:cBhvr>
                                        <p:cTn id="6" dur="2000" fill="hold"/>
                                        <p:tgtEl>
                                          <p:spTgt spid="2"/>
                                        </p:tgtEl>
                                        <p:attrNameLst>
                                          <p:attrName>ppt_x</p:attrName>
                                          <p:attrName>ppt_y</p:attrName>
                                        </p:attrNameLst>
                                      </p:cBhvr>
                                      <p:rCtr x="37951" y="1111"/>
                                    </p:animMotion>
                                  </p:childTnLst>
                                </p:cTn>
                              </p:par>
                            </p:childTnLst>
                          </p:cTn>
                        </p:par>
                        <p:par>
                          <p:cTn id="7" fill="hold">
                            <p:stCondLst>
                              <p:cond delay="2000"/>
                            </p:stCondLst>
                            <p:childTnLst>
                              <p:par>
                                <p:cTn id="8" presetID="1" presetClass="exit" presetSubtype="0" fill="hold" nodeType="afterEffect">
                                  <p:stCondLst>
                                    <p:cond delay="0"/>
                                  </p:stCondLst>
                                  <p:childTnLst>
                                    <p:set>
                                      <p:cBhvr>
                                        <p:cTn id="9" dur="1" fill="hold">
                                          <p:stCondLst>
                                            <p:cond delay="0"/>
                                          </p:stCondLst>
                                        </p:cTn>
                                        <p:tgtEl>
                                          <p:spTgt spid="2"/>
                                        </p:tgtEl>
                                        <p:attrNameLst>
                                          <p:attrName>style.visibility</p:attrName>
                                        </p:attrNameLst>
                                      </p:cBhvr>
                                      <p:to>
                                        <p:strVal val="hidden"/>
                                      </p:to>
                                    </p:set>
                                  </p:childTnLst>
                                </p:cTn>
                              </p:par>
                            </p:childTnLst>
                          </p:cTn>
                        </p:par>
                        <p:par>
                          <p:cTn id="10" fill="hold">
                            <p:stCondLst>
                              <p:cond delay="2000"/>
                            </p:stCondLst>
                            <p:childTnLst>
                              <p:par>
                                <p:cTn id="11" presetID="1" presetClass="entr" presetSubtype="0"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47"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6" name="TextBox 15"/>
          <p:cNvSpPr txBox="1"/>
          <p:nvPr/>
        </p:nvSpPr>
        <p:spPr>
          <a:xfrm rot="259907">
            <a:off x="2514532" y="1462766"/>
            <a:ext cx="4845280" cy="954107"/>
          </a:xfrm>
          <a:prstGeom prst="rect">
            <a:avLst/>
          </a:prstGeom>
          <a:noFill/>
          <a:effectLst/>
        </p:spPr>
        <p:txBody>
          <a:bodyPr wrap="square" rtlCol="0">
            <a:spAutoFit/>
          </a:bodyPr>
          <a:lstStyle/>
          <a:p>
            <a:pPr algn="ctr"/>
            <a:r>
              <a:rPr lang="en-US" sz="3000" dirty="0"/>
              <a:t>Contraception:</a:t>
            </a:r>
          </a:p>
          <a:p>
            <a:pPr algn="ctr"/>
            <a:r>
              <a:rPr lang="en-US" sz="2600" dirty="0"/>
              <a:t>Why talk about it?</a:t>
            </a:r>
          </a:p>
        </p:txBody>
      </p:sp>
      <p:sp>
        <p:nvSpPr>
          <p:cNvPr id="17" name="Content Placeholder 2"/>
          <p:cNvSpPr txBox="1">
            <a:spLocks/>
          </p:cNvSpPr>
          <p:nvPr/>
        </p:nvSpPr>
        <p:spPr>
          <a:xfrm rot="244415">
            <a:off x="1902225" y="2638351"/>
            <a:ext cx="5728377" cy="2782171"/>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anose="020B0604020202020204" pitchFamily="34" charset="0"/>
              <a:buChar char="•"/>
            </a:pPr>
            <a:r>
              <a:rPr lang="en-US" sz="1800" dirty="0">
                <a:solidFill>
                  <a:schemeClr val="tx1"/>
                </a:solidFill>
              </a:rPr>
              <a:t>Most middle school participants choose not to be sexually active. </a:t>
            </a:r>
            <a:endParaRPr lang="en-US" sz="400" b="1" dirty="0">
              <a:solidFill>
                <a:schemeClr val="tx1"/>
              </a:solidFill>
            </a:endParaRPr>
          </a:p>
          <a:p>
            <a:pPr marL="285750" indent="-285750" algn="l">
              <a:buFont typeface="Arial" panose="020B0604020202020204" pitchFamily="34" charset="0"/>
              <a:buChar char="•"/>
            </a:pPr>
            <a:r>
              <a:rPr lang="en-US" sz="1800" dirty="0">
                <a:solidFill>
                  <a:schemeClr val="tx1"/>
                </a:solidFill>
              </a:rPr>
              <a:t>If someone or someone they know is sexually active, this information is extremely important.</a:t>
            </a:r>
            <a:endParaRPr lang="en-US" sz="400" b="1" dirty="0">
              <a:solidFill>
                <a:schemeClr val="tx1"/>
              </a:solidFill>
            </a:endParaRPr>
          </a:p>
          <a:p>
            <a:pPr marL="285750" indent="-285750" algn="l">
              <a:buFont typeface="Arial" panose="020B0604020202020204" pitchFamily="34" charset="0"/>
              <a:buChar char="•"/>
            </a:pPr>
            <a:r>
              <a:rPr lang="en-US" sz="1800" dirty="0">
                <a:solidFill>
                  <a:schemeClr val="tx1"/>
                </a:solidFill>
              </a:rPr>
              <a:t>Even if someone chooses to wait until a faithful lifelong relationship to become sexually active, this is important  if someone wants to delay pregnancy.</a:t>
            </a:r>
            <a:endParaRPr lang="en-US" sz="400" dirty="0">
              <a:solidFill>
                <a:schemeClr val="tx1"/>
              </a:solidFill>
            </a:endParaRPr>
          </a:p>
          <a:p>
            <a:pPr marL="285750" indent="-285750" algn="l">
              <a:buFont typeface="Arial" panose="020B0604020202020204" pitchFamily="34" charset="0"/>
              <a:buChar char="•"/>
            </a:pPr>
            <a:r>
              <a:rPr lang="en-US" sz="1800" dirty="0">
                <a:solidFill>
                  <a:schemeClr val="tx1"/>
                </a:solidFill>
              </a:rPr>
              <a:t>This information could also help your friends or family members.</a:t>
            </a:r>
          </a:p>
          <a:p>
            <a:endParaRPr lang="en-US" sz="1800" dirty="0">
              <a:solidFill>
                <a:schemeClr val="tx1"/>
              </a:solidFill>
            </a:endParaRPr>
          </a:p>
        </p:txBody>
      </p:sp>
    </p:spTree>
    <p:extLst>
      <p:ext uri="{BB962C8B-B14F-4D97-AF65-F5344CB8AC3E}">
        <p14:creationId xmlns:p14="http://schemas.microsoft.com/office/powerpoint/2010/main" val="2342304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p:cTn id="10" dur="1000" fill="hold"/>
                                        <p:tgtEl>
                                          <p:spTgt spid="16"/>
                                        </p:tgtEl>
                                        <p:attrNameLst>
                                          <p:attrName>ppt_w</p:attrName>
                                        </p:attrNameLst>
                                      </p:cBhvr>
                                      <p:tavLst>
                                        <p:tav tm="0">
                                          <p:val>
                                            <p:fltVal val="0"/>
                                          </p:val>
                                        </p:tav>
                                        <p:tav tm="100000">
                                          <p:val>
                                            <p:strVal val="#ppt_w"/>
                                          </p:val>
                                        </p:tav>
                                      </p:tavLst>
                                    </p:anim>
                                    <p:anim calcmode="lin" valueType="num">
                                      <p:cBhvr>
                                        <p:cTn id="11" dur="1000" fill="hold"/>
                                        <p:tgtEl>
                                          <p:spTgt spid="16"/>
                                        </p:tgtEl>
                                        <p:attrNameLst>
                                          <p:attrName>ppt_h</p:attrName>
                                        </p:attrNameLst>
                                      </p:cBhvr>
                                      <p:tavLst>
                                        <p:tav tm="0">
                                          <p:val>
                                            <p:fltVal val="0"/>
                                          </p:val>
                                        </p:tav>
                                        <p:tav tm="100000">
                                          <p:val>
                                            <p:strVal val="#ppt_h"/>
                                          </p:val>
                                        </p:tav>
                                      </p:tavLst>
                                    </p:anim>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fltVal val="0.5"/>
                                          </p:val>
                                        </p:tav>
                                        <p:tav tm="100000">
                                          <p:val>
                                            <p:strVal val="#ppt_x"/>
                                          </p:val>
                                        </p:tav>
                                      </p:tavLst>
                                    </p:anim>
                                    <p:anim calcmode="lin" valueType="num">
                                      <p:cBhvr>
                                        <p:cTn id="14" dur="1000" fill="hold"/>
                                        <p:tgtEl>
                                          <p:spTgt spid="16"/>
                                        </p:tgtEl>
                                        <p:attrNameLst>
                                          <p:attrName>ppt_y</p:attrName>
                                        </p:attrNameLst>
                                      </p:cBhvr>
                                      <p:tavLst>
                                        <p:tav tm="0">
                                          <p:val>
                                            <p:fltVal val="0.5"/>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2048491" y="2521378"/>
            <a:ext cx="5534304" cy="1098249"/>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2000" dirty="0">
                <a:solidFill>
                  <a:schemeClr val="tx1"/>
                </a:solidFill>
              </a:rPr>
              <a:t>If a hundred couples had vaginal intercourse (penis   inserted into vagina) for a year without any kind of         birth control, how many would start a pregnancy?</a:t>
            </a:r>
          </a:p>
          <a:p>
            <a:endParaRPr lang="en-US" sz="2000" dirty="0">
              <a:solidFill>
                <a:schemeClr val="tx1"/>
              </a:solidFill>
            </a:endParaRPr>
          </a:p>
        </p:txBody>
      </p:sp>
      <p:sp>
        <p:nvSpPr>
          <p:cNvPr id="8" name="Content Placeholder 2"/>
          <p:cNvSpPr txBox="1">
            <a:spLocks/>
          </p:cNvSpPr>
          <p:nvPr/>
        </p:nvSpPr>
        <p:spPr>
          <a:xfrm rot="244415">
            <a:off x="2458589" y="3661857"/>
            <a:ext cx="4288471" cy="377298"/>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1800" dirty="0">
                <a:solidFill>
                  <a:srgbClr val="085590"/>
                </a:solidFill>
              </a:rPr>
              <a:t>Most of them: about 85%.</a:t>
            </a:r>
          </a:p>
          <a:p>
            <a:endParaRPr lang="en-US" sz="1800" dirty="0">
              <a:solidFill>
                <a:schemeClr val="tx1"/>
              </a:solidFill>
            </a:endParaRPr>
          </a:p>
        </p:txBody>
      </p:sp>
    </p:spTree>
    <p:extLst>
      <p:ext uri="{BB962C8B-B14F-4D97-AF65-F5344CB8AC3E}">
        <p14:creationId xmlns:p14="http://schemas.microsoft.com/office/powerpoint/2010/main" val="3956524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42" presetClass="entr" presetSubtype="0" fill="hold" grpId="0" nodeType="afterEffect">
                                  <p:stCondLst>
                                    <p:cond delay="0"/>
                                  </p:stCondLst>
                                  <p:childTnLst>
                                    <p:set>
                                      <p:cBhvr>
                                        <p:cTn id="9" dur="1" fill="hold">
                                          <p:stCondLst>
                                            <p:cond delay="0"/>
                                          </p:stCondLst>
                                        </p:cTn>
                                        <p:tgtEl>
                                          <p:spTgt spid="17">
                                            <p:txEl>
                                              <p:pRg st="0" end="0"/>
                                            </p:txEl>
                                          </p:spTgt>
                                        </p:tgtEl>
                                        <p:attrNameLst>
                                          <p:attrName>style.visibility</p:attrName>
                                        </p:attrNameLst>
                                      </p:cBhvr>
                                      <p:to>
                                        <p:strVal val="visible"/>
                                      </p:to>
                                    </p:set>
                                    <p:animEffect transition="in" filter="fade">
                                      <p:cBhvr>
                                        <p:cTn id="10" dur="1000"/>
                                        <p:tgtEl>
                                          <p:spTgt spid="17">
                                            <p:txEl>
                                              <p:pRg st="0" end="0"/>
                                            </p:txEl>
                                          </p:spTgt>
                                        </p:tgtEl>
                                      </p:cBhvr>
                                    </p:animEffect>
                                    <p:anim calcmode="lin" valueType="num">
                                      <p:cBhvr>
                                        <p:cTn id="11"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12" dur="10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fade">
                                      <p:cBhvr>
                                        <p:cTn id="17" dur="1000"/>
                                        <p:tgtEl>
                                          <p:spTgt spid="8">
                                            <p:txEl>
                                              <p:pRg st="0" end="0"/>
                                            </p:txEl>
                                          </p:spTgt>
                                        </p:tgtEl>
                                      </p:cBhvr>
                                    </p:animEffect>
                                    <p:anim calcmode="lin" valueType="num">
                                      <p:cBhvr>
                                        <p:cTn id="1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6" name="TextBox 15"/>
          <p:cNvSpPr txBox="1"/>
          <p:nvPr/>
        </p:nvSpPr>
        <p:spPr>
          <a:xfrm rot="259907">
            <a:off x="1995041" y="2706197"/>
            <a:ext cx="5771871" cy="553998"/>
          </a:xfrm>
          <a:prstGeom prst="rect">
            <a:avLst/>
          </a:prstGeom>
          <a:noFill/>
          <a:effectLst/>
        </p:spPr>
        <p:txBody>
          <a:bodyPr wrap="square" rtlCol="0">
            <a:spAutoFit/>
          </a:bodyPr>
          <a:lstStyle/>
          <a:p>
            <a:pPr algn="ctr"/>
            <a:r>
              <a:rPr lang="en-US" sz="3000" dirty="0"/>
              <a:t>Contraceptive Methods</a:t>
            </a:r>
          </a:p>
        </p:txBody>
      </p:sp>
      <p:sp>
        <p:nvSpPr>
          <p:cNvPr id="17" name="Content Placeholder 2"/>
          <p:cNvSpPr txBox="1">
            <a:spLocks/>
          </p:cNvSpPr>
          <p:nvPr/>
        </p:nvSpPr>
        <p:spPr>
          <a:xfrm rot="244415">
            <a:off x="2067480" y="3243860"/>
            <a:ext cx="5534304" cy="56361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2600" dirty="0">
                <a:solidFill>
                  <a:schemeClr val="tx1"/>
                </a:solidFill>
              </a:rPr>
              <a:t>Which ones do you know about?</a:t>
            </a:r>
          </a:p>
          <a:p>
            <a:endParaRPr lang="en-US" sz="2600" dirty="0">
              <a:solidFill>
                <a:schemeClr val="tx1"/>
              </a:solidFill>
            </a:endParaRPr>
          </a:p>
        </p:txBody>
      </p:sp>
    </p:spTree>
    <p:extLst>
      <p:ext uri="{BB962C8B-B14F-4D97-AF65-F5344CB8AC3E}">
        <p14:creationId xmlns:p14="http://schemas.microsoft.com/office/powerpoint/2010/main" val="977251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p:cTn id="10" dur="1000" fill="hold"/>
                                        <p:tgtEl>
                                          <p:spTgt spid="16"/>
                                        </p:tgtEl>
                                        <p:attrNameLst>
                                          <p:attrName>ppt_w</p:attrName>
                                        </p:attrNameLst>
                                      </p:cBhvr>
                                      <p:tavLst>
                                        <p:tav tm="0">
                                          <p:val>
                                            <p:fltVal val="0"/>
                                          </p:val>
                                        </p:tav>
                                        <p:tav tm="100000">
                                          <p:val>
                                            <p:strVal val="#ppt_w"/>
                                          </p:val>
                                        </p:tav>
                                      </p:tavLst>
                                    </p:anim>
                                    <p:anim calcmode="lin" valueType="num">
                                      <p:cBhvr>
                                        <p:cTn id="11" dur="1000" fill="hold"/>
                                        <p:tgtEl>
                                          <p:spTgt spid="16"/>
                                        </p:tgtEl>
                                        <p:attrNameLst>
                                          <p:attrName>ppt_h</p:attrName>
                                        </p:attrNameLst>
                                      </p:cBhvr>
                                      <p:tavLst>
                                        <p:tav tm="0">
                                          <p:val>
                                            <p:fltVal val="0"/>
                                          </p:val>
                                        </p:tav>
                                        <p:tav tm="100000">
                                          <p:val>
                                            <p:strVal val="#ppt_h"/>
                                          </p:val>
                                        </p:tav>
                                      </p:tavLst>
                                    </p:anim>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fltVal val="0.5"/>
                                          </p:val>
                                        </p:tav>
                                        <p:tav tm="100000">
                                          <p:val>
                                            <p:strVal val="#ppt_x"/>
                                          </p:val>
                                        </p:tav>
                                      </p:tavLst>
                                    </p:anim>
                                    <p:anim calcmode="lin" valueType="num">
                                      <p:cBhvr>
                                        <p:cTn id="14" dur="1000" fill="hold"/>
                                        <p:tgtEl>
                                          <p:spTgt spid="16"/>
                                        </p:tgtEl>
                                        <p:attrNameLst>
                                          <p:attrName>ppt_y</p:attrName>
                                        </p:attrNameLst>
                                      </p:cBhvr>
                                      <p:tavLst>
                                        <p:tav tm="0">
                                          <p:val>
                                            <p:fltVal val="0.5"/>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7">
                                            <p:txEl>
                                              <p:pRg st="0" end="0"/>
                                            </p:txEl>
                                          </p:spTgt>
                                        </p:tgtEl>
                                        <p:attrNameLst>
                                          <p:attrName>style.visibility</p:attrName>
                                        </p:attrNameLst>
                                      </p:cBhvr>
                                      <p:to>
                                        <p:strVal val="visible"/>
                                      </p:to>
                                    </p:set>
                                    <p:animEffect transition="in" filter="fade">
                                      <p:cBhvr>
                                        <p:cTn id="18" dur="1000"/>
                                        <p:tgtEl>
                                          <p:spTgt spid="17">
                                            <p:txEl>
                                              <p:pRg st="0" end="0"/>
                                            </p:txEl>
                                          </p:spTgt>
                                        </p:tgtEl>
                                      </p:cBhvr>
                                    </p:animEffect>
                                    <p:anim calcmode="lin" valueType="num">
                                      <p:cBhvr>
                                        <p:cTn id="19"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2678575" y="2146673"/>
            <a:ext cx="4764412" cy="2971583"/>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342900" indent="-342900" algn="l">
              <a:buFont typeface="Arial" panose="020B0604020202020204" pitchFamily="34" charset="0"/>
              <a:buChar char="•"/>
            </a:pPr>
            <a:r>
              <a:rPr lang="en-US" sz="2000" dirty="0">
                <a:solidFill>
                  <a:schemeClr val="tx1"/>
                </a:solidFill>
              </a:rPr>
              <a:t>Abstinence</a:t>
            </a:r>
          </a:p>
          <a:p>
            <a:pPr marL="342900" indent="-342900" algn="l">
              <a:buFont typeface="Arial" panose="020B0604020202020204" pitchFamily="34" charset="0"/>
              <a:buChar char="•"/>
            </a:pPr>
            <a:r>
              <a:rPr lang="en-US" sz="2000" dirty="0">
                <a:solidFill>
                  <a:schemeClr val="tx1"/>
                </a:solidFill>
              </a:rPr>
              <a:t>Implant</a:t>
            </a:r>
          </a:p>
          <a:p>
            <a:pPr marL="342900" indent="-342900" algn="l">
              <a:buFont typeface="Arial" panose="020B0604020202020204" pitchFamily="34" charset="0"/>
              <a:buChar char="•"/>
            </a:pPr>
            <a:r>
              <a:rPr lang="en-US" sz="2000" dirty="0">
                <a:solidFill>
                  <a:schemeClr val="tx1"/>
                </a:solidFill>
              </a:rPr>
              <a:t>Intrauterine Devices (IUDs)</a:t>
            </a:r>
          </a:p>
          <a:p>
            <a:pPr marL="342900" indent="-342900" algn="l">
              <a:buFont typeface="Arial" panose="020B0604020202020204" pitchFamily="34" charset="0"/>
              <a:buChar char="•"/>
            </a:pPr>
            <a:r>
              <a:rPr lang="en-US" sz="2000" dirty="0">
                <a:solidFill>
                  <a:schemeClr val="tx1"/>
                </a:solidFill>
              </a:rPr>
              <a:t>Progestin Injection (The Shot)</a:t>
            </a:r>
          </a:p>
          <a:p>
            <a:pPr marL="342900" indent="-342900" algn="l">
              <a:buFont typeface="Arial" panose="020B0604020202020204" pitchFamily="34" charset="0"/>
              <a:buChar char="•"/>
            </a:pPr>
            <a:r>
              <a:rPr lang="en-US" sz="2000" dirty="0">
                <a:solidFill>
                  <a:schemeClr val="tx1"/>
                </a:solidFill>
              </a:rPr>
              <a:t>Oral Contraceptives (The Pill)</a:t>
            </a:r>
          </a:p>
          <a:p>
            <a:pPr marL="342900" indent="-342900" algn="l">
              <a:buFont typeface="Arial" panose="020B0604020202020204" pitchFamily="34" charset="0"/>
              <a:buChar char="•"/>
            </a:pPr>
            <a:r>
              <a:rPr lang="en-US" sz="2000" dirty="0">
                <a:solidFill>
                  <a:schemeClr val="tx1"/>
                </a:solidFill>
              </a:rPr>
              <a:t>Birth Control Patch (The Patch)</a:t>
            </a:r>
          </a:p>
          <a:p>
            <a:pPr marL="342900" indent="-342900" algn="l">
              <a:buFont typeface="Arial" panose="020B0604020202020204" pitchFamily="34" charset="0"/>
              <a:buChar char="•"/>
            </a:pPr>
            <a:r>
              <a:rPr lang="en-US" sz="2000" dirty="0">
                <a:solidFill>
                  <a:schemeClr val="tx1"/>
                </a:solidFill>
              </a:rPr>
              <a:t>Condoms</a:t>
            </a:r>
          </a:p>
          <a:p>
            <a:pPr marL="342900" indent="-342900" algn="l">
              <a:buFont typeface="Arial" panose="020B0604020202020204" pitchFamily="34" charset="0"/>
              <a:buChar char="•"/>
            </a:pPr>
            <a:r>
              <a:rPr lang="en-US" sz="2000" dirty="0">
                <a:solidFill>
                  <a:schemeClr val="tx1"/>
                </a:solidFill>
              </a:rPr>
              <a:t>Emergency Contraception (e.g., Plan B)</a:t>
            </a:r>
          </a:p>
          <a:p>
            <a:pPr marL="342900" indent="-342900" algn="l">
              <a:buFont typeface="Arial" panose="020B0604020202020204" pitchFamily="34" charset="0"/>
              <a:buChar char="•"/>
            </a:pPr>
            <a:endParaRPr lang="en-US" sz="2000" dirty="0">
              <a:solidFill>
                <a:schemeClr val="tx1"/>
              </a:solidFill>
            </a:endParaRPr>
          </a:p>
          <a:p>
            <a:endParaRPr lang="en-US" sz="2000" dirty="0">
              <a:solidFill>
                <a:schemeClr val="tx1"/>
              </a:solidFill>
            </a:endParaRPr>
          </a:p>
        </p:txBody>
      </p:sp>
      <p:sp>
        <p:nvSpPr>
          <p:cNvPr id="9" name="TextBox 8"/>
          <p:cNvSpPr txBox="1"/>
          <p:nvPr/>
        </p:nvSpPr>
        <p:spPr>
          <a:xfrm rot="259907">
            <a:off x="2143815" y="1506867"/>
            <a:ext cx="5618011" cy="492443"/>
          </a:xfrm>
          <a:prstGeom prst="rect">
            <a:avLst/>
          </a:prstGeom>
          <a:noFill/>
          <a:effectLst/>
        </p:spPr>
        <p:txBody>
          <a:bodyPr wrap="square" rtlCol="0">
            <a:spAutoFit/>
          </a:bodyPr>
          <a:lstStyle/>
          <a:p>
            <a:pPr algn="ctr"/>
            <a:r>
              <a:rPr lang="en-US" sz="2600" dirty="0"/>
              <a:t>Effective Methods of Contraception</a:t>
            </a:r>
          </a:p>
        </p:txBody>
      </p:sp>
    </p:spTree>
    <p:extLst>
      <p:ext uri="{BB962C8B-B14F-4D97-AF65-F5344CB8AC3E}">
        <p14:creationId xmlns:p14="http://schemas.microsoft.com/office/powerpoint/2010/main" val="3476174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1000" fill="hold"/>
                                        <p:tgtEl>
                                          <p:spTgt spid="9"/>
                                        </p:tgtEl>
                                        <p:attrNameLst>
                                          <p:attrName>ppt_w</p:attrName>
                                        </p:attrNameLst>
                                      </p:cBhvr>
                                      <p:tavLst>
                                        <p:tav tm="0">
                                          <p:val>
                                            <p:fltVal val="0"/>
                                          </p:val>
                                        </p:tav>
                                        <p:tav tm="100000">
                                          <p:val>
                                            <p:strVal val="#ppt_w"/>
                                          </p:val>
                                        </p:tav>
                                      </p:tavLst>
                                    </p:anim>
                                    <p:anim calcmode="lin" valueType="num">
                                      <p:cBhvr>
                                        <p:cTn id="11" dur="1000" fill="hold"/>
                                        <p:tgtEl>
                                          <p:spTgt spid="9"/>
                                        </p:tgtEl>
                                        <p:attrNameLst>
                                          <p:attrName>ppt_h</p:attrName>
                                        </p:attrNameLst>
                                      </p:cBhvr>
                                      <p:tavLst>
                                        <p:tav tm="0">
                                          <p:val>
                                            <p:fltVal val="0"/>
                                          </p:val>
                                        </p:tav>
                                        <p:tav tm="100000">
                                          <p:val>
                                            <p:strVal val="#ppt_h"/>
                                          </p:val>
                                        </p:tav>
                                      </p:tavLst>
                                    </p:anim>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fltVal val="0.5"/>
                                          </p:val>
                                        </p:tav>
                                        <p:tav tm="100000">
                                          <p:val>
                                            <p:strVal val="#ppt_x"/>
                                          </p:val>
                                        </p:tav>
                                      </p:tavLst>
                                    </p:anim>
                                    <p:anim calcmode="lin" valueType="num">
                                      <p:cBhvr>
                                        <p:cTn id="14" dur="1000" fill="hold"/>
                                        <p:tgtEl>
                                          <p:spTgt spid="9"/>
                                        </p:tgtEl>
                                        <p:attrNameLst>
                                          <p:attrName>ppt_y</p:attrName>
                                        </p:attrNameLst>
                                      </p:cBhvr>
                                      <p:tavLst>
                                        <p:tav tm="0">
                                          <p:val>
                                            <p:fltVal val="0.5"/>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7">
                                            <p:txEl>
                                              <p:pRg st="0" end="0"/>
                                            </p:txEl>
                                          </p:spTgt>
                                        </p:tgtEl>
                                        <p:attrNameLst>
                                          <p:attrName>style.visibility</p:attrName>
                                        </p:attrNameLst>
                                      </p:cBhvr>
                                      <p:to>
                                        <p:strVal val="visible"/>
                                      </p:to>
                                    </p:set>
                                    <p:animEffect transition="in" filter="fade">
                                      <p:cBhvr>
                                        <p:cTn id="18" dur="1000"/>
                                        <p:tgtEl>
                                          <p:spTgt spid="17">
                                            <p:txEl>
                                              <p:pRg st="0" end="0"/>
                                            </p:txEl>
                                          </p:spTgt>
                                        </p:tgtEl>
                                      </p:cBhvr>
                                    </p:animEffect>
                                    <p:anim calcmode="lin" valueType="num">
                                      <p:cBhvr>
                                        <p:cTn id="19"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17">
                                            <p:txEl>
                                              <p:pRg st="0" end="0"/>
                                            </p:txEl>
                                          </p:spTgt>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7">
                                            <p:txEl>
                                              <p:pRg st="1" end="1"/>
                                            </p:txEl>
                                          </p:spTgt>
                                        </p:tgtEl>
                                        <p:attrNameLst>
                                          <p:attrName>style.visibility</p:attrName>
                                        </p:attrNameLst>
                                      </p:cBhvr>
                                      <p:to>
                                        <p:strVal val="visible"/>
                                      </p:to>
                                    </p:set>
                                    <p:animEffect transition="in" filter="fade">
                                      <p:cBhvr>
                                        <p:cTn id="23" dur="1000"/>
                                        <p:tgtEl>
                                          <p:spTgt spid="17">
                                            <p:txEl>
                                              <p:pRg st="1" end="1"/>
                                            </p:txEl>
                                          </p:spTgt>
                                        </p:tgtEl>
                                      </p:cBhvr>
                                    </p:animEffect>
                                    <p:anim calcmode="lin" valueType="num">
                                      <p:cBhvr>
                                        <p:cTn id="24" dur="1000" fill="hold"/>
                                        <p:tgtEl>
                                          <p:spTgt spid="17">
                                            <p:txEl>
                                              <p:pRg st="1" end="1"/>
                                            </p:txEl>
                                          </p:spTgt>
                                        </p:tgtEl>
                                        <p:attrNameLst>
                                          <p:attrName>ppt_x</p:attrName>
                                        </p:attrNameLst>
                                      </p:cBhvr>
                                      <p:tavLst>
                                        <p:tav tm="0">
                                          <p:val>
                                            <p:strVal val="#ppt_x"/>
                                          </p:val>
                                        </p:tav>
                                        <p:tav tm="100000">
                                          <p:val>
                                            <p:strVal val="#ppt_x"/>
                                          </p:val>
                                        </p:tav>
                                      </p:tavLst>
                                    </p:anim>
                                    <p:anim calcmode="lin" valueType="num">
                                      <p:cBhvr>
                                        <p:cTn id="25" dur="1000" fill="hold"/>
                                        <p:tgtEl>
                                          <p:spTgt spid="17">
                                            <p:txEl>
                                              <p:pRg st="1" end="1"/>
                                            </p:txEl>
                                          </p:spTgt>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7">
                                            <p:txEl>
                                              <p:pRg st="2" end="2"/>
                                            </p:txEl>
                                          </p:spTgt>
                                        </p:tgtEl>
                                        <p:attrNameLst>
                                          <p:attrName>style.visibility</p:attrName>
                                        </p:attrNameLst>
                                      </p:cBhvr>
                                      <p:to>
                                        <p:strVal val="visible"/>
                                      </p:to>
                                    </p:set>
                                    <p:animEffect transition="in" filter="fade">
                                      <p:cBhvr>
                                        <p:cTn id="28" dur="1000"/>
                                        <p:tgtEl>
                                          <p:spTgt spid="17">
                                            <p:txEl>
                                              <p:pRg st="2" end="2"/>
                                            </p:txEl>
                                          </p:spTgt>
                                        </p:tgtEl>
                                      </p:cBhvr>
                                    </p:animEffect>
                                    <p:anim calcmode="lin" valueType="num">
                                      <p:cBhvr>
                                        <p:cTn id="29"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17">
                                            <p:txEl>
                                              <p:pRg st="2" end="2"/>
                                            </p:txEl>
                                          </p:spTgt>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7">
                                            <p:txEl>
                                              <p:pRg st="3" end="3"/>
                                            </p:txEl>
                                          </p:spTgt>
                                        </p:tgtEl>
                                        <p:attrNameLst>
                                          <p:attrName>style.visibility</p:attrName>
                                        </p:attrNameLst>
                                      </p:cBhvr>
                                      <p:to>
                                        <p:strVal val="visible"/>
                                      </p:to>
                                    </p:set>
                                    <p:animEffect transition="in" filter="fade">
                                      <p:cBhvr>
                                        <p:cTn id="33" dur="1000"/>
                                        <p:tgtEl>
                                          <p:spTgt spid="17">
                                            <p:txEl>
                                              <p:pRg st="3" end="3"/>
                                            </p:txEl>
                                          </p:spTgt>
                                        </p:tgtEl>
                                      </p:cBhvr>
                                    </p:animEffect>
                                    <p:anim calcmode="lin" valueType="num">
                                      <p:cBhvr>
                                        <p:cTn id="34" dur="1000" fill="hold"/>
                                        <p:tgtEl>
                                          <p:spTgt spid="17">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17">
                                            <p:txEl>
                                              <p:pRg st="3" end="3"/>
                                            </p:tx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7">
                                            <p:txEl>
                                              <p:pRg st="4" end="4"/>
                                            </p:txEl>
                                          </p:spTgt>
                                        </p:tgtEl>
                                        <p:attrNameLst>
                                          <p:attrName>style.visibility</p:attrName>
                                        </p:attrNameLst>
                                      </p:cBhvr>
                                      <p:to>
                                        <p:strVal val="visible"/>
                                      </p:to>
                                    </p:set>
                                    <p:animEffect transition="in" filter="fade">
                                      <p:cBhvr>
                                        <p:cTn id="38" dur="1000"/>
                                        <p:tgtEl>
                                          <p:spTgt spid="17">
                                            <p:txEl>
                                              <p:pRg st="4" end="4"/>
                                            </p:txEl>
                                          </p:spTgt>
                                        </p:tgtEl>
                                      </p:cBhvr>
                                    </p:animEffect>
                                    <p:anim calcmode="lin" valueType="num">
                                      <p:cBhvr>
                                        <p:cTn id="39" dur="1000" fill="hold"/>
                                        <p:tgtEl>
                                          <p:spTgt spid="17">
                                            <p:txEl>
                                              <p:pRg st="4" end="4"/>
                                            </p:txEl>
                                          </p:spTgt>
                                        </p:tgtEl>
                                        <p:attrNameLst>
                                          <p:attrName>ppt_x</p:attrName>
                                        </p:attrNameLst>
                                      </p:cBhvr>
                                      <p:tavLst>
                                        <p:tav tm="0">
                                          <p:val>
                                            <p:strVal val="#ppt_x"/>
                                          </p:val>
                                        </p:tav>
                                        <p:tav tm="100000">
                                          <p:val>
                                            <p:strVal val="#ppt_x"/>
                                          </p:val>
                                        </p:tav>
                                      </p:tavLst>
                                    </p:anim>
                                    <p:anim calcmode="lin" valueType="num">
                                      <p:cBhvr>
                                        <p:cTn id="40" dur="1000" fill="hold"/>
                                        <p:tgtEl>
                                          <p:spTgt spid="17">
                                            <p:txEl>
                                              <p:pRg st="4" end="4"/>
                                            </p:tx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7">
                                            <p:txEl>
                                              <p:pRg st="5" end="5"/>
                                            </p:txEl>
                                          </p:spTgt>
                                        </p:tgtEl>
                                        <p:attrNameLst>
                                          <p:attrName>style.visibility</p:attrName>
                                        </p:attrNameLst>
                                      </p:cBhvr>
                                      <p:to>
                                        <p:strVal val="visible"/>
                                      </p:to>
                                    </p:set>
                                    <p:animEffect transition="in" filter="fade">
                                      <p:cBhvr>
                                        <p:cTn id="43" dur="1000"/>
                                        <p:tgtEl>
                                          <p:spTgt spid="17">
                                            <p:txEl>
                                              <p:pRg st="5" end="5"/>
                                            </p:txEl>
                                          </p:spTgt>
                                        </p:tgtEl>
                                      </p:cBhvr>
                                    </p:animEffect>
                                    <p:anim calcmode="lin" valueType="num">
                                      <p:cBhvr>
                                        <p:cTn id="44" dur="1000" fill="hold"/>
                                        <p:tgtEl>
                                          <p:spTgt spid="17">
                                            <p:txEl>
                                              <p:pRg st="5" end="5"/>
                                            </p:txEl>
                                          </p:spTgt>
                                        </p:tgtEl>
                                        <p:attrNameLst>
                                          <p:attrName>ppt_x</p:attrName>
                                        </p:attrNameLst>
                                      </p:cBhvr>
                                      <p:tavLst>
                                        <p:tav tm="0">
                                          <p:val>
                                            <p:strVal val="#ppt_x"/>
                                          </p:val>
                                        </p:tav>
                                        <p:tav tm="100000">
                                          <p:val>
                                            <p:strVal val="#ppt_x"/>
                                          </p:val>
                                        </p:tav>
                                      </p:tavLst>
                                    </p:anim>
                                    <p:anim calcmode="lin" valueType="num">
                                      <p:cBhvr>
                                        <p:cTn id="45" dur="1000" fill="hold"/>
                                        <p:tgtEl>
                                          <p:spTgt spid="17">
                                            <p:txEl>
                                              <p:pRg st="5" end="5"/>
                                            </p:tx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7">
                                            <p:txEl>
                                              <p:pRg st="6" end="6"/>
                                            </p:txEl>
                                          </p:spTgt>
                                        </p:tgtEl>
                                        <p:attrNameLst>
                                          <p:attrName>style.visibility</p:attrName>
                                        </p:attrNameLst>
                                      </p:cBhvr>
                                      <p:to>
                                        <p:strVal val="visible"/>
                                      </p:to>
                                    </p:set>
                                    <p:animEffect transition="in" filter="fade">
                                      <p:cBhvr>
                                        <p:cTn id="48" dur="1000"/>
                                        <p:tgtEl>
                                          <p:spTgt spid="17">
                                            <p:txEl>
                                              <p:pRg st="6" end="6"/>
                                            </p:txEl>
                                          </p:spTgt>
                                        </p:tgtEl>
                                      </p:cBhvr>
                                    </p:animEffect>
                                    <p:anim calcmode="lin" valueType="num">
                                      <p:cBhvr>
                                        <p:cTn id="49" dur="1000" fill="hold"/>
                                        <p:tgtEl>
                                          <p:spTgt spid="17">
                                            <p:txEl>
                                              <p:pRg st="6" end="6"/>
                                            </p:txEl>
                                          </p:spTgt>
                                        </p:tgtEl>
                                        <p:attrNameLst>
                                          <p:attrName>ppt_x</p:attrName>
                                        </p:attrNameLst>
                                      </p:cBhvr>
                                      <p:tavLst>
                                        <p:tav tm="0">
                                          <p:val>
                                            <p:strVal val="#ppt_x"/>
                                          </p:val>
                                        </p:tav>
                                        <p:tav tm="100000">
                                          <p:val>
                                            <p:strVal val="#ppt_x"/>
                                          </p:val>
                                        </p:tav>
                                      </p:tavLst>
                                    </p:anim>
                                    <p:anim calcmode="lin" valueType="num">
                                      <p:cBhvr>
                                        <p:cTn id="50" dur="1000" fill="hold"/>
                                        <p:tgtEl>
                                          <p:spTgt spid="17">
                                            <p:txEl>
                                              <p:pRg st="6" end="6"/>
                                            </p:txEl>
                                          </p:spTgt>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7">
                                            <p:txEl>
                                              <p:pRg st="7" end="7"/>
                                            </p:txEl>
                                          </p:spTgt>
                                        </p:tgtEl>
                                        <p:attrNameLst>
                                          <p:attrName>style.visibility</p:attrName>
                                        </p:attrNameLst>
                                      </p:cBhvr>
                                      <p:to>
                                        <p:strVal val="visible"/>
                                      </p:to>
                                    </p:set>
                                    <p:animEffect transition="in" filter="fade">
                                      <p:cBhvr>
                                        <p:cTn id="53" dur="1000"/>
                                        <p:tgtEl>
                                          <p:spTgt spid="17">
                                            <p:txEl>
                                              <p:pRg st="7" end="7"/>
                                            </p:txEl>
                                          </p:spTgt>
                                        </p:tgtEl>
                                      </p:cBhvr>
                                    </p:animEffect>
                                    <p:anim calcmode="lin" valueType="num">
                                      <p:cBhvr>
                                        <p:cTn id="54" dur="1000" fill="hold"/>
                                        <p:tgtEl>
                                          <p:spTgt spid="17">
                                            <p:txEl>
                                              <p:pRg st="7" end="7"/>
                                            </p:txEl>
                                          </p:spTgt>
                                        </p:tgtEl>
                                        <p:attrNameLst>
                                          <p:attrName>ppt_x</p:attrName>
                                        </p:attrNameLst>
                                      </p:cBhvr>
                                      <p:tavLst>
                                        <p:tav tm="0">
                                          <p:val>
                                            <p:strVal val="#ppt_x"/>
                                          </p:val>
                                        </p:tav>
                                        <p:tav tm="100000">
                                          <p:val>
                                            <p:strVal val="#ppt_x"/>
                                          </p:val>
                                        </p:tav>
                                      </p:tavLst>
                                    </p:anim>
                                    <p:anim calcmode="lin" valueType="num">
                                      <p:cBhvr>
                                        <p:cTn id="55" dur="1000" fill="hold"/>
                                        <p:tgtEl>
                                          <p:spTgt spid="17">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uiExpand="1" build="p"/>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6" name="TextBox 15"/>
          <p:cNvSpPr txBox="1"/>
          <p:nvPr/>
        </p:nvSpPr>
        <p:spPr>
          <a:xfrm rot="259907">
            <a:off x="2514532" y="1630084"/>
            <a:ext cx="4845280" cy="492443"/>
          </a:xfrm>
          <a:prstGeom prst="rect">
            <a:avLst/>
          </a:prstGeom>
          <a:noFill/>
          <a:effectLst/>
        </p:spPr>
        <p:txBody>
          <a:bodyPr wrap="square" rtlCol="0">
            <a:spAutoFit/>
          </a:bodyPr>
          <a:lstStyle/>
          <a:p>
            <a:pPr algn="ctr"/>
            <a:r>
              <a:rPr lang="en-US" sz="2600" dirty="0"/>
              <a:t>Abstinence</a:t>
            </a:r>
          </a:p>
        </p:txBody>
      </p:sp>
      <p:sp>
        <p:nvSpPr>
          <p:cNvPr id="17" name="Content Placeholder 2"/>
          <p:cNvSpPr txBox="1">
            <a:spLocks/>
          </p:cNvSpPr>
          <p:nvPr/>
        </p:nvSpPr>
        <p:spPr>
          <a:xfrm rot="244415">
            <a:off x="1864732" y="2325260"/>
            <a:ext cx="5748405" cy="3176959"/>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anose="020B0604020202020204" pitchFamily="34" charset="0"/>
              <a:buChar char="•"/>
            </a:pPr>
            <a:r>
              <a:rPr lang="en-US" sz="1800" dirty="0">
                <a:solidFill>
                  <a:schemeClr val="tx1"/>
                </a:solidFill>
              </a:rPr>
              <a:t>Choosing not to be engaged in sexual activity.             That may include vaginal sex. </a:t>
            </a:r>
            <a:endParaRPr lang="en-US" sz="400" dirty="0">
              <a:solidFill>
                <a:schemeClr val="tx1"/>
              </a:solidFill>
            </a:endParaRPr>
          </a:p>
          <a:p>
            <a:pPr marL="285750" indent="-285750" algn="l">
              <a:buFont typeface="Arial" panose="020B0604020202020204" pitchFamily="34" charset="0"/>
              <a:buChar char="•"/>
            </a:pPr>
            <a:r>
              <a:rPr lang="en-US" sz="1800" dirty="0">
                <a:solidFill>
                  <a:schemeClr val="tx1"/>
                </a:solidFill>
              </a:rPr>
              <a:t>Abstinence from vaginal sex is 100% effective in preventing pregnancy.</a:t>
            </a:r>
            <a:endParaRPr lang="en-US" sz="400" dirty="0">
              <a:solidFill>
                <a:schemeClr val="tx1"/>
              </a:solidFill>
            </a:endParaRPr>
          </a:p>
          <a:p>
            <a:pPr marL="285750" indent="-285750" algn="l">
              <a:buFont typeface="Arial" panose="020B0604020202020204" pitchFamily="34" charset="0"/>
              <a:buChar char="•"/>
            </a:pPr>
            <a:r>
              <a:rPr lang="en-US" sz="1800" dirty="0">
                <a:solidFill>
                  <a:schemeClr val="tx1"/>
                </a:solidFill>
              </a:rPr>
              <a:t>If someone makes the choice to abstain from sexual activity, it is important to communicate this desire to be abstinent to the person they are in a relationship with.</a:t>
            </a:r>
          </a:p>
          <a:p>
            <a:pPr marL="285750" indent="-285750" algn="l">
              <a:buFont typeface="Arial" panose="020B0604020202020204" pitchFamily="34" charset="0"/>
              <a:buChar char="•"/>
            </a:pPr>
            <a:r>
              <a:rPr lang="en-US" sz="1800" dirty="0">
                <a:solidFill>
                  <a:schemeClr val="tx1"/>
                </a:solidFill>
              </a:rPr>
              <a:t>If someone has had sex in the past, they can always choose to take a time-out from sex and reestablish new sexual boundaries.</a:t>
            </a:r>
          </a:p>
          <a:p>
            <a:pPr algn="l"/>
            <a:endParaRPr lang="en-US" sz="1800" dirty="0">
              <a:solidFill>
                <a:schemeClr val="tx1"/>
              </a:solidFill>
            </a:endParaRPr>
          </a:p>
          <a:p>
            <a:endParaRPr lang="en-US" sz="1800" dirty="0">
              <a:solidFill>
                <a:schemeClr val="tx1"/>
              </a:solidFill>
            </a:endParaRPr>
          </a:p>
        </p:txBody>
      </p:sp>
    </p:spTree>
    <p:extLst>
      <p:ext uri="{BB962C8B-B14F-4D97-AF65-F5344CB8AC3E}">
        <p14:creationId xmlns:p14="http://schemas.microsoft.com/office/powerpoint/2010/main" val="574263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p:cTn id="10" dur="1000" fill="hold"/>
                                        <p:tgtEl>
                                          <p:spTgt spid="16"/>
                                        </p:tgtEl>
                                        <p:attrNameLst>
                                          <p:attrName>ppt_w</p:attrName>
                                        </p:attrNameLst>
                                      </p:cBhvr>
                                      <p:tavLst>
                                        <p:tav tm="0">
                                          <p:val>
                                            <p:fltVal val="0"/>
                                          </p:val>
                                        </p:tav>
                                        <p:tav tm="100000">
                                          <p:val>
                                            <p:strVal val="#ppt_w"/>
                                          </p:val>
                                        </p:tav>
                                      </p:tavLst>
                                    </p:anim>
                                    <p:anim calcmode="lin" valueType="num">
                                      <p:cBhvr>
                                        <p:cTn id="11" dur="1000" fill="hold"/>
                                        <p:tgtEl>
                                          <p:spTgt spid="16"/>
                                        </p:tgtEl>
                                        <p:attrNameLst>
                                          <p:attrName>ppt_h</p:attrName>
                                        </p:attrNameLst>
                                      </p:cBhvr>
                                      <p:tavLst>
                                        <p:tav tm="0">
                                          <p:val>
                                            <p:fltVal val="0"/>
                                          </p:val>
                                        </p:tav>
                                        <p:tav tm="100000">
                                          <p:val>
                                            <p:strVal val="#ppt_h"/>
                                          </p:val>
                                        </p:tav>
                                      </p:tavLst>
                                    </p:anim>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fltVal val="0.5"/>
                                          </p:val>
                                        </p:tav>
                                        <p:tav tm="100000">
                                          <p:val>
                                            <p:strVal val="#ppt_x"/>
                                          </p:val>
                                        </p:tav>
                                      </p:tavLst>
                                    </p:anim>
                                    <p:anim calcmode="lin" valueType="num">
                                      <p:cBhvr>
                                        <p:cTn id="14" dur="1000" fill="hold"/>
                                        <p:tgtEl>
                                          <p:spTgt spid="16"/>
                                        </p:tgtEl>
                                        <p:attrNameLst>
                                          <p:attrName>ppt_y</p:attrName>
                                        </p:attrNameLst>
                                      </p:cBhvr>
                                      <p:tavLst>
                                        <p:tav tm="0">
                                          <p:val>
                                            <p:fltVal val="0.5"/>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17">
                                            <p:txEl>
                                              <p:pRg st="0" end="0"/>
                                            </p:txEl>
                                          </p:spTgt>
                                        </p:tgtEl>
                                        <p:attrNameLst>
                                          <p:attrName>style.visibility</p:attrName>
                                        </p:attrNameLst>
                                      </p:cBhvr>
                                      <p:to>
                                        <p:strVal val="visible"/>
                                      </p:to>
                                    </p:set>
                                    <p:animEffect transition="in" filter="fade">
                                      <p:cBhvr>
                                        <p:cTn id="17" dur="1000"/>
                                        <p:tgtEl>
                                          <p:spTgt spid="17">
                                            <p:txEl>
                                              <p:pRg st="0" end="0"/>
                                            </p:txEl>
                                          </p:spTgt>
                                        </p:tgtEl>
                                      </p:cBhvr>
                                    </p:animEffect>
                                    <p:anim calcmode="lin" valueType="num">
                                      <p:cBhvr>
                                        <p:cTn id="18"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17">
                                            <p:txEl>
                                              <p:pRg st="0" end="0"/>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000"/>
                                  </p:stCondLst>
                                  <p:childTnLst>
                                    <p:set>
                                      <p:cBhvr>
                                        <p:cTn id="21" dur="1" fill="hold">
                                          <p:stCondLst>
                                            <p:cond delay="0"/>
                                          </p:stCondLst>
                                        </p:cTn>
                                        <p:tgtEl>
                                          <p:spTgt spid="17">
                                            <p:txEl>
                                              <p:pRg st="1" end="1"/>
                                            </p:txEl>
                                          </p:spTgt>
                                        </p:tgtEl>
                                        <p:attrNameLst>
                                          <p:attrName>style.visibility</p:attrName>
                                        </p:attrNameLst>
                                      </p:cBhvr>
                                      <p:to>
                                        <p:strVal val="visible"/>
                                      </p:to>
                                    </p:set>
                                    <p:animEffect transition="in" filter="fade">
                                      <p:cBhvr>
                                        <p:cTn id="22" dur="1000"/>
                                        <p:tgtEl>
                                          <p:spTgt spid="17">
                                            <p:txEl>
                                              <p:pRg st="1" end="1"/>
                                            </p:txEl>
                                          </p:spTgt>
                                        </p:tgtEl>
                                      </p:cBhvr>
                                    </p:animEffect>
                                    <p:anim calcmode="lin" valueType="num">
                                      <p:cBhvr>
                                        <p:cTn id="23" dur="1000" fill="hold"/>
                                        <p:tgtEl>
                                          <p:spTgt spid="17">
                                            <p:txEl>
                                              <p:pRg st="1" end="1"/>
                                            </p:txEl>
                                          </p:spTgt>
                                        </p:tgtEl>
                                        <p:attrNameLst>
                                          <p:attrName>ppt_x</p:attrName>
                                        </p:attrNameLst>
                                      </p:cBhvr>
                                      <p:tavLst>
                                        <p:tav tm="0">
                                          <p:val>
                                            <p:strVal val="#ppt_x"/>
                                          </p:val>
                                        </p:tav>
                                        <p:tav tm="100000">
                                          <p:val>
                                            <p:strVal val="#ppt_x"/>
                                          </p:val>
                                        </p:tav>
                                      </p:tavLst>
                                    </p:anim>
                                    <p:anim calcmode="lin" valueType="num">
                                      <p:cBhvr>
                                        <p:cTn id="24" dur="1000" fill="hold"/>
                                        <p:tgtEl>
                                          <p:spTgt spid="17">
                                            <p:txEl>
                                              <p:pRg st="1" end="1"/>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1000"/>
                                  </p:stCondLst>
                                  <p:childTnLst>
                                    <p:set>
                                      <p:cBhvr>
                                        <p:cTn id="26" dur="1" fill="hold">
                                          <p:stCondLst>
                                            <p:cond delay="0"/>
                                          </p:stCondLst>
                                        </p:cTn>
                                        <p:tgtEl>
                                          <p:spTgt spid="17">
                                            <p:txEl>
                                              <p:pRg st="2" end="2"/>
                                            </p:txEl>
                                          </p:spTgt>
                                        </p:tgtEl>
                                        <p:attrNameLst>
                                          <p:attrName>style.visibility</p:attrName>
                                        </p:attrNameLst>
                                      </p:cBhvr>
                                      <p:to>
                                        <p:strVal val="visible"/>
                                      </p:to>
                                    </p:set>
                                    <p:animEffect transition="in" filter="fade">
                                      <p:cBhvr>
                                        <p:cTn id="27" dur="1000"/>
                                        <p:tgtEl>
                                          <p:spTgt spid="17">
                                            <p:txEl>
                                              <p:pRg st="2" end="2"/>
                                            </p:txEl>
                                          </p:spTgt>
                                        </p:tgtEl>
                                      </p:cBhvr>
                                    </p:animEffect>
                                    <p:anim calcmode="lin" valueType="num">
                                      <p:cBhvr>
                                        <p:cTn id="28"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1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1000"/>
                                  </p:stCondLst>
                                  <p:childTnLst>
                                    <p:set>
                                      <p:cBhvr>
                                        <p:cTn id="33" dur="1" fill="hold">
                                          <p:stCondLst>
                                            <p:cond delay="0"/>
                                          </p:stCondLst>
                                        </p:cTn>
                                        <p:tgtEl>
                                          <p:spTgt spid="17">
                                            <p:txEl>
                                              <p:pRg st="3" end="3"/>
                                            </p:txEl>
                                          </p:spTgt>
                                        </p:tgtEl>
                                        <p:attrNameLst>
                                          <p:attrName>style.visibility</p:attrName>
                                        </p:attrNameLst>
                                      </p:cBhvr>
                                      <p:to>
                                        <p:strVal val="visible"/>
                                      </p:to>
                                    </p:set>
                                    <p:animEffect transition="in" filter="fade">
                                      <p:cBhvr>
                                        <p:cTn id="34" dur="1000"/>
                                        <p:tgtEl>
                                          <p:spTgt spid="17">
                                            <p:txEl>
                                              <p:pRg st="3" end="3"/>
                                            </p:txEl>
                                          </p:spTgt>
                                        </p:tgtEl>
                                      </p:cBhvr>
                                    </p:animEffect>
                                    <p:anim calcmode="lin" valueType="num">
                                      <p:cBhvr>
                                        <p:cTn id="35" dur="1000" fill="hold"/>
                                        <p:tgtEl>
                                          <p:spTgt spid="17">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1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6" name="TextBox 15"/>
          <p:cNvSpPr txBox="1"/>
          <p:nvPr/>
        </p:nvSpPr>
        <p:spPr>
          <a:xfrm rot="259907">
            <a:off x="2450078" y="1230273"/>
            <a:ext cx="4845280" cy="492443"/>
          </a:xfrm>
          <a:prstGeom prst="rect">
            <a:avLst/>
          </a:prstGeom>
          <a:noFill/>
          <a:effectLst/>
        </p:spPr>
        <p:txBody>
          <a:bodyPr wrap="square" rtlCol="0">
            <a:spAutoFit/>
          </a:bodyPr>
          <a:lstStyle/>
          <a:p>
            <a:pPr algn="ctr"/>
            <a:r>
              <a:rPr lang="en-US" sz="2600" dirty="0"/>
              <a:t>Implant</a:t>
            </a:r>
          </a:p>
        </p:txBody>
      </p:sp>
      <p:sp>
        <p:nvSpPr>
          <p:cNvPr id="3" name="Rectangle 2"/>
          <p:cNvSpPr/>
          <p:nvPr/>
        </p:nvSpPr>
        <p:spPr>
          <a:xfrm rot="253549">
            <a:off x="1738496" y="1639734"/>
            <a:ext cx="6052785" cy="3847207"/>
          </a:xfrm>
          <a:prstGeom prst="rect">
            <a:avLst/>
          </a:prstGeom>
        </p:spPr>
        <p:txBody>
          <a:bodyPr wrap="square">
            <a:spAutoFit/>
          </a:bodyPr>
          <a:lstStyle/>
          <a:p>
            <a:pPr marL="285750" indent="-285750">
              <a:buFont typeface="Arial" panose="020B0604020202020204" pitchFamily="34" charset="0"/>
              <a:buChar char="•"/>
            </a:pPr>
            <a:r>
              <a:rPr lang="en-US" sz="1600" dirty="0"/>
              <a:t>The implant is a very small rod inserted under the skin of a woman's upper arm to provide birth control. It's invisible and prevents pregnancy. The rod contains a progestin that is released into the body over 3 years.</a:t>
            </a:r>
          </a:p>
          <a:p>
            <a:pPr marL="285750" indent="-285750">
              <a:buFont typeface="Arial" panose="020B0604020202020204" pitchFamily="34" charset="0"/>
              <a:buChar char="•"/>
            </a:pPr>
            <a:endParaRPr lang="en-US" sz="500" b="1" dirty="0">
              <a:solidFill>
                <a:srgbClr val="222222"/>
              </a:solidFill>
            </a:endParaRPr>
          </a:p>
          <a:p>
            <a:pPr marL="285750" indent="-285750">
              <a:buFont typeface="Arial" panose="020B0604020202020204" pitchFamily="34" charset="0"/>
              <a:buChar char="•"/>
            </a:pPr>
            <a:r>
              <a:rPr lang="en-US" sz="1600" b="1" dirty="0">
                <a:solidFill>
                  <a:srgbClr val="222222"/>
                </a:solidFill>
              </a:rPr>
              <a:t>How it works: </a:t>
            </a:r>
            <a:r>
              <a:rPr lang="en-US" sz="1600" dirty="0">
                <a:solidFill>
                  <a:srgbClr val="222222"/>
                </a:solidFill>
              </a:rPr>
              <a:t>The implant releases progestin, a hormone that keeps ovaries from releasing eggs. Progestin also thickens the mucus inside the cervix to prevent sperm from reaching eggs. It needs to be inserted into the arm by a healthcare professional.</a:t>
            </a:r>
          </a:p>
          <a:p>
            <a:pPr marL="285750" indent="-285750">
              <a:buFont typeface="Arial" panose="020B0604020202020204" pitchFamily="34" charset="0"/>
              <a:buChar char="•"/>
            </a:pPr>
            <a:endParaRPr lang="en-US" sz="500" dirty="0">
              <a:solidFill>
                <a:srgbClr val="222222"/>
              </a:solidFill>
            </a:endParaRPr>
          </a:p>
          <a:p>
            <a:pPr marL="285750" indent="-285750">
              <a:buFont typeface="Arial" panose="020B0604020202020204" pitchFamily="34" charset="0"/>
              <a:buChar char="•"/>
            </a:pPr>
            <a:r>
              <a:rPr lang="en-US" sz="1600" b="1" dirty="0">
                <a:solidFill>
                  <a:srgbClr val="222222"/>
                </a:solidFill>
              </a:rPr>
              <a:t>Effectiveness: </a:t>
            </a:r>
            <a:r>
              <a:rPr lang="en-US" sz="1600" dirty="0">
                <a:solidFill>
                  <a:srgbClr val="222222"/>
                </a:solidFill>
              </a:rPr>
              <a:t>over 99% effective.</a:t>
            </a:r>
          </a:p>
          <a:p>
            <a:pPr marL="285750" indent="-285750">
              <a:buFont typeface="Arial" panose="020B0604020202020204" pitchFamily="34" charset="0"/>
              <a:buChar char="•"/>
            </a:pPr>
            <a:endParaRPr lang="en-US" sz="500" dirty="0">
              <a:solidFill>
                <a:srgbClr val="222222"/>
              </a:solidFill>
            </a:endParaRPr>
          </a:p>
          <a:p>
            <a:pPr marL="285750" indent="-285750">
              <a:buFont typeface="Arial" panose="020B0604020202020204" pitchFamily="34" charset="0"/>
              <a:buChar char="•"/>
            </a:pPr>
            <a:r>
              <a:rPr lang="en-US" sz="1600" b="1" dirty="0">
                <a:solidFill>
                  <a:srgbClr val="222222"/>
                </a:solidFill>
              </a:rPr>
              <a:t>Availability: </a:t>
            </a:r>
            <a:r>
              <a:rPr lang="en-US" sz="1600" dirty="0">
                <a:solidFill>
                  <a:srgbClr val="222222"/>
                </a:solidFill>
              </a:rPr>
              <a:t>at some clinics.</a:t>
            </a:r>
          </a:p>
          <a:p>
            <a:pPr marL="285750" indent="-285750">
              <a:buFont typeface="Arial" panose="020B0604020202020204" pitchFamily="34" charset="0"/>
              <a:buChar char="•"/>
            </a:pPr>
            <a:endParaRPr lang="en-US" sz="500" dirty="0">
              <a:solidFill>
                <a:srgbClr val="222222"/>
              </a:solidFill>
            </a:endParaRPr>
          </a:p>
          <a:p>
            <a:pPr marL="285750" indent="-285750">
              <a:buFont typeface="Arial" panose="020B0604020202020204" pitchFamily="34" charset="0"/>
              <a:buChar char="•"/>
            </a:pPr>
            <a:r>
              <a:rPr lang="en-US" sz="1600" b="1" dirty="0">
                <a:solidFill>
                  <a:srgbClr val="222222"/>
                </a:solidFill>
              </a:rPr>
              <a:t>Effort: </a:t>
            </a:r>
            <a:r>
              <a:rPr lang="en-US" sz="1600" dirty="0">
                <a:solidFill>
                  <a:srgbClr val="222222"/>
                </a:solidFill>
              </a:rPr>
              <a:t>get it removed when you want to stop.</a:t>
            </a:r>
          </a:p>
          <a:p>
            <a:pPr marL="285750" indent="-285750">
              <a:buFont typeface="Arial" panose="020B0604020202020204" pitchFamily="34" charset="0"/>
              <a:buChar char="•"/>
            </a:pPr>
            <a:endParaRPr lang="en-US" sz="500" dirty="0">
              <a:solidFill>
                <a:srgbClr val="222222"/>
              </a:solidFill>
            </a:endParaRPr>
          </a:p>
          <a:p>
            <a:pPr marL="285750" indent="-285750">
              <a:buFont typeface="Arial" panose="020B0604020202020204" pitchFamily="34" charset="0"/>
              <a:buChar char="•"/>
            </a:pPr>
            <a:r>
              <a:rPr lang="en-US" sz="1600" b="1" dirty="0">
                <a:solidFill>
                  <a:srgbClr val="222222"/>
                </a:solidFill>
              </a:rPr>
              <a:t>Sexually transmitted infections: </a:t>
            </a:r>
            <a:r>
              <a:rPr lang="en-US" sz="1600" dirty="0">
                <a:solidFill>
                  <a:srgbClr val="222222"/>
                </a:solidFill>
              </a:rPr>
              <a:t>doesn't provide protection.</a:t>
            </a:r>
          </a:p>
          <a:p>
            <a:pPr marL="285750" indent="-285750">
              <a:buFont typeface="Arial" panose="020B0604020202020204" pitchFamily="34" charset="0"/>
              <a:buChar char="•"/>
            </a:pPr>
            <a:endParaRPr lang="en-US" sz="500" dirty="0">
              <a:solidFill>
                <a:srgbClr val="222222"/>
              </a:solidFill>
            </a:endParaRPr>
          </a:p>
          <a:p>
            <a:pPr marL="285750" indent="-285750">
              <a:buFont typeface="Arial" panose="020B0604020202020204" pitchFamily="34" charset="0"/>
              <a:buChar char="•"/>
            </a:pPr>
            <a:r>
              <a:rPr lang="en-US" sz="1600" b="1" dirty="0">
                <a:solidFill>
                  <a:srgbClr val="222222"/>
                </a:solidFill>
              </a:rPr>
              <a:t>Hormones: </a:t>
            </a:r>
            <a:r>
              <a:rPr lang="en-US" sz="1600" dirty="0">
                <a:solidFill>
                  <a:srgbClr val="222222"/>
                </a:solidFill>
              </a:rPr>
              <a:t>contains progestin.</a:t>
            </a:r>
            <a:endParaRPr lang="en-US" sz="1600" b="0" i="0" dirty="0">
              <a:solidFill>
                <a:srgbClr val="222222"/>
              </a:solidFill>
              <a:effectLst/>
            </a:endParaRPr>
          </a:p>
        </p:txBody>
      </p:sp>
      <p:pic>
        <p:nvPicPr>
          <p:cNvPr id="21" name="Picture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947373" flipV="1">
            <a:off x="5610070" y="4486988"/>
            <a:ext cx="2194736" cy="142516"/>
          </a:xfrm>
          <a:prstGeom prst="rect">
            <a:avLst/>
          </a:prstGeom>
        </p:spPr>
      </p:pic>
      <p:sp>
        <p:nvSpPr>
          <p:cNvPr id="8" name="Rectangle 7"/>
          <p:cNvSpPr/>
          <p:nvPr/>
        </p:nvSpPr>
        <p:spPr>
          <a:xfrm rot="240000">
            <a:off x="2819232" y="5306109"/>
            <a:ext cx="3577874" cy="230832"/>
          </a:xfrm>
          <a:prstGeom prst="rect">
            <a:avLst/>
          </a:prstGeom>
        </p:spPr>
        <p:txBody>
          <a:bodyPr wrap="square">
            <a:spAutoFit/>
          </a:bodyPr>
          <a:lstStyle/>
          <a:p>
            <a:pPr defTabSz="436563"/>
            <a:r>
              <a:rPr lang="en-US" altLang="en-US" sz="900" dirty="0">
                <a:latin typeface="Cambria" pitchFamily="18" charset="0"/>
              </a:rPr>
              <a:t>	</a:t>
            </a:r>
            <a:r>
              <a:rPr lang="en-US" sz="900" u="sng" dirty="0">
                <a:hlinkClick r:id="rId5"/>
              </a:rPr>
              <a:t>Source: Centers for Disease Control and Prevention</a:t>
            </a:r>
            <a:endParaRPr lang="en-US" altLang="en-US" sz="900" dirty="0">
              <a:latin typeface="Cambria" pitchFamily="18" charset="0"/>
            </a:endParaRPr>
          </a:p>
        </p:txBody>
      </p:sp>
    </p:spTree>
    <p:extLst>
      <p:ext uri="{BB962C8B-B14F-4D97-AF65-F5344CB8AC3E}">
        <p14:creationId xmlns:p14="http://schemas.microsoft.com/office/powerpoint/2010/main" val="3816083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Effect transition="in" filter="fade">
                                      <p:cBhvr>
                                        <p:cTn id="9" dur="1000"/>
                                        <p:tgtEl>
                                          <p:spTgt spid="16"/>
                                        </p:tgtEl>
                                      </p:cBhvr>
                                    </p:animEffect>
                                    <p:anim calcmode="lin" valueType="num">
                                      <p:cBhvr>
                                        <p:cTn id="10" dur="1000" fill="hold"/>
                                        <p:tgtEl>
                                          <p:spTgt spid="16"/>
                                        </p:tgtEl>
                                        <p:attrNameLst>
                                          <p:attrName>ppt_x</p:attrName>
                                        </p:attrNameLst>
                                      </p:cBhvr>
                                      <p:tavLst>
                                        <p:tav tm="0">
                                          <p:val>
                                            <p:fltVal val="0.5"/>
                                          </p:val>
                                        </p:tav>
                                        <p:tav tm="100000">
                                          <p:val>
                                            <p:strVal val="#ppt_x"/>
                                          </p:val>
                                        </p:tav>
                                      </p:tavLst>
                                    </p:anim>
                                    <p:anim calcmode="lin" valueType="num">
                                      <p:cBhvr>
                                        <p:cTn id="11" dur="1000" fill="hold"/>
                                        <p:tgtEl>
                                          <p:spTgt spid="16"/>
                                        </p:tgtEl>
                                        <p:attrNameLst>
                                          <p:attrName>ppt_y</p:attrName>
                                        </p:attrNameLst>
                                      </p:cBhvr>
                                      <p:tavLst>
                                        <p:tav tm="0">
                                          <p:val>
                                            <p:fltVal val="0.5"/>
                                          </p:val>
                                        </p:tav>
                                        <p:tav tm="100000">
                                          <p:val>
                                            <p:strVal val="#ppt_y"/>
                                          </p:val>
                                        </p:tav>
                                      </p:tavLst>
                                    </p:anim>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par>
                                <p:cTn id="16" presetID="42" presetClass="entr" presetSubtype="0" fill="hold" grpId="0" nodeType="withEffect">
                                  <p:stCondLst>
                                    <p:cond delay="100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par>
                                <p:cTn id="21" presetID="10" presetClass="entr" presetSubtype="0" fill="hold" grpId="0" nodeType="withEffect">
                                  <p:stCondLst>
                                    <p:cond delay="100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1677613" y="2278683"/>
            <a:ext cx="6103462" cy="3071008"/>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itchFamily="34" charset="0"/>
              <a:buChar char="•"/>
            </a:pPr>
            <a:r>
              <a:rPr lang="en-US" sz="1700" dirty="0" err="1">
                <a:solidFill>
                  <a:schemeClr val="tx1"/>
                </a:solidFill>
              </a:rPr>
              <a:t>Levonorgestrel</a:t>
            </a:r>
            <a:r>
              <a:rPr lang="en-US" sz="1700" dirty="0">
                <a:solidFill>
                  <a:schemeClr val="tx1"/>
                </a:solidFill>
              </a:rPr>
              <a:t> intrauterine device (IUD) is a small, T-shaped piece of plastic.</a:t>
            </a:r>
            <a:endParaRPr lang="en-US" sz="400" dirty="0">
              <a:solidFill>
                <a:schemeClr val="tx1"/>
              </a:solidFill>
            </a:endParaRPr>
          </a:p>
          <a:p>
            <a:pPr marL="285750" indent="-285750" algn="l">
              <a:buFont typeface="Arial" pitchFamily="34" charset="0"/>
              <a:buChar char="•"/>
            </a:pPr>
            <a:r>
              <a:rPr lang="en-US" sz="1700" dirty="0">
                <a:solidFill>
                  <a:schemeClr val="tx1"/>
                </a:solidFill>
              </a:rPr>
              <a:t>A doctor places the LNG IUD inside a female’s uterus to prevent pregnancy.</a:t>
            </a:r>
            <a:endParaRPr lang="en-US" sz="400" dirty="0">
              <a:solidFill>
                <a:schemeClr val="tx1"/>
              </a:solidFill>
            </a:endParaRPr>
          </a:p>
          <a:p>
            <a:pPr marL="285750" indent="-285750" algn="l">
              <a:buFont typeface="Arial" pitchFamily="34" charset="0"/>
              <a:buChar char="•"/>
            </a:pPr>
            <a:r>
              <a:rPr lang="en-US" sz="1700" dirty="0">
                <a:solidFill>
                  <a:schemeClr val="tx1"/>
                </a:solidFill>
              </a:rPr>
              <a:t>It releases a small amount of the hormone progestin each day to prevent pregnancy.</a:t>
            </a:r>
            <a:endParaRPr lang="en-US" sz="400" dirty="0">
              <a:solidFill>
                <a:schemeClr val="tx1"/>
              </a:solidFill>
            </a:endParaRPr>
          </a:p>
          <a:p>
            <a:pPr marL="285750" indent="-285750" algn="l">
              <a:buFont typeface="Arial" pitchFamily="34" charset="0"/>
              <a:buChar char="•"/>
            </a:pPr>
            <a:r>
              <a:rPr lang="en-US" sz="1700" dirty="0">
                <a:solidFill>
                  <a:schemeClr val="tx1"/>
                </a:solidFill>
              </a:rPr>
              <a:t>LNG IUDs are 99% effective in preventing pregnancy.</a:t>
            </a:r>
            <a:endParaRPr lang="en-US" sz="400" dirty="0">
              <a:solidFill>
                <a:schemeClr val="tx1"/>
              </a:solidFill>
            </a:endParaRPr>
          </a:p>
          <a:p>
            <a:pPr marL="285750" indent="-285750" algn="l">
              <a:buFont typeface="Arial" pitchFamily="34" charset="0"/>
              <a:buChar char="•"/>
            </a:pPr>
            <a:r>
              <a:rPr lang="en-US" sz="1700" dirty="0">
                <a:solidFill>
                  <a:schemeClr val="tx1"/>
                </a:solidFill>
              </a:rPr>
              <a:t>It can stay in the female’s uterus for up to  6 years depending on the specific one used.</a:t>
            </a:r>
            <a:endParaRPr lang="en-US" sz="400" dirty="0">
              <a:solidFill>
                <a:schemeClr val="tx1"/>
              </a:solidFill>
            </a:endParaRPr>
          </a:p>
          <a:p>
            <a:pPr marL="285750" indent="-285750" algn="l">
              <a:buFont typeface="Arial" pitchFamily="34" charset="0"/>
              <a:buChar char="•"/>
            </a:pPr>
            <a:r>
              <a:rPr lang="en-US" sz="1700" dirty="0">
                <a:solidFill>
                  <a:schemeClr val="tx1"/>
                </a:solidFill>
              </a:rPr>
              <a:t>Does not reduce the risk of STIs.</a:t>
            </a:r>
            <a:endParaRPr lang="en-US" sz="1000" dirty="0">
              <a:solidFill>
                <a:schemeClr val="tx1"/>
              </a:solidFill>
            </a:endParaRPr>
          </a:p>
          <a:p>
            <a:pPr marL="285750" indent="-285750" algn="l">
              <a:buFont typeface="Arial" pitchFamily="34" charset="0"/>
              <a:buChar char="•"/>
            </a:pPr>
            <a:endParaRPr lang="en-US" sz="1700" dirty="0">
              <a:solidFill>
                <a:schemeClr val="tx1"/>
              </a:solidFill>
            </a:endParaRPr>
          </a:p>
          <a:p>
            <a:pPr algn="l"/>
            <a:endParaRPr lang="en-US" sz="1700" dirty="0">
              <a:solidFill>
                <a:schemeClr val="tx1"/>
              </a:solidFill>
            </a:endParaRPr>
          </a:p>
        </p:txBody>
      </p:sp>
      <p:sp>
        <p:nvSpPr>
          <p:cNvPr id="9" name="TextBox 8"/>
          <p:cNvSpPr txBox="1"/>
          <p:nvPr/>
        </p:nvSpPr>
        <p:spPr>
          <a:xfrm rot="259907">
            <a:off x="1744663" y="1307654"/>
            <a:ext cx="6411292" cy="892552"/>
          </a:xfrm>
          <a:prstGeom prst="rect">
            <a:avLst/>
          </a:prstGeom>
          <a:noFill/>
          <a:effectLst/>
        </p:spPr>
        <p:txBody>
          <a:bodyPr wrap="square" rtlCol="0">
            <a:spAutoFit/>
          </a:bodyPr>
          <a:lstStyle/>
          <a:p>
            <a:pPr algn="ctr"/>
            <a:r>
              <a:rPr lang="en-US" sz="2600" dirty="0" err="1"/>
              <a:t>Levonorgestrel</a:t>
            </a:r>
            <a:r>
              <a:rPr lang="en-US" sz="2600" dirty="0"/>
              <a:t> Intrauterine </a:t>
            </a:r>
          </a:p>
          <a:p>
            <a:pPr algn="ctr"/>
            <a:r>
              <a:rPr lang="en-US" sz="2600" dirty="0"/>
              <a:t>Devices (LNG IUDs)</a:t>
            </a: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3425936">
            <a:off x="6400613" y="1544744"/>
            <a:ext cx="727734" cy="1058520"/>
          </a:xfrm>
          <a:prstGeom prst="rect">
            <a:avLst/>
          </a:prstGeom>
        </p:spPr>
      </p:pic>
      <p:sp>
        <p:nvSpPr>
          <p:cNvPr id="13" name="Rectangle 12"/>
          <p:cNvSpPr/>
          <p:nvPr/>
        </p:nvSpPr>
        <p:spPr>
          <a:xfrm rot="240000">
            <a:off x="2819232" y="5306109"/>
            <a:ext cx="3577874" cy="230832"/>
          </a:xfrm>
          <a:prstGeom prst="rect">
            <a:avLst/>
          </a:prstGeom>
        </p:spPr>
        <p:txBody>
          <a:bodyPr wrap="square">
            <a:spAutoFit/>
          </a:bodyPr>
          <a:lstStyle/>
          <a:p>
            <a:pPr defTabSz="436563"/>
            <a:r>
              <a:rPr lang="en-US" altLang="en-US" sz="900" dirty="0">
                <a:latin typeface="Cambria" pitchFamily="18" charset="0"/>
              </a:rPr>
              <a:t>	</a:t>
            </a:r>
            <a:r>
              <a:rPr lang="en-US" sz="900" u="sng" dirty="0">
                <a:hlinkClick r:id="rId5"/>
              </a:rPr>
              <a:t>Source: Centers for Disease Control and Prevention</a:t>
            </a:r>
            <a:endParaRPr lang="en-US" altLang="en-US" sz="900" dirty="0">
              <a:latin typeface="Cambria" pitchFamily="18" charset="0"/>
            </a:endParaRPr>
          </a:p>
        </p:txBody>
      </p:sp>
    </p:spTree>
    <p:extLst>
      <p:ext uri="{BB962C8B-B14F-4D97-AF65-F5344CB8AC3E}">
        <p14:creationId xmlns:p14="http://schemas.microsoft.com/office/powerpoint/2010/main" val="1863169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1000" fill="hold"/>
                                        <p:tgtEl>
                                          <p:spTgt spid="9"/>
                                        </p:tgtEl>
                                        <p:attrNameLst>
                                          <p:attrName>ppt_w</p:attrName>
                                        </p:attrNameLst>
                                      </p:cBhvr>
                                      <p:tavLst>
                                        <p:tav tm="0">
                                          <p:val>
                                            <p:fltVal val="0"/>
                                          </p:val>
                                        </p:tav>
                                        <p:tav tm="100000">
                                          <p:val>
                                            <p:strVal val="#ppt_w"/>
                                          </p:val>
                                        </p:tav>
                                      </p:tavLst>
                                    </p:anim>
                                    <p:anim calcmode="lin" valueType="num">
                                      <p:cBhvr>
                                        <p:cTn id="11" dur="1000" fill="hold"/>
                                        <p:tgtEl>
                                          <p:spTgt spid="9"/>
                                        </p:tgtEl>
                                        <p:attrNameLst>
                                          <p:attrName>ppt_h</p:attrName>
                                        </p:attrNameLst>
                                      </p:cBhvr>
                                      <p:tavLst>
                                        <p:tav tm="0">
                                          <p:val>
                                            <p:fltVal val="0"/>
                                          </p:val>
                                        </p:tav>
                                        <p:tav tm="100000">
                                          <p:val>
                                            <p:strVal val="#ppt_h"/>
                                          </p:val>
                                        </p:tav>
                                      </p:tavLst>
                                    </p:anim>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fltVal val="0.5"/>
                                          </p:val>
                                        </p:tav>
                                        <p:tav tm="100000">
                                          <p:val>
                                            <p:strVal val="#ppt_x"/>
                                          </p:val>
                                        </p:tav>
                                      </p:tavLst>
                                    </p:anim>
                                    <p:anim calcmode="lin" valueType="num">
                                      <p:cBhvr>
                                        <p:cTn id="14" dur="1000" fill="hold"/>
                                        <p:tgtEl>
                                          <p:spTgt spid="9"/>
                                        </p:tgtEl>
                                        <p:attrNameLst>
                                          <p:attrName>ppt_y</p:attrName>
                                        </p:attrNameLst>
                                      </p:cBhvr>
                                      <p:tavLst>
                                        <p:tav tm="0">
                                          <p:val>
                                            <p:fltVal val="0.5"/>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42" presetClass="entr" presetSubtype="0" fill="hold" grpId="0" nodeType="withEffect">
                                  <p:stCondLst>
                                    <p:cond delay="1000"/>
                                  </p:stCondLst>
                                  <p:childTnLst>
                                    <p:set>
                                      <p:cBhvr>
                                        <p:cTn id="20" dur="1" fill="hold">
                                          <p:stCondLst>
                                            <p:cond delay="0"/>
                                          </p:stCondLst>
                                        </p:cTn>
                                        <p:tgtEl>
                                          <p:spTgt spid="17">
                                            <p:txEl>
                                              <p:pRg st="0" end="0"/>
                                            </p:txEl>
                                          </p:spTgt>
                                        </p:tgtEl>
                                        <p:attrNameLst>
                                          <p:attrName>style.visibility</p:attrName>
                                        </p:attrNameLst>
                                      </p:cBhvr>
                                      <p:to>
                                        <p:strVal val="visible"/>
                                      </p:to>
                                    </p:set>
                                    <p:animEffect transition="in" filter="fade">
                                      <p:cBhvr>
                                        <p:cTn id="21" dur="1000"/>
                                        <p:tgtEl>
                                          <p:spTgt spid="17">
                                            <p:txEl>
                                              <p:pRg st="0" end="0"/>
                                            </p:txEl>
                                          </p:spTgt>
                                        </p:tgtEl>
                                      </p:cBhvr>
                                    </p:animEffect>
                                    <p:anim calcmode="lin" valueType="num">
                                      <p:cBhvr>
                                        <p:cTn id="22"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7">
                                            <p:txEl>
                                              <p:pRg st="0" end="0"/>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1000"/>
                                  </p:stCondLst>
                                  <p:childTnLst>
                                    <p:set>
                                      <p:cBhvr>
                                        <p:cTn id="25" dur="1" fill="hold">
                                          <p:stCondLst>
                                            <p:cond delay="0"/>
                                          </p:stCondLst>
                                        </p:cTn>
                                        <p:tgtEl>
                                          <p:spTgt spid="17">
                                            <p:txEl>
                                              <p:pRg st="1" end="1"/>
                                            </p:txEl>
                                          </p:spTgt>
                                        </p:tgtEl>
                                        <p:attrNameLst>
                                          <p:attrName>style.visibility</p:attrName>
                                        </p:attrNameLst>
                                      </p:cBhvr>
                                      <p:to>
                                        <p:strVal val="visible"/>
                                      </p:to>
                                    </p:set>
                                    <p:animEffect transition="in" filter="fade">
                                      <p:cBhvr>
                                        <p:cTn id="26" dur="1000"/>
                                        <p:tgtEl>
                                          <p:spTgt spid="17">
                                            <p:txEl>
                                              <p:pRg st="1" end="1"/>
                                            </p:txEl>
                                          </p:spTgt>
                                        </p:tgtEl>
                                      </p:cBhvr>
                                    </p:animEffect>
                                    <p:anim calcmode="lin" valueType="num">
                                      <p:cBhvr>
                                        <p:cTn id="27" dur="1000" fill="hold"/>
                                        <p:tgtEl>
                                          <p:spTgt spid="17">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17">
                                            <p:txEl>
                                              <p:pRg st="1" end="1"/>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1000"/>
                                  </p:stCondLst>
                                  <p:childTnLst>
                                    <p:set>
                                      <p:cBhvr>
                                        <p:cTn id="30" dur="1" fill="hold">
                                          <p:stCondLst>
                                            <p:cond delay="0"/>
                                          </p:stCondLst>
                                        </p:cTn>
                                        <p:tgtEl>
                                          <p:spTgt spid="17">
                                            <p:txEl>
                                              <p:pRg st="2" end="2"/>
                                            </p:txEl>
                                          </p:spTgt>
                                        </p:tgtEl>
                                        <p:attrNameLst>
                                          <p:attrName>style.visibility</p:attrName>
                                        </p:attrNameLst>
                                      </p:cBhvr>
                                      <p:to>
                                        <p:strVal val="visible"/>
                                      </p:to>
                                    </p:set>
                                    <p:animEffect transition="in" filter="fade">
                                      <p:cBhvr>
                                        <p:cTn id="31" dur="1000"/>
                                        <p:tgtEl>
                                          <p:spTgt spid="17">
                                            <p:txEl>
                                              <p:pRg st="2" end="2"/>
                                            </p:txEl>
                                          </p:spTgt>
                                        </p:tgtEl>
                                      </p:cBhvr>
                                    </p:animEffect>
                                    <p:anim calcmode="lin" valueType="num">
                                      <p:cBhvr>
                                        <p:cTn id="32"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17">
                                            <p:txEl>
                                              <p:pRg st="2" end="2"/>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1000"/>
                                  </p:stCondLst>
                                  <p:childTnLst>
                                    <p:set>
                                      <p:cBhvr>
                                        <p:cTn id="35" dur="1" fill="hold">
                                          <p:stCondLst>
                                            <p:cond delay="0"/>
                                          </p:stCondLst>
                                        </p:cTn>
                                        <p:tgtEl>
                                          <p:spTgt spid="17">
                                            <p:txEl>
                                              <p:pRg st="3" end="3"/>
                                            </p:txEl>
                                          </p:spTgt>
                                        </p:tgtEl>
                                        <p:attrNameLst>
                                          <p:attrName>style.visibility</p:attrName>
                                        </p:attrNameLst>
                                      </p:cBhvr>
                                      <p:to>
                                        <p:strVal val="visible"/>
                                      </p:to>
                                    </p:set>
                                    <p:animEffect transition="in" filter="fade">
                                      <p:cBhvr>
                                        <p:cTn id="36" dur="1000"/>
                                        <p:tgtEl>
                                          <p:spTgt spid="17">
                                            <p:txEl>
                                              <p:pRg st="3" end="3"/>
                                            </p:txEl>
                                          </p:spTgt>
                                        </p:tgtEl>
                                      </p:cBhvr>
                                    </p:animEffect>
                                    <p:anim calcmode="lin" valueType="num">
                                      <p:cBhvr>
                                        <p:cTn id="37" dur="1000" fill="hold"/>
                                        <p:tgtEl>
                                          <p:spTgt spid="17">
                                            <p:txEl>
                                              <p:pRg st="3" end="3"/>
                                            </p:txEl>
                                          </p:spTgt>
                                        </p:tgtEl>
                                        <p:attrNameLst>
                                          <p:attrName>ppt_x</p:attrName>
                                        </p:attrNameLst>
                                      </p:cBhvr>
                                      <p:tavLst>
                                        <p:tav tm="0">
                                          <p:val>
                                            <p:strVal val="#ppt_x"/>
                                          </p:val>
                                        </p:tav>
                                        <p:tav tm="100000">
                                          <p:val>
                                            <p:strVal val="#ppt_x"/>
                                          </p:val>
                                        </p:tav>
                                      </p:tavLst>
                                    </p:anim>
                                    <p:anim calcmode="lin" valueType="num">
                                      <p:cBhvr>
                                        <p:cTn id="38" dur="1000" fill="hold"/>
                                        <p:tgtEl>
                                          <p:spTgt spid="17">
                                            <p:txEl>
                                              <p:pRg st="3" end="3"/>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1000"/>
                                  </p:stCondLst>
                                  <p:childTnLst>
                                    <p:set>
                                      <p:cBhvr>
                                        <p:cTn id="40" dur="1" fill="hold">
                                          <p:stCondLst>
                                            <p:cond delay="0"/>
                                          </p:stCondLst>
                                        </p:cTn>
                                        <p:tgtEl>
                                          <p:spTgt spid="17">
                                            <p:txEl>
                                              <p:pRg st="4" end="4"/>
                                            </p:txEl>
                                          </p:spTgt>
                                        </p:tgtEl>
                                        <p:attrNameLst>
                                          <p:attrName>style.visibility</p:attrName>
                                        </p:attrNameLst>
                                      </p:cBhvr>
                                      <p:to>
                                        <p:strVal val="visible"/>
                                      </p:to>
                                    </p:set>
                                    <p:animEffect transition="in" filter="fade">
                                      <p:cBhvr>
                                        <p:cTn id="41" dur="1000"/>
                                        <p:tgtEl>
                                          <p:spTgt spid="17">
                                            <p:txEl>
                                              <p:pRg st="4" end="4"/>
                                            </p:txEl>
                                          </p:spTgt>
                                        </p:tgtEl>
                                      </p:cBhvr>
                                    </p:animEffect>
                                    <p:anim calcmode="lin" valueType="num">
                                      <p:cBhvr>
                                        <p:cTn id="42" dur="1000" fill="hold"/>
                                        <p:tgtEl>
                                          <p:spTgt spid="17">
                                            <p:txEl>
                                              <p:pRg st="4" end="4"/>
                                            </p:txEl>
                                          </p:spTgt>
                                        </p:tgtEl>
                                        <p:attrNameLst>
                                          <p:attrName>ppt_x</p:attrName>
                                        </p:attrNameLst>
                                      </p:cBhvr>
                                      <p:tavLst>
                                        <p:tav tm="0">
                                          <p:val>
                                            <p:strVal val="#ppt_x"/>
                                          </p:val>
                                        </p:tav>
                                        <p:tav tm="100000">
                                          <p:val>
                                            <p:strVal val="#ppt_x"/>
                                          </p:val>
                                        </p:tav>
                                      </p:tavLst>
                                    </p:anim>
                                    <p:anim calcmode="lin" valueType="num">
                                      <p:cBhvr>
                                        <p:cTn id="43" dur="1000" fill="hold"/>
                                        <p:tgtEl>
                                          <p:spTgt spid="17">
                                            <p:txEl>
                                              <p:pRg st="4" end="4"/>
                                            </p:tx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1000"/>
                                  </p:stCondLst>
                                  <p:childTnLst>
                                    <p:set>
                                      <p:cBhvr>
                                        <p:cTn id="45" dur="1" fill="hold">
                                          <p:stCondLst>
                                            <p:cond delay="0"/>
                                          </p:stCondLst>
                                        </p:cTn>
                                        <p:tgtEl>
                                          <p:spTgt spid="17">
                                            <p:txEl>
                                              <p:pRg st="5" end="5"/>
                                            </p:txEl>
                                          </p:spTgt>
                                        </p:tgtEl>
                                        <p:attrNameLst>
                                          <p:attrName>style.visibility</p:attrName>
                                        </p:attrNameLst>
                                      </p:cBhvr>
                                      <p:to>
                                        <p:strVal val="visible"/>
                                      </p:to>
                                    </p:set>
                                    <p:animEffect transition="in" filter="fade">
                                      <p:cBhvr>
                                        <p:cTn id="46" dur="1000"/>
                                        <p:tgtEl>
                                          <p:spTgt spid="17">
                                            <p:txEl>
                                              <p:pRg st="5" end="5"/>
                                            </p:txEl>
                                          </p:spTgt>
                                        </p:tgtEl>
                                      </p:cBhvr>
                                    </p:animEffect>
                                    <p:anim calcmode="lin" valueType="num">
                                      <p:cBhvr>
                                        <p:cTn id="47" dur="1000" fill="hold"/>
                                        <p:tgtEl>
                                          <p:spTgt spid="17">
                                            <p:txEl>
                                              <p:pRg st="5" end="5"/>
                                            </p:txEl>
                                          </p:spTgt>
                                        </p:tgtEl>
                                        <p:attrNameLst>
                                          <p:attrName>ppt_x</p:attrName>
                                        </p:attrNameLst>
                                      </p:cBhvr>
                                      <p:tavLst>
                                        <p:tav tm="0">
                                          <p:val>
                                            <p:strVal val="#ppt_x"/>
                                          </p:val>
                                        </p:tav>
                                        <p:tav tm="100000">
                                          <p:val>
                                            <p:strVal val="#ppt_x"/>
                                          </p:val>
                                        </p:tav>
                                      </p:tavLst>
                                    </p:anim>
                                    <p:anim calcmode="lin" valueType="num">
                                      <p:cBhvr>
                                        <p:cTn id="48" dur="1000" fill="hold"/>
                                        <p:tgtEl>
                                          <p:spTgt spid="17">
                                            <p:txEl>
                                              <p:pRg st="5" end="5"/>
                                            </p:txEl>
                                          </p:spTgt>
                                        </p:tgtEl>
                                        <p:attrNameLst>
                                          <p:attrName>ppt_y</p:attrName>
                                        </p:attrNameLst>
                                      </p:cBhvr>
                                      <p:tavLst>
                                        <p:tav tm="0">
                                          <p:val>
                                            <p:strVal val="#ppt_y+.1"/>
                                          </p:val>
                                        </p:tav>
                                        <p:tav tm="100000">
                                          <p:val>
                                            <p:strVal val="#ppt_y"/>
                                          </p:val>
                                        </p:tav>
                                      </p:tavLst>
                                    </p:anim>
                                  </p:childTnLst>
                                </p:cTn>
                              </p:par>
                              <p:par>
                                <p:cTn id="49" presetID="10" presetClass="entr" presetSubtype="0" fill="hold" grpId="0" nodeType="withEffect">
                                  <p:stCondLst>
                                    <p:cond delay="100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9"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1744297" y="2581446"/>
            <a:ext cx="6229069" cy="3144877"/>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itchFamily="34" charset="0"/>
              <a:buChar char="•"/>
            </a:pPr>
            <a:r>
              <a:rPr lang="en-US" sz="1700" dirty="0">
                <a:solidFill>
                  <a:schemeClr val="tx1"/>
                </a:solidFill>
              </a:rPr>
              <a:t>Copper intrauterine device (IUD) is a small, T-shaped piece</a:t>
            </a:r>
          </a:p>
          <a:p>
            <a:pPr algn="l"/>
            <a:r>
              <a:rPr lang="en-US" sz="1700" dirty="0">
                <a:solidFill>
                  <a:schemeClr val="tx1"/>
                </a:solidFill>
              </a:rPr>
              <a:t>      of plastic wrapped in copper.</a:t>
            </a:r>
          </a:p>
          <a:p>
            <a:pPr marL="285750" indent="-285750" algn="l">
              <a:buFont typeface="Arial" pitchFamily="34" charset="0"/>
              <a:buChar char="•"/>
            </a:pPr>
            <a:r>
              <a:rPr lang="en-US" sz="1700" dirty="0">
                <a:solidFill>
                  <a:schemeClr val="tx1"/>
                </a:solidFill>
              </a:rPr>
              <a:t>A doctor places the IUD inside a female’s uterus to prevent pregnancy.</a:t>
            </a:r>
          </a:p>
          <a:p>
            <a:pPr marL="285750" indent="-285750" algn="l">
              <a:buFont typeface="Arial" pitchFamily="34" charset="0"/>
              <a:buChar char="•"/>
            </a:pPr>
            <a:r>
              <a:rPr lang="en-US" sz="1700" dirty="0">
                <a:solidFill>
                  <a:schemeClr val="tx1"/>
                </a:solidFill>
              </a:rPr>
              <a:t>Copper T IUDs are 99.2% effective in preventing pregnancy.</a:t>
            </a:r>
          </a:p>
          <a:p>
            <a:pPr marL="285750" indent="-285750" algn="l">
              <a:buFont typeface="Arial" pitchFamily="34" charset="0"/>
              <a:buChar char="•"/>
            </a:pPr>
            <a:r>
              <a:rPr lang="en-US" sz="1700" dirty="0">
                <a:solidFill>
                  <a:schemeClr val="tx1"/>
                </a:solidFill>
              </a:rPr>
              <a:t>It can stay in the female’s uterus for up to 10 years.</a:t>
            </a:r>
          </a:p>
          <a:p>
            <a:pPr marL="285750" indent="-285750" algn="l">
              <a:buFont typeface="Arial" pitchFamily="34" charset="0"/>
              <a:buChar char="•"/>
            </a:pPr>
            <a:r>
              <a:rPr lang="en-US" sz="1700" dirty="0">
                <a:solidFill>
                  <a:schemeClr val="tx1"/>
                </a:solidFill>
              </a:rPr>
              <a:t>Does not reduce the risk of STIs.</a:t>
            </a:r>
          </a:p>
          <a:p>
            <a:pPr marL="285750" indent="-285750" algn="l">
              <a:buFont typeface="Arial" pitchFamily="34" charset="0"/>
              <a:buChar char="•"/>
            </a:pPr>
            <a:endParaRPr lang="en-US" sz="1700" dirty="0">
              <a:solidFill>
                <a:schemeClr val="tx1"/>
              </a:solidFill>
            </a:endParaRPr>
          </a:p>
          <a:p>
            <a:pPr algn="l"/>
            <a:endParaRPr lang="en-US" sz="1700" dirty="0">
              <a:solidFill>
                <a:schemeClr val="tx1"/>
              </a:solidFill>
            </a:endParaRPr>
          </a:p>
        </p:txBody>
      </p:sp>
      <p:sp>
        <p:nvSpPr>
          <p:cNvPr id="9" name="TextBox 8"/>
          <p:cNvSpPr txBox="1"/>
          <p:nvPr/>
        </p:nvSpPr>
        <p:spPr>
          <a:xfrm rot="259907">
            <a:off x="2514532" y="1516536"/>
            <a:ext cx="4845280" cy="892552"/>
          </a:xfrm>
          <a:prstGeom prst="rect">
            <a:avLst/>
          </a:prstGeom>
          <a:noFill/>
          <a:effectLst/>
        </p:spPr>
        <p:txBody>
          <a:bodyPr wrap="square" rtlCol="0">
            <a:spAutoFit/>
          </a:bodyPr>
          <a:lstStyle/>
          <a:p>
            <a:pPr algn="ctr"/>
            <a:r>
              <a:rPr lang="en-US" sz="2600" dirty="0"/>
              <a:t>Copper Intrauterine Devices</a:t>
            </a:r>
          </a:p>
          <a:p>
            <a:pPr algn="ctr"/>
            <a:r>
              <a:rPr lang="en-US" sz="2600" dirty="0"/>
              <a:t>(Copper T IUDs)</a:t>
            </a: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575138">
            <a:off x="2573460" y="1361926"/>
            <a:ext cx="826218" cy="1201770"/>
          </a:xfrm>
          <a:prstGeom prst="rect">
            <a:avLst/>
          </a:prstGeom>
        </p:spPr>
      </p:pic>
      <p:sp>
        <p:nvSpPr>
          <p:cNvPr id="13" name="Rectangle 12"/>
          <p:cNvSpPr/>
          <p:nvPr/>
        </p:nvSpPr>
        <p:spPr>
          <a:xfrm rot="240000">
            <a:off x="2819232" y="5306109"/>
            <a:ext cx="3577874" cy="230832"/>
          </a:xfrm>
          <a:prstGeom prst="rect">
            <a:avLst/>
          </a:prstGeom>
        </p:spPr>
        <p:txBody>
          <a:bodyPr wrap="square">
            <a:spAutoFit/>
          </a:bodyPr>
          <a:lstStyle/>
          <a:p>
            <a:pPr defTabSz="436563"/>
            <a:r>
              <a:rPr lang="en-US" altLang="en-US" sz="900" dirty="0">
                <a:latin typeface="Cambria" pitchFamily="18" charset="0"/>
              </a:rPr>
              <a:t>	</a:t>
            </a:r>
            <a:r>
              <a:rPr lang="en-US" sz="900" u="sng" dirty="0">
                <a:hlinkClick r:id="rId5"/>
              </a:rPr>
              <a:t>Source: Centers for Disease Control and Prevention</a:t>
            </a:r>
            <a:endParaRPr lang="en-US" altLang="en-US" sz="900" dirty="0">
              <a:latin typeface="Cambria" pitchFamily="18" charset="0"/>
            </a:endParaRPr>
          </a:p>
        </p:txBody>
      </p:sp>
    </p:spTree>
    <p:extLst>
      <p:ext uri="{BB962C8B-B14F-4D97-AF65-F5344CB8AC3E}">
        <p14:creationId xmlns:p14="http://schemas.microsoft.com/office/powerpoint/2010/main" val="154195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1000" fill="hold"/>
                                        <p:tgtEl>
                                          <p:spTgt spid="9"/>
                                        </p:tgtEl>
                                        <p:attrNameLst>
                                          <p:attrName>ppt_w</p:attrName>
                                        </p:attrNameLst>
                                      </p:cBhvr>
                                      <p:tavLst>
                                        <p:tav tm="0">
                                          <p:val>
                                            <p:fltVal val="0"/>
                                          </p:val>
                                        </p:tav>
                                        <p:tav tm="100000">
                                          <p:val>
                                            <p:strVal val="#ppt_w"/>
                                          </p:val>
                                        </p:tav>
                                      </p:tavLst>
                                    </p:anim>
                                    <p:anim calcmode="lin" valueType="num">
                                      <p:cBhvr>
                                        <p:cTn id="11" dur="1000" fill="hold"/>
                                        <p:tgtEl>
                                          <p:spTgt spid="9"/>
                                        </p:tgtEl>
                                        <p:attrNameLst>
                                          <p:attrName>ppt_h</p:attrName>
                                        </p:attrNameLst>
                                      </p:cBhvr>
                                      <p:tavLst>
                                        <p:tav tm="0">
                                          <p:val>
                                            <p:fltVal val="0"/>
                                          </p:val>
                                        </p:tav>
                                        <p:tav tm="100000">
                                          <p:val>
                                            <p:strVal val="#ppt_h"/>
                                          </p:val>
                                        </p:tav>
                                      </p:tavLst>
                                    </p:anim>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fltVal val="0.5"/>
                                          </p:val>
                                        </p:tav>
                                        <p:tav tm="100000">
                                          <p:val>
                                            <p:strVal val="#ppt_x"/>
                                          </p:val>
                                        </p:tav>
                                      </p:tavLst>
                                    </p:anim>
                                    <p:anim calcmode="lin" valueType="num">
                                      <p:cBhvr>
                                        <p:cTn id="14" dur="1000" fill="hold"/>
                                        <p:tgtEl>
                                          <p:spTgt spid="9"/>
                                        </p:tgtEl>
                                        <p:attrNameLst>
                                          <p:attrName>ppt_y</p:attrName>
                                        </p:attrNameLst>
                                      </p:cBhvr>
                                      <p:tavLst>
                                        <p:tav tm="0">
                                          <p:val>
                                            <p:fltVal val="0.5"/>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42" presetClass="entr" presetSubtype="0" fill="hold" grpId="0" nodeType="withEffect">
                                  <p:stCondLst>
                                    <p:cond delay="1000"/>
                                  </p:stCondLst>
                                  <p:childTnLst>
                                    <p:set>
                                      <p:cBhvr>
                                        <p:cTn id="20" dur="1" fill="hold">
                                          <p:stCondLst>
                                            <p:cond delay="0"/>
                                          </p:stCondLst>
                                        </p:cTn>
                                        <p:tgtEl>
                                          <p:spTgt spid="17">
                                            <p:txEl>
                                              <p:pRg st="0" end="0"/>
                                            </p:txEl>
                                          </p:spTgt>
                                        </p:tgtEl>
                                        <p:attrNameLst>
                                          <p:attrName>style.visibility</p:attrName>
                                        </p:attrNameLst>
                                      </p:cBhvr>
                                      <p:to>
                                        <p:strVal val="visible"/>
                                      </p:to>
                                    </p:set>
                                    <p:animEffect transition="in" filter="fade">
                                      <p:cBhvr>
                                        <p:cTn id="21" dur="1000"/>
                                        <p:tgtEl>
                                          <p:spTgt spid="17">
                                            <p:txEl>
                                              <p:pRg st="0" end="0"/>
                                            </p:txEl>
                                          </p:spTgt>
                                        </p:tgtEl>
                                      </p:cBhvr>
                                    </p:animEffect>
                                    <p:anim calcmode="lin" valueType="num">
                                      <p:cBhvr>
                                        <p:cTn id="22"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7">
                                            <p:txEl>
                                              <p:pRg st="0" end="0"/>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1000"/>
                                  </p:stCondLst>
                                  <p:childTnLst>
                                    <p:set>
                                      <p:cBhvr>
                                        <p:cTn id="25" dur="1" fill="hold">
                                          <p:stCondLst>
                                            <p:cond delay="0"/>
                                          </p:stCondLst>
                                        </p:cTn>
                                        <p:tgtEl>
                                          <p:spTgt spid="17">
                                            <p:txEl>
                                              <p:pRg st="1" end="1"/>
                                            </p:txEl>
                                          </p:spTgt>
                                        </p:tgtEl>
                                        <p:attrNameLst>
                                          <p:attrName>style.visibility</p:attrName>
                                        </p:attrNameLst>
                                      </p:cBhvr>
                                      <p:to>
                                        <p:strVal val="visible"/>
                                      </p:to>
                                    </p:set>
                                    <p:animEffect transition="in" filter="fade">
                                      <p:cBhvr>
                                        <p:cTn id="26" dur="1000"/>
                                        <p:tgtEl>
                                          <p:spTgt spid="17">
                                            <p:txEl>
                                              <p:pRg st="1" end="1"/>
                                            </p:txEl>
                                          </p:spTgt>
                                        </p:tgtEl>
                                      </p:cBhvr>
                                    </p:animEffect>
                                    <p:anim calcmode="lin" valueType="num">
                                      <p:cBhvr>
                                        <p:cTn id="27" dur="1000" fill="hold"/>
                                        <p:tgtEl>
                                          <p:spTgt spid="17">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17">
                                            <p:txEl>
                                              <p:pRg st="1" end="1"/>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1000"/>
                                  </p:stCondLst>
                                  <p:childTnLst>
                                    <p:set>
                                      <p:cBhvr>
                                        <p:cTn id="30" dur="1" fill="hold">
                                          <p:stCondLst>
                                            <p:cond delay="0"/>
                                          </p:stCondLst>
                                        </p:cTn>
                                        <p:tgtEl>
                                          <p:spTgt spid="17">
                                            <p:txEl>
                                              <p:pRg st="2" end="2"/>
                                            </p:txEl>
                                          </p:spTgt>
                                        </p:tgtEl>
                                        <p:attrNameLst>
                                          <p:attrName>style.visibility</p:attrName>
                                        </p:attrNameLst>
                                      </p:cBhvr>
                                      <p:to>
                                        <p:strVal val="visible"/>
                                      </p:to>
                                    </p:set>
                                    <p:animEffect transition="in" filter="fade">
                                      <p:cBhvr>
                                        <p:cTn id="31" dur="1000"/>
                                        <p:tgtEl>
                                          <p:spTgt spid="17">
                                            <p:txEl>
                                              <p:pRg st="2" end="2"/>
                                            </p:txEl>
                                          </p:spTgt>
                                        </p:tgtEl>
                                      </p:cBhvr>
                                    </p:animEffect>
                                    <p:anim calcmode="lin" valueType="num">
                                      <p:cBhvr>
                                        <p:cTn id="32"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17">
                                            <p:txEl>
                                              <p:pRg st="2" end="2"/>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1000"/>
                                  </p:stCondLst>
                                  <p:childTnLst>
                                    <p:set>
                                      <p:cBhvr>
                                        <p:cTn id="35" dur="1" fill="hold">
                                          <p:stCondLst>
                                            <p:cond delay="0"/>
                                          </p:stCondLst>
                                        </p:cTn>
                                        <p:tgtEl>
                                          <p:spTgt spid="17">
                                            <p:txEl>
                                              <p:pRg st="3" end="3"/>
                                            </p:txEl>
                                          </p:spTgt>
                                        </p:tgtEl>
                                        <p:attrNameLst>
                                          <p:attrName>style.visibility</p:attrName>
                                        </p:attrNameLst>
                                      </p:cBhvr>
                                      <p:to>
                                        <p:strVal val="visible"/>
                                      </p:to>
                                    </p:set>
                                    <p:animEffect transition="in" filter="fade">
                                      <p:cBhvr>
                                        <p:cTn id="36" dur="1000"/>
                                        <p:tgtEl>
                                          <p:spTgt spid="17">
                                            <p:txEl>
                                              <p:pRg st="3" end="3"/>
                                            </p:txEl>
                                          </p:spTgt>
                                        </p:tgtEl>
                                      </p:cBhvr>
                                    </p:animEffect>
                                    <p:anim calcmode="lin" valueType="num">
                                      <p:cBhvr>
                                        <p:cTn id="37" dur="1000" fill="hold"/>
                                        <p:tgtEl>
                                          <p:spTgt spid="17">
                                            <p:txEl>
                                              <p:pRg st="3" end="3"/>
                                            </p:txEl>
                                          </p:spTgt>
                                        </p:tgtEl>
                                        <p:attrNameLst>
                                          <p:attrName>ppt_x</p:attrName>
                                        </p:attrNameLst>
                                      </p:cBhvr>
                                      <p:tavLst>
                                        <p:tav tm="0">
                                          <p:val>
                                            <p:strVal val="#ppt_x"/>
                                          </p:val>
                                        </p:tav>
                                        <p:tav tm="100000">
                                          <p:val>
                                            <p:strVal val="#ppt_x"/>
                                          </p:val>
                                        </p:tav>
                                      </p:tavLst>
                                    </p:anim>
                                    <p:anim calcmode="lin" valueType="num">
                                      <p:cBhvr>
                                        <p:cTn id="38" dur="1000" fill="hold"/>
                                        <p:tgtEl>
                                          <p:spTgt spid="17">
                                            <p:txEl>
                                              <p:pRg st="3" end="3"/>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1000"/>
                                  </p:stCondLst>
                                  <p:childTnLst>
                                    <p:set>
                                      <p:cBhvr>
                                        <p:cTn id="40" dur="1" fill="hold">
                                          <p:stCondLst>
                                            <p:cond delay="0"/>
                                          </p:stCondLst>
                                        </p:cTn>
                                        <p:tgtEl>
                                          <p:spTgt spid="17">
                                            <p:txEl>
                                              <p:pRg st="4" end="4"/>
                                            </p:txEl>
                                          </p:spTgt>
                                        </p:tgtEl>
                                        <p:attrNameLst>
                                          <p:attrName>style.visibility</p:attrName>
                                        </p:attrNameLst>
                                      </p:cBhvr>
                                      <p:to>
                                        <p:strVal val="visible"/>
                                      </p:to>
                                    </p:set>
                                    <p:animEffect transition="in" filter="fade">
                                      <p:cBhvr>
                                        <p:cTn id="41" dur="1000"/>
                                        <p:tgtEl>
                                          <p:spTgt spid="17">
                                            <p:txEl>
                                              <p:pRg st="4" end="4"/>
                                            </p:txEl>
                                          </p:spTgt>
                                        </p:tgtEl>
                                      </p:cBhvr>
                                    </p:animEffect>
                                    <p:anim calcmode="lin" valueType="num">
                                      <p:cBhvr>
                                        <p:cTn id="42" dur="1000" fill="hold"/>
                                        <p:tgtEl>
                                          <p:spTgt spid="17">
                                            <p:txEl>
                                              <p:pRg st="4" end="4"/>
                                            </p:txEl>
                                          </p:spTgt>
                                        </p:tgtEl>
                                        <p:attrNameLst>
                                          <p:attrName>ppt_x</p:attrName>
                                        </p:attrNameLst>
                                      </p:cBhvr>
                                      <p:tavLst>
                                        <p:tav tm="0">
                                          <p:val>
                                            <p:strVal val="#ppt_x"/>
                                          </p:val>
                                        </p:tav>
                                        <p:tav tm="100000">
                                          <p:val>
                                            <p:strVal val="#ppt_x"/>
                                          </p:val>
                                        </p:tav>
                                      </p:tavLst>
                                    </p:anim>
                                    <p:anim calcmode="lin" valueType="num">
                                      <p:cBhvr>
                                        <p:cTn id="43" dur="1000" fill="hold"/>
                                        <p:tgtEl>
                                          <p:spTgt spid="17">
                                            <p:txEl>
                                              <p:pRg st="4" end="4"/>
                                            </p:tx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1000"/>
                                  </p:stCondLst>
                                  <p:childTnLst>
                                    <p:set>
                                      <p:cBhvr>
                                        <p:cTn id="45" dur="1" fill="hold">
                                          <p:stCondLst>
                                            <p:cond delay="0"/>
                                          </p:stCondLst>
                                        </p:cTn>
                                        <p:tgtEl>
                                          <p:spTgt spid="17">
                                            <p:txEl>
                                              <p:pRg st="5" end="5"/>
                                            </p:txEl>
                                          </p:spTgt>
                                        </p:tgtEl>
                                        <p:attrNameLst>
                                          <p:attrName>style.visibility</p:attrName>
                                        </p:attrNameLst>
                                      </p:cBhvr>
                                      <p:to>
                                        <p:strVal val="visible"/>
                                      </p:to>
                                    </p:set>
                                    <p:animEffect transition="in" filter="fade">
                                      <p:cBhvr>
                                        <p:cTn id="46" dur="1000"/>
                                        <p:tgtEl>
                                          <p:spTgt spid="17">
                                            <p:txEl>
                                              <p:pRg st="5" end="5"/>
                                            </p:txEl>
                                          </p:spTgt>
                                        </p:tgtEl>
                                      </p:cBhvr>
                                    </p:animEffect>
                                    <p:anim calcmode="lin" valueType="num">
                                      <p:cBhvr>
                                        <p:cTn id="47" dur="1000" fill="hold"/>
                                        <p:tgtEl>
                                          <p:spTgt spid="17">
                                            <p:txEl>
                                              <p:pRg st="5" end="5"/>
                                            </p:txEl>
                                          </p:spTgt>
                                        </p:tgtEl>
                                        <p:attrNameLst>
                                          <p:attrName>ppt_x</p:attrName>
                                        </p:attrNameLst>
                                      </p:cBhvr>
                                      <p:tavLst>
                                        <p:tav tm="0">
                                          <p:val>
                                            <p:strVal val="#ppt_x"/>
                                          </p:val>
                                        </p:tav>
                                        <p:tav tm="100000">
                                          <p:val>
                                            <p:strVal val="#ppt_x"/>
                                          </p:val>
                                        </p:tav>
                                      </p:tavLst>
                                    </p:anim>
                                    <p:anim calcmode="lin" valueType="num">
                                      <p:cBhvr>
                                        <p:cTn id="48" dur="1000" fill="hold"/>
                                        <p:tgtEl>
                                          <p:spTgt spid="17">
                                            <p:txEl>
                                              <p:pRg st="5" end="5"/>
                                            </p:txEl>
                                          </p:spTgt>
                                        </p:tgtEl>
                                        <p:attrNameLst>
                                          <p:attrName>ppt_y</p:attrName>
                                        </p:attrNameLst>
                                      </p:cBhvr>
                                      <p:tavLst>
                                        <p:tav tm="0">
                                          <p:val>
                                            <p:strVal val="#ppt_y+.1"/>
                                          </p:val>
                                        </p:tav>
                                        <p:tav tm="100000">
                                          <p:val>
                                            <p:strVal val="#ppt_y"/>
                                          </p:val>
                                        </p:tav>
                                      </p:tavLst>
                                    </p:anim>
                                  </p:childTnLst>
                                </p:cTn>
                              </p:par>
                              <p:par>
                                <p:cTn id="49" presetID="10" presetClass="entr" presetSubtype="0" fill="hold" grpId="0" nodeType="withEffect">
                                  <p:stCondLst>
                                    <p:cond delay="100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9"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1753197" y="2519763"/>
            <a:ext cx="5948260" cy="2373695"/>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itchFamily="34" charset="0"/>
              <a:buChar char="•"/>
            </a:pPr>
            <a:r>
              <a:rPr lang="en-US" sz="1800" dirty="0">
                <a:solidFill>
                  <a:schemeClr val="tx1"/>
                </a:solidFill>
              </a:rPr>
              <a:t>Females get shots of the hormone progestin in the buttocks or arm every three months from their doctor.</a:t>
            </a:r>
          </a:p>
          <a:p>
            <a:pPr marL="285750" indent="-285750" algn="l">
              <a:buFont typeface="Arial" pitchFamily="34" charset="0"/>
              <a:buChar char="•"/>
            </a:pPr>
            <a:endParaRPr lang="en-US" sz="400" dirty="0">
              <a:solidFill>
                <a:schemeClr val="tx1"/>
              </a:solidFill>
            </a:endParaRPr>
          </a:p>
          <a:p>
            <a:pPr marL="285750" indent="-285750" algn="l">
              <a:buFont typeface="Arial" pitchFamily="34" charset="0"/>
              <a:buChar char="•"/>
            </a:pPr>
            <a:r>
              <a:rPr lang="en-US" sz="1800" dirty="0">
                <a:solidFill>
                  <a:schemeClr val="tx1"/>
                </a:solidFill>
              </a:rPr>
              <a:t>Lasts for three months.</a:t>
            </a:r>
          </a:p>
          <a:p>
            <a:pPr marL="285750" indent="-285750" algn="l">
              <a:buFont typeface="Arial" pitchFamily="34" charset="0"/>
              <a:buChar char="•"/>
            </a:pPr>
            <a:endParaRPr lang="en-US" sz="400" dirty="0">
              <a:solidFill>
                <a:schemeClr val="tx1"/>
              </a:solidFill>
            </a:endParaRPr>
          </a:p>
          <a:p>
            <a:pPr marL="285750" indent="-285750" algn="l">
              <a:buFont typeface="Arial" pitchFamily="34" charset="0"/>
              <a:buChar char="•"/>
            </a:pPr>
            <a:r>
              <a:rPr lang="en-US" sz="1800" dirty="0">
                <a:solidFill>
                  <a:schemeClr val="tx1"/>
                </a:solidFill>
              </a:rPr>
              <a:t>It is 96% effective at preventing pregnancy with typical use.</a:t>
            </a:r>
          </a:p>
          <a:p>
            <a:pPr marL="285750" indent="-285750" algn="l">
              <a:buFont typeface="Arial" pitchFamily="34" charset="0"/>
              <a:buChar char="•"/>
            </a:pPr>
            <a:endParaRPr lang="en-US" sz="400" dirty="0">
              <a:solidFill>
                <a:schemeClr val="tx1"/>
              </a:solidFill>
            </a:endParaRPr>
          </a:p>
          <a:p>
            <a:pPr marL="285750" indent="-285750" algn="l">
              <a:buFont typeface="Arial" pitchFamily="34" charset="0"/>
              <a:buChar char="•"/>
            </a:pPr>
            <a:r>
              <a:rPr lang="en-US" sz="1800" dirty="0">
                <a:solidFill>
                  <a:schemeClr val="tx1"/>
                </a:solidFill>
              </a:rPr>
              <a:t>Does not reduce the risk of STIs.</a:t>
            </a:r>
          </a:p>
          <a:p>
            <a:pPr marL="285750" indent="-285750" algn="l">
              <a:buFont typeface="Arial" pitchFamily="34" charset="0"/>
              <a:buChar char="•"/>
            </a:pPr>
            <a:endParaRPr lang="en-US" sz="400" dirty="0">
              <a:solidFill>
                <a:schemeClr val="tx1"/>
              </a:solidFill>
            </a:endParaRPr>
          </a:p>
          <a:p>
            <a:pPr marL="285750" indent="-285750" algn="l">
              <a:buFont typeface="Arial" pitchFamily="34" charset="0"/>
              <a:buChar char="•"/>
            </a:pPr>
            <a:endParaRPr lang="en-US" sz="400" dirty="0">
              <a:solidFill>
                <a:schemeClr val="tx1"/>
              </a:solidFill>
            </a:endParaRPr>
          </a:p>
          <a:p>
            <a:pPr marL="285750" indent="-285750" algn="l">
              <a:buFont typeface="Arial" pitchFamily="34" charset="0"/>
              <a:buChar char="•"/>
            </a:pPr>
            <a:endParaRPr lang="en-US" sz="1700" dirty="0">
              <a:solidFill>
                <a:schemeClr val="tx1"/>
              </a:solidFill>
            </a:endParaRPr>
          </a:p>
          <a:p>
            <a:pPr marL="285750" indent="-285750" algn="l">
              <a:buFont typeface="Arial" pitchFamily="34" charset="0"/>
              <a:buChar char="•"/>
            </a:pPr>
            <a:endParaRPr lang="en-US" sz="1700" dirty="0">
              <a:solidFill>
                <a:schemeClr val="tx1"/>
              </a:solidFill>
            </a:endParaRPr>
          </a:p>
          <a:p>
            <a:pPr algn="l"/>
            <a:endParaRPr lang="en-US" sz="1700" dirty="0">
              <a:solidFill>
                <a:schemeClr val="tx1"/>
              </a:solidFill>
            </a:endParaRPr>
          </a:p>
        </p:txBody>
      </p:sp>
      <p:sp>
        <p:nvSpPr>
          <p:cNvPr id="9" name="TextBox 8"/>
          <p:cNvSpPr txBox="1"/>
          <p:nvPr/>
        </p:nvSpPr>
        <p:spPr>
          <a:xfrm rot="259907">
            <a:off x="1732667" y="1536826"/>
            <a:ext cx="6411292" cy="492443"/>
          </a:xfrm>
          <a:prstGeom prst="rect">
            <a:avLst/>
          </a:prstGeom>
          <a:noFill/>
          <a:effectLst/>
        </p:spPr>
        <p:txBody>
          <a:bodyPr wrap="square" rtlCol="0">
            <a:spAutoFit/>
          </a:bodyPr>
          <a:lstStyle/>
          <a:p>
            <a:pPr algn="ctr"/>
            <a:r>
              <a:rPr lang="en-US" sz="2600" dirty="0"/>
              <a:t>Progestin Injection (The Shot)</a:t>
            </a: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098577">
            <a:off x="2335093" y="1096201"/>
            <a:ext cx="441105" cy="1255952"/>
          </a:xfrm>
          <a:prstGeom prst="rect">
            <a:avLst/>
          </a:prstGeom>
        </p:spPr>
      </p:pic>
      <p:sp>
        <p:nvSpPr>
          <p:cNvPr id="12" name="Rectangle 11"/>
          <p:cNvSpPr/>
          <p:nvPr/>
        </p:nvSpPr>
        <p:spPr>
          <a:xfrm rot="240000">
            <a:off x="2819232" y="5306109"/>
            <a:ext cx="3577874" cy="230832"/>
          </a:xfrm>
          <a:prstGeom prst="rect">
            <a:avLst/>
          </a:prstGeom>
        </p:spPr>
        <p:txBody>
          <a:bodyPr wrap="square">
            <a:spAutoFit/>
          </a:bodyPr>
          <a:lstStyle/>
          <a:p>
            <a:pPr defTabSz="436563"/>
            <a:r>
              <a:rPr lang="en-US" altLang="en-US" sz="900" dirty="0">
                <a:latin typeface="Cambria" pitchFamily="18" charset="0"/>
              </a:rPr>
              <a:t>	</a:t>
            </a:r>
            <a:r>
              <a:rPr lang="en-US" sz="900" u="sng" dirty="0">
                <a:hlinkClick r:id="rId5"/>
              </a:rPr>
              <a:t>Source: Centers for Disease Control and Prevention</a:t>
            </a:r>
            <a:endParaRPr lang="en-US" altLang="en-US" sz="900" dirty="0">
              <a:latin typeface="Cambria" pitchFamily="18" charset="0"/>
            </a:endParaRPr>
          </a:p>
        </p:txBody>
      </p:sp>
    </p:spTree>
    <p:extLst>
      <p:ext uri="{BB962C8B-B14F-4D97-AF65-F5344CB8AC3E}">
        <p14:creationId xmlns:p14="http://schemas.microsoft.com/office/powerpoint/2010/main" val="2836974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1000" fill="hold"/>
                                        <p:tgtEl>
                                          <p:spTgt spid="9"/>
                                        </p:tgtEl>
                                        <p:attrNameLst>
                                          <p:attrName>ppt_w</p:attrName>
                                        </p:attrNameLst>
                                      </p:cBhvr>
                                      <p:tavLst>
                                        <p:tav tm="0">
                                          <p:val>
                                            <p:fltVal val="0"/>
                                          </p:val>
                                        </p:tav>
                                        <p:tav tm="100000">
                                          <p:val>
                                            <p:strVal val="#ppt_w"/>
                                          </p:val>
                                        </p:tav>
                                      </p:tavLst>
                                    </p:anim>
                                    <p:anim calcmode="lin" valueType="num">
                                      <p:cBhvr>
                                        <p:cTn id="11" dur="1000" fill="hold"/>
                                        <p:tgtEl>
                                          <p:spTgt spid="9"/>
                                        </p:tgtEl>
                                        <p:attrNameLst>
                                          <p:attrName>ppt_h</p:attrName>
                                        </p:attrNameLst>
                                      </p:cBhvr>
                                      <p:tavLst>
                                        <p:tav tm="0">
                                          <p:val>
                                            <p:fltVal val="0"/>
                                          </p:val>
                                        </p:tav>
                                        <p:tav tm="100000">
                                          <p:val>
                                            <p:strVal val="#ppt_h"/>
                                          </p:val>
                                        </p:tav>
                                      </p:tavLst>
                                    </p:anim>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fltVal val="0.5"/>
                                          </p:val>
                                        </p:tav>
                                        <p:tav tm="100000">
                                          <p:val>
                                            <p:strVal val="#ppt_x"/>
                                          </p:val>
                                        </p:tav>
                                      </p:tavLst>
                                    </p:anim>
                                    <p:anim calcmode="lin" valueType="num">
                                      <p:cBhvr>
                                        <p:cTn id="14" dur="1000" fill="hold"/>
                                        <p:tgtEl>
                                          <p:spTgt spid="9"/>
                                        </p:tgtEl>
                                        <p:attrNameLst>
                                          <p:attrName>ppt_y</p:attrName>
                                        </p:attrNameLst>
                                      </p:cBhvr>
                                      <p:tavLst>
                                        <p:tav tm="0">
                                          <p:val>
                                            <p:fltVal val="0.5"/>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par>
                                <p:cTn id="19" presetID="42" presetClass="entr" presetSubtype="0" fill="hold" grpId="0" nodeType="withEffect">
                                  <p:stCondLst>
                                    <p:cond delay="1000"/>
                                  </p:stCondLst>
                                  <p:childTnLst>
                                    <p:set>
                                      <p:cBhvr>
                                        <p:cTn id="20" dur="1" fill="hold">
                                          <p:stCondLst>
                                            <p:cond delay="0"/>
                                          </p:stCondLst>
                                        </p:cTn>
                                        <p:tgtEl>
                                          <p:spTgt spid="17">
                                            <p:txEl>
                                              <p:pRg st="0" end="0"/>
                                            </p:txEl>
                                          </p:spTgt>
                                        </p:tgtEl>
                                        <p:attrNameLst>
                                          <p:attrName>style.visibility</p:attrName>
                                        </p:attrNameLst>
                                      </p:cBhvr>
                                      <p:to>
                                        <p:strVal val="visible"/>
                                      </p:to>
                                    </p:set>
                                    <p:animEffect transition="in" filter="fade">
                                      <p:cBhvr>
                                        <p:cTn id="21" dur="1000"/>
                                        <p:tgtEl>
                                          <p:spTgt spid="17">
                                            <p:txEl>
                                              <p:pRg st="0" end="0"/>
                                            </p:txEl>
                                          </p:spTgt>
                                        </p:tgtEl>
                                      </p:cBhvr>
                                    </p:animEffect>
                                    <p:anim calcmode="lin" valueType="num">
                                      <p:cBhvr>
                                        <p:cTn id="22"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7">
                                            <p:txEl>
                                              <p:pRg st="0" end="0"/>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1000"/>
                                  </p:stCondLst>
                                  <p:childTnLst>
                                    <p:set>
                                      <p:cBhvr>
                                        <p:cTn id="25" dur="1" fill="hold">
                                          <p:stCondLst>
                                            <p:cond delay="0"/>
                                          </p:stCondLst>
                                        </p:cTn>
                                        <p:tgtEl>
                                          <p:spTgt spid="17">
                                            <p:txEl>
                                              <p:pRg st="2" end="2"/>
                                            </p:txEl>
                                          </p:spTgt>
                                        </p:tgtEl>
                                        <p:attrNameLst>
                                          <p:attrName>style.visibility</p:attrName>
                                        </p:attrNameLst>
                                      </p:cBhvr>
                                      <p:to>
                                        <p:strVal val="visible"/>
                                      </p:to>
                                    </p:set>
                                    <p:animEffect transition="in" filter="fade">
                                      <p:cBhvr>
                                        <p:cTn id="26" dur="1000"/>
                                        <p:tgtEl>
                                          <p:spTgt spid="17">
                                            <p:txEl>
                                              <p:pRg st="2" end="2"/>
                                            </p:txEl>
                                          </p:spTgt>
                                        </p:tgtEl>
                                      </p:cBhvr>
                                    </p:animEffect>
                                    <p:anim calcmode="lin" valueType="num">
                                      <p:cBhvr>
                                        <p:cTn id="27"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17">
                                            <p:txEl>
                                              <p:pRg st="2" end="2"/>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1000"/>
                                  </p:stCondLst>
                                  <p:childTnLst>
                                    <p:set>
                                      <p:cBhvr>
                                        <p:cTn id="30" dur="1" fill="hold">
                                          <p:stCondLst>
                                            <p:cond delay="0"/>
                                          </p:stCondLst>
                                        </p:cTn>
                                        <p:tgtEl>
                                          <p:spTgt spid="17">
                                            <p:txEl>
                                              <p:pRg st="4" end="4"/>
                                            </p:txEl>
                                          </p:spTgt>
                                        </p:tgtEl>
                                        <p:attrNameLst>
                                          <p:attrName>style.visibility</p:attrName>
                                        </p:attrNameLst>
                                      </p:cBhvr>
                                      <p:to>
                                        <p:strVal val="visible"/>
                                      </p:to>
                                    </p:set>
                                    <p:animEffect transition="in" filter="fade">
                                      <p:cBhvr>
                                        <p:cTn id="31" dur="1000"/>
                                        <p:tgtEl>
                                          <p:spTgt spid="17">
                                            <p:txEl>
                                              <p:pRg st="4" end="4"/>
                                            </p:txEl>
                                          </p:spTgt>
                                        </p:tgtEl>
                                      </p:cBhvr>
                                    </p:animEffect>
                                    <p:anim calcmode="lin" valueType="num">
                                      <p:cBhvr>
                                        <p:cTn id="32" dur="1000" fill="hold"/>
                                        <p:tgtEl>
                                          <p:spTgt spid="17">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17">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1000"/>
                                  </p:stCondLst>
                                  <p:childTnLst>
                                    <p:set>
                                      <p:cBhvr>
                                        <p:cTn id="35" dur="1" fill="hold">
                                          <p:stCondLst>
                                            <p:cond delay="0"/>
                                          </p:stCondLst>
                                        </p:cTn>
                                        <p:tgtEl>
                                          <p:spTgt spid="17">
                                            <p:txEl>
                                              <p:pRg st="6" end="6"/>
                                            </p:txEl>
                                          </p:spTgt>
                                        </p:tgtEl>
                                        <p:attrNameLst>
                                          <p:attrName>style.visibility</p:attrName>
                                        </p:attrNameLst>
                                      </p:cBhvr>
                                      <p:to>
                                        <p:strVal val="visible"/>
                                      </p:to>
                                    </p:set>
                                    <p:animEffect transition="in" filter="fade">
                                      <p:cBhvr>
                                        <p:cTn id="36" dur="1000"/>
                                        <p:tgtEl>
                                          <p:spTgt spid="17">
                                            <p:txEl>
                                              <p:pRg st="6" end="6"/>
                                            </p:txEl>
                                          </p:spTgt>
                                        </p:tgtEl>
                                      </p:cBhvr>
                                    </p:animEffect>
                                    <p:anim calcmode="lin" valueType="num">
                                      <p:cBhvr>
                                        <p:cTn id="37" dur="1000" fill="hold"/>
                                        <p:tgtEl>
                                          <p:spTgt spid="17">
                                            <p:txEl>
                                              <p:pRg st="6" end="6"/>
                                            </p:txEl>
                                          </p:spTgt>
                                        </p:tgtEl>
                                        <p:attrNameLst>
                                          <p:attrName>ppt_x</p:attrName>
                                        </p:attrNameLst>
                                      </p:cBhvr>
                                      <p:tavLst>
                                        <p:tav tm="0">
                                          <p:val>
                                            <p:strVal val="#ppt_x"/>
                                          </p:val>
                                        </p:tav>
                                        <p:tav tm="100000">
                                          <p:val>
                                            <p:strVal val="#ppt_x"/>
                                          </p:val>
                                        </p:tav>
                                      </p:tavLst>
                                    </p:anim>
                                    <p:anim calcmode="lin" valueType="num">
                                      <p:cBhvr>
                                        <p:cTn id="38" dur="1000" fill="hold"/>
                                        <p:tgtEl>
                                          <p:spTgt spid="17">
                                            <p:txEl>
                                              <p:pRg st="6" end="6"/>
                                            </p:txEl>
                                          </p:spTgt>
                                        </p:tgtEl>
                                        <p:attrNameLst>
                                          <p:attrName>ppt_y</p:attrName>
                                        </p:attrNameLst>
                                      </p:cBhvr>
                                      <p:tavLst>
                                        <p:tav tm="0">
                                          <p:val>
                                            <p:strVal val="#ppt_y+.1"/>
                                          </p:val>
                                        </p:tav>
                                        <p:tav tm="100000">
                                          <p:val>
                                            <p:strVal val="#ppt_y"/>
                                          </p:val>
                                        </p:tav>
                                      </p:tavLst>
                                    </p:anim>
                                  </p:childTnLst>
                                </p:cTn>
                              </p:par>
                              <p:par>
                                <p:cTn id="39" presetID="10" presetClass="entr" presetSubtype="0" fill="hold" grpId="0" nodeType="withEffect">
                                  <p:stCondLst>
                                    <p:cond delay="100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9"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1695549" y="2287113"/>
            <a:ext cx="6222318" cy="2905748"/>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itchFamily="34" charset="0"/>
              <a:buChar char="•"/>
            </a:pPr>
            <a:r>
              <a:rPr lang="en-US" sz="1700" dirty="0">
                <a:solidFill>
                  <a:schemeClr val="tx1"/>
                </a:solidFill>
              </a:rPr>
              <a:t>Oral contraceptives contain hormones.</a:t>
            </a:r>
            <a:endParaRPr lang="en-US" sz="400" dirty="0">
              <a:solidFill>
                <a:schemeClr val="tx1"/>
              </a:solidFill>
            </a:endParaRPr>
          </a:p>
          <a:p>
            <a:pPr marL="285750" indent="-285750" algn="l">
              <a:buFont typeface="Arial" pitchFamily="34" charset="0"/>
              <a:buChar char="•"/>
            </a:pPr>
            <a:r>
              <a:rPr lang="en-US" sz="1700" dirty="0">
                <a:solidFill>
                  <a:schemeClr val="tx1"/>
                </a:solidFill>
              </a:rPr>
              <a:t>There are two types of oral contraceptives: </a:t>
            </a:r>
          </a:p>
          <a:p>
            <a:pPr algn="l"/>
            <a:r>
              <a:rPr lang="en-US" sz="1700" dirty="0">
                <a:solidFill>
                  <a:schemeClr val="tx1"/>
                </a:solidFill>
              </a:rPr>
              <a:t>     (1) either estrogen and progestin combined or (2) progestin only   </a:t>
            </a:r>
          </a:p>
          <a:p>
            <a:pPr algn="l"/>
            <a:r>
              <a:rPr lang="en-US" sz="1700" dirty="0">
                <a:solidFill>
                  <a:schemeClr val="tx1"/>
                </a:solidFill>
              </a:rPr>
              <a:t>     prescribed by a doctor.</a:t>
            </a:r>
            <a:endParaRPr lang="en-US" sz="400" dirty="0">
              <a:solidFill>
                <a:schemeClr val="tx1"/>
              </a:solidFill>
            </a:endParaRPr>
          </a:p>
          <a:p>
            <a:pPr marL="285750" indent="-285750" algn="l">
              <a:buFont typeface="Arial" pitchFamily="34" charset="0"/>
              <a:buChar char="•"/>
            </a:pPr>
            <a:r>
              <a:rPr lang="en-US" sz="1700" dirty="0">
                <a:solidFill>
                  <a:schemeClr val="tx1"/>
                </a:solidFill>
              </a:rPr>
              <a:t>The pill is 91% effective at preventing pregnancy when taken every day at about the same time. May be prescribed for acne, painful periods, etc. (not just</a:t>
            </a:r>
          </a:p>
          <a:p>
            <a:pPr algn="l">
              <a:spcBef>
                <a:spcPts val="0"/>
              </a:spcBef>
            </a:pPr>
            <a:r>
              <a:rPr lang="en-US" sz="1700" dirty="0">
                <a:solidFill>
                  <a:schemeClr val="tx1"/>
                </a:solidFill>
              </a:rPr>
              <a:t>     as a contraceptive).</a:t>
            </a:r>
            <a:endParaRPr lang="en-US" sz="400" dirty="0">
              <a:solidFill>
                <a:schemeClr val="tx1"/>
              </a:solidFill>
            </a:endParaRPr>
          </a:p>
          <a:p>
            <a:pPr marL="285750" indent="-285750" algn="l">
              <a:buFont typeface="Arial" pitchFamily="34" charset="0"/>
              <a:buChar char="•"/>
            </a:pPr>
            <a:r>
              <a:rPr lang="en-US" sz="1700" dirty="0">
                <a:solidFill>
                  <a:schemeClr val="tx1"/>
                </a:solidFill>
              </a:rPr>
              <a:t>Does not reduce the risk of STIs.</a:t>
            </a:r>
          </a:p>
          <a:p>
            <a:pPr marL="285750" indent="-285750" algn="l">
              <a:buFont typeface="Arial" pitchFamily="34" charset="0"/>
              <a:buChar char="•"/>
            </a:pPr>
            <a:endParaRPr lang="en-US" sz="1800" dirty="0">
              <a:solidFill>
                <a:schemeClr val="tx1"/>
              </a:solidFill>
            </a:endParaRPr>
          </a:p>
          <a:p>
            <a:pPr marL="285750" indent="-285750" algn="l">
              <a:buFont typeface="Arial" pitchFamily="34" charset="0"/>
              <a:buChar char="•"/>
            </a:pPr>
            <a:endParaRPr lang="en-US" sz="400" dirty="0">
              <a:solidFill>
                <a:schemeClr val="tx1"/>
              </a:solidFill>
            </a:endParaRPr>
          </a:p>
          <a:p>
            <a:pPr marL="285750" indent="-285750" algn="l">
              <a:buFont typeface="Arial" pitchFamily="34" charset="0"/>
              <a:buChar char="•"/>
            </a:pPr>
            <a:endParaRPr lang="en-US" sz="400" dirty="0">
              <a:solidFill>
                <a:schemeClr val="tx1"/>
              </a:solidFill>
            </a:endParaRPr>
          </a:p>
          <a:p>
            <a:pPr marL="285750" indent="-285750" algn="l">
              <a:buFont typeface="Arial" pitchFamily="34" charset="0"/>
              <a:buChar char="•"/>
            </a:pPr>
            <a:endParaRPr lang="en-US" sz="1700" dirty="0">
              <a:solidFill>
                <a:schemeClr val="tx1"/>
              </a:solidFill>
            </a:endParaRPr>
          </a:p>
          <a:p>
            <a:pPr marL="285750" indent="-285750" algn="l">
              <a:buFont typeface="Arial" pitchFamily="34" charset="0"/>
              <a:buChar char="•"/>
            </a:pPr>
            <a:endParaRPr lang="en-US" sz="1700" dirty="0">
              <a:solidFill>
                <a:schemeClr val="tx1"/>
              </a:solidFill>
            </a:endParaRPr>
          </a:p>
          <a:p>
            <a:pPr algn="l"/>
            <a:endParaRPr lang="en-US" sz="1700" dirty="0">
              <a:solidFill>
                <a:schemeClr val="tx1"/>
              </a:solidFill>
            </a:endParaRPr>
          </a:p>
        </p:txBody>
      </p:sp>
      <p:sp>
        <p:nvSpPr>
          <p:cNvPr id="9" name="TextBox 8"/>
          <p:cNvSpPr txBox="1"/>
          <p:nvPr/>
        </p:nvSpPr>
        <p:spPr>
          <a:xfrm rot="259907">
            <a:off x="1457241" y="1536826"/>
            <a:ext cx="6411292" cy="492443"/>
          </a:xfrm>
          <a:prstGeom prst="rect">
            <a:avLst/>
          </a:prstGeom>
          <a:noFill/>
          <a:effectLst/>
        </p:spPr>
        <p:txBody>
          <a:bodyPr wrap="square" rtlCol="0">
            <a:spAutoFit/>
          </a:bodyPr>
          <a:lstStyle/>
          <a:p>
            <a:pPr algn="ctr"/>
            <a:r>
              <a:rPr lang="en-US" sz="2600" dirty="0"/>
              <a:t>Oral Contraceptives (The Pill)</a:t>
            </a: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9606">
            <a:off x="6477000" y="1596230"/>
            <a:ext cx="1393758" cy="1336255"/>
          </a:xfrm>
          <a:prstGeom prst="rect">
            <a:avLst/>
          </a:prstGeom>
        </p:spPr>
      </p:pic>
      <p:sp>
        <p:nvSpPr>
          <p:cNvPr id="12" name="Rectangle 11"/>
          <p:cNvSpPr/>
          <p:nvPr/>
        </p:nvSpPr>
        <p:spPr>
          <a:xfrm rot="240000">
            <a:off x="2819232" y="5306109"/>
            <a:ext cx="3577874" cy="230832"/>
          </a:xfrm>
          <a:prstGeom prst="rect">
            <a:avLst/>
          </a:prstGeom>
        </p:spPr>
        <p:txBody>
          <a:bodyPr wrap="square">
            <a:spAutoFit/>
          </a:bodyPr>
          <a:lstStyle/>
          <a:p>
            <a:pPr defTabSz="436563"/>
            <a:r>
              <a:rPr lang="en-US" altLang="en-US" sz="900" dirty="0">
                <a:latin typeface="Cambria" pitchFamily="18" charset="0"/>
              </a:rPr>
              <a:t>	</a:t>
            </a:r>
            <a:r>
              <a:rPr lang="en-US" sz="900" u="sng" dirty="0">
                <a:hlinkClick r:id="rId5"/>
              </a:rPr>
              <a:t>Source: Centers for Disease Control and Prevention</a:t>
            </a:r>
            <a:endParaRPr lang="en-US" altLang="en-US" sz="900" dirty="0">
              <a:latin typeface="Cambria" pitchFamily="18" charset="0"/>
            </a:endParaRPr>
          </a:p>
        </p:txBody>
      </p:sp>
    </p:spTree>
    <p:extLst>
      <p:ext uri="{BB962C8B-B14F-4D97-AF65-F5344CB8AC3E}">
        <p14:creationId xmlns:p14="http://schemas.microsoft.com/office/powerpoint/2010/main" val="2117790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1000" fill="hold"/>
                                        <p:tgtEl>
                                          <p:spTgt spid="9"/>
                                        </p:tgtEl>
                                        <p:attrNameLst>
                                          <p:attrName>ppt_w</p:attrName>
                                        </p:attrNameLst>
                                      </p:cBhvr>
                                      <p:tavLst>
                                        <p:tav tm="0">
                                          <p:val>
                                            <p:fltVal val="0"/>
                                          </p:val>
                                        </p:tav>
                                        <p:tav tm="100000">
                                          <p:val>
                                            <p:strVal val="#ppt_w"/>
                                          </p:val>
                                        </p:tav>
                                      </p:tavLst>
                                    </p:anim>
                                    <p:anim calcmode="lin" valueType="num">
                                      <p:cBhvr>
                                        <p:cTn id="11" dur="1000" fill="hold"/>
                                        <p:tgtEl>
                                          <p:spTgt spid="9"/>
                                        </p:tgtEl>
                                        <p:attrNameLst>
                                          <p:attrName>ppt_h</p:attrName>
                                        </p:attrNameLst>
                                      </p:cBhvr>
                                      <p:tavLst>
                                        <p:tav tm="0">
                                          <p:val>
                                            <p:fltVal val="0"/>
                                          </p:val>
                                        </p:tav>
                                        <p:tav tm="100000">
                                          <p:val>
                                            <p:strVal val="#ppt_h"/>
                                          </p:val>
                                        </p:tav>
                                      </p:tavLst>
                                    </p:anim>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fltVal val="0.5"/>
                                          </p:val>
                                        </p:tav>
                                        <p:tav tm="100000">
                                          <p:val>
                                            <p:strVal val="#ppt_x"/>
                                          </p:val>
                                        </p:tav>
                                      </p:tavLst>
                                    </p:anim>
                                    <p:anim calcmode="lin" valueType="num">
                                      <p:cBhvr>
                                        <p:cTn id="14" dur="1000" fill="hold"/>
                                        <p:tgtEl>
                                          <p:spTgt spid="9"/>
                                        </p:tgtEl>
                                        <p:attrNameLst>
                                          <p:attrName>ppt_y</p:attrName>
                                        </p:attrNameLst>
                                      </p:cBhvr>
                                      <p:tavLst>
                                        <p:tav tm="0">
                                          <p:val>
                                            <p:fltVal val="0.5"/>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42" presetClass="entr" presetSubtype="0" fill="hold" grpId="0" nodeType="withEffect">
                                  <p:stCondLst>
                                    <p:cond delay="1000"/>
                                  </p:stCondLst>
                                  <p:childTnLst>
                                    <p:set>
                                      <p:cBhvr>
                                        <p:cTn id="20" dur="1" fill="hold">
                                          <p:stCondLst>
                                            <p:cond delay="0"/>
                                          </p:stCondLst>
                                        </p:cTn>
                                        <p:tgtEl>
                                          <p:spTgt spid="17">
                                            <p:txEl>
                                              <p:pRg st="0" end="0"/>
                                            </p:txEl>
                                          </p:spTgt>
                                        </p:tgtEl>
                                        <p:attrNameLst>
                                          <p:attrName>style.visibility</p:attrName>
                                        </p:attrNameLst>
                                      </p:cBhvr>
                                      <p:to>
                                        <p:strVal val="visible"/>
                                      </p:to>
                                    </p:set>
                                    <p:animEffect transition="in" filter="fade">
                                      <p:cBhvr>
                                        <p:cTn id="21" dur="1000"/>
                                        <p:tgtEl>
                                          <p:spTgt spid="17">
                                            <p:txEl>
                                              <p:pRg st="0" end="0"/>
                                            </p:txEl>
                                          </p:spTgt>
                                        </p:tgtEl>
                                      </p:cBhvr>
                                    </p:animEffect>
                                    <p:anim calcmode="lin" valueType="num">
                                      <p:cBhvr>
                                        <p:cTn id="22"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7">
                                            <p:txEl>
                                              <p:pRg st="0" end="0"/>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1000"/>
                                  </p:stCondLst>
                                  <p:childTnLst>
                                    <p:set>
                                      <p:cBhvr>
                                        <p:cTn id="25" dur="1" fill="hold">
                                          <p:stCondLst>
                                            <p:cond delay="0"/>
                                          </p:stCondLst>
                                        </p:cTn>
                                        <p:tgtEl>
                                          <p:spTgt spid="17">
                                            <p:txEl>
                                              <p:pRg st="1" end="1"/>
                                            </p:txEl>
                                          </p:spTgt>
                                        </p:tgtEl>
                                        <p:attrNameLst>
                                          <p:attrName>style.visibility</p:attrName>
                                        </p:attrNameLst>
                                      </p:cBhvr>
                                      <p:to>
                                        <p:strVal val="visible"/>
                                      </p:to>
                                    </p:set>
                                    <p:animEffect transition="in" filter="fade">
                                      <p:cBhvr>
                                        <p:cTn id="26" dur="1000"/>
                                        <p:tgtEl>
                                          <p:spTgt spid="17">
                                            <p:txEl>
                                              <p:pRg st="1" end="1"/>
                                            </p:txEl>
                                          </p:spTgt>
                                        </p:tgtEl>
                                      </p:cBhvr>
                                    </p:animEffect>
                                    <p:anim calcmode="lin" valueType="num">
                                      <p:cBhvr>
                                        <p:cTn id="27" dur="1000" fill="hold"/>
                                        <p:tgtEl>
                                          <p:spTgt spid="17">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17">
                                            <p:txEl>
                                              <p:pRg st="1" end="1"/>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1000"/>
                                  </p:stCondLst>
                                  <p:childTnLst>
                                    <p:set>
                                      <p:cBhvr>
                                        <p:cTn id="30" dur="1" fill="hold">
                                          <p:stCondLst>
                                            <p:cond delay="0"/>
                                          </p:stCondLst>
                                        </p:cTn>
                                        <p:tgtEl>
                                          <p:spTgt spid="17">
                                            <p:txEl>
                                              <p:pRg st="2" end="2"/>
                                            </p:txEl>
                                          </p:spTgt>
                                        </p:tgtEl>
                                        <p:attrNameLst>
                                          <p:attrName>style.visibility</p:attrName>
                                        </p:attrNameLst>
                                      </p:cBhvr>
                                      <p:to>
                                        <p:strVal val="visible"/>
                                      </p:to>
                                    </p:set>
                                    <p:animEffect transition="in" filter="fade">
                                      <p:cBhvr>
                                        <p:cTn id="31" dur="1000"/>
                                        <p:tgtEl>
                                          <p:spTgt spid="17">
                                            <p:txEl>
                                              <p:pRg st="2" end="2"/>
                                            </p:txEl>
                                          </p:spTgt>
                                        </p:tgtEl>
                                      </p:cBhvr>
                                    </p:animEffect>
                                    <p:anim calcmode="lin" valueType="num">
                                      <p:cBhvr>
                                        <p:cTn id="32"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17">
                                            <p:txEl>
                                              <p:pRg st="2" end="2"/>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1000"/>
                                  </p:stCondLst>
                                  <p:childTnLst>
                                    <p:set>
                                      <p:cBhvr>
                                        <p:cTn id="35" dur="1" fill="hold">
                                          <p:stCondLst>
                                            <p:cond delay="0"/>
                                          </p:stCondLst>
                                        </p:cTn>
                                        <p:tgtEl>
                                          <p:spTgt spid="17">
                                            <p:txEl>
                                              <p:pRg st="3" end="3"/>
                                            </p:txEl>
                                          </p:spTgt>
                                        </p:tgtEl>
                                        <p:attrNameLst>
                                          <p:attrName>style.visibility</p:attrName>
                                        </p:attrNameLst>
                                      </p:cBhvr>
                                      <p:to>
                                        <p:strVal val="visible"/>
                                      </p:to>
                                    </p:set>
                                    <p:animEffect transition="in" filter="fade">
                                      <p:cBhvr>
                                        <p:cTn id="36" dur="1000"/>
                                        <p:tgtEl>
                                          <p:spTgt spid="17">
                                            <p:txEl>
                                              <p:pRg st="3" end="3"/>
                                            </p:txEl>
                                          </p:spTgt>
                                        </p:tgtEl>
                                      </p:cBhvr>
                                    </p:animEffect>
                                    <p:anim calcmode="lin" valueType="num">
                                      <p:cBhvr>
                                        <p:cTn id="37" dur="1000" fill="hold"/>
                                        <p:tgtEl>
                                          <p:spTgt spid="17">
                                            <p:txEl>
                                              <p:pRg st="3" end="3"/>
                                            </p:txEl>
                                          </p:spTgt>
                                        </p:tgtEl>
                                        <p:attrNameLst>
                                          <p:attrName>ppt_x</p:attrName>
                                        </p:attrNameLst>
                                      </p:cBhvr>
                                      <p:tavLst>
                                        <p:tav tm="0">
                                          <p:val>
                                            <p:strVal val="#ppt_x"/>
                                          </p:val>
                                        </p:tav>
                                        <p:tav tm="100000">
                                          <p:val>
                                            <p:strVal val="#ppt_x"/>
                                          </p:val>
                                        </p:tav>
                                      </p:tavLst>
                                    </p:anim>
                                    <p:anim calcmode="lin" valueType="num">
                                      <p:cBhvr>
                                        <p:cTn id="38" dur="1000" fill="hold"/>
                                        <p:tgtEl>
                                          <p:spTgt spid="17">
                                            <p:txEl>
                                              <p:pRg st="3" end="3"/>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1000"/>
                                  </p:stCondLst>
                                  <p:childTnLst>
                                    <p:set>
                                      <p:cBhvr>
                                        <p:cTn id="40" dur="1" fill="hold">
                                          <p:stCondLst>
                                            <p:cond delay="0"/>
                                          </p:stCondLst>
                                        </p:cTn>
                                        <p:tgtEl>
                                          <p:spTgt spid="17">
                                            <p:txEl>
                                              <p:pRg st="4" end="4"/>
                                            </p:txEl>
                                          </p:spTgt>
                                        </p:tgtEl>
                                        <p:attrNameLst>
                                          <p:attrName>style.visibility</p:attrName>
                                        </p:attrNameLst>
                                      </p:cBhvr>
                                      <p:to>
                                        <p:strVal val="visible"/>
                                      </p:to>
                                    </p:set>
                                    <p:animEffect transition="in" filter="fade">
                                      <p:cBhvr>
                                        <p:cTn id="41" dur="1000"/>
                                        <p:tgtEl>
                                          <p:spTgt spid="17">
                                            <p:txEl>
                                              <p:pRg st="4" end="4"/>
                                            </p:txEl>
                                          </p:spTgt>
                                        </p:tgtEl>
                                      </p:cBhvr>
                                    </p:animEffect>
                                    <p:anim calcmode="lin" valueType="num">
                                      <p:cBhvr>
                                        <p:cTn id="42" dur="1000" fill="hold"/>
                                        <p:tgtEl>
                                          <p:spTgt spid="17">
                                            <p:txEl>
                                              <p:pRg st="4" end="4"/>
                                            </p:txEl>
                                          </p:spTgt>
                                        </p:tgtEl>
                                        <p:attrNameLst>
                                          <p:attrName>ppt_x</p:attrName>
                                        </p:attrNameLst>
                                      </p:cBhvr>
                                      <p:tavLst>
                                        <p:tav tm="0">
                                          <p:val>
                                            <p:strVal val="#ppt_x"/>
                                          </p:val>
                                        </p:tav>
                                        <p:tav tm="100000">
                                          <p:val>
                                            <p:strVal val="#ppt_x"/>
                                          </p:val>
                                        </p:tav>
                                      </p:tavLst>
                                    </p:anim>
                                    <p:anim calcmode="lin" valueType="num">
                                      <p:cBhvr>
                                        <p:cTn id="43" dur="1000" fill="hold"/>
                                        <p:tgtEl>
                                          <p:spTgt spid="17">
                                            <p:txEl>
                                              <p:pRg st="4" end="4"/>
                                            </p:tx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1000"/>
                                  </p:stCondLst>
                                  <p:childTnLst>
                                    <p:set>
                                      <p:cBhvr>
                                        <p:cTn id="45" dur="1" fill="hold">
                                          <p:stCondLst>
                                            <p:cond delay="0"/>
                                          </p:stCondLst>
                                        </p:cTn>
                                        <p:tgtEl>
                                          <p:spTgt spid="17">
                                            <p:txEl>
                                              <p:pRg st="5" end="5"/>
                                            </p:txEl>
                                          </p:spTgt>
                                        </p:tgtEl>
                                        <p:attrNameLst>
                                          <p:attrName>style.visibility</p:attrName>
                                        </p:attrNameLst>
                                      </p:cBhvr>
                                      <p:to>
                                        <p:strVal val="visible"/>
                                      </p:to>
                                    </p:set>
                                    <p:animEffect transition="in" filter="fade">
                                      <p:cBhvr>
                                        <p:cTn id="46" dur="1000"/>
                                        <p:tgtEl>
                                          <p:spTgt spid="17">
                                            <p:txEl>
                                              <p:pRg st="5" end="5"/>
                                            </p:txEl>
                                          </p:spTgt>
                                        </p:tgtEl>
                                      </p:cBhvr>
                                    </p:animEffect>
                                    <p:anim calcmode="lin" valueType="num">
                                      <p:cBhvr>
                                        <p:cTn id="47" dur="1000" fill="hold"/>
                                        <p:tgtEl>
                                          <p:spTgt spid="17">
                                            <p:txEl>
                                              <p:pRg st="5" end="5"/>
                                            </p:txEl>
                                          </p:spTgt>
                                        </p:tgtEl>
                                        <p:attrNameLst>
                                          <p:attrName>ppt_x</p:attrName>
                                        </p:attrNameLst>
                                      </p:cBhvr>
                                      <p:tavLst>
                                        <p:tav tm="0">
                                          <p:val>
                                            <p:strVal val="#ppt_x"/>
                                          </p:val>
                                        </p:tav>
                                        <p:tav tm="100000">
                                          <p:val>
                                            <p:strVal val="#ppt_x"/>
                                          </p:val>
                                        </p:tav>
                                      </p:tavLst>
                                    </p:anim>
                                    <p:anim calcmode="lin" valueType="num">
                                      <p:cBhvr>
                                        <p:cTn id="48" dur="1000" fill="hold"/>
                                        <p:tgtEl>
                                          <p:spTgt spid="17">
                                            <p:txEl>
                                              <p:pRg st="5" end="5"/>
                                            </p:txEl>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1000"/>
                                  </p:stCondLst>
                                  <p:childTnLst>
                                    <p:set>
                                      <p:cBhvr>
                                        <p:cTn id="50" dur="1" fill="hold">
                                          <p:stCondLst>
                                            <p:cond delay="0"/>
                                          </p:stCondLst>
                                        </p:cTn>
                                        <p:tgtEl>
                                          <p:spTgt spid="17">
                                            <p:txEl>
                                              <p:pRg st="6" end="6"/>
                                            </p:txEl>
                                          </p:spTgt>
                                        </p:tgtEl>
                                        <p:attrNameLst>
                                          <p:attrName>style.visibility</p:attrName>
                                        </p:attrNameLst>
                                      </p:cBhvr>
                                      <p:to>
                                        <p:strVal val="visible"/>
                                      </p:to>
                                    </p:set>
                                    <p:animEffect transition="in" filter="fade">
                                      <p:cBhvr>
                                        <p:cTn id="51" dur="1000"/>
                                        <p:tgtEl>
                                          <p:spTgt spid="17">
                                            <p:txEl>
                                              <p:pRg st="6" end="6"/>
                                            </p:txEl>
                                          </p:spTgt>
                                        </p:tgtEl>
                                      </p:cBhvr>
                                    </p:animEffect>
                                    <p:anim calcmode="lin" valueType="num">
                                      <p:cBhvr>
                                        <p:cTn id="52" dur="1000" fill="hold"/>
                                        <p:tgtEl>
                                          <p:spTgt spid="17">
                                            <p:txEl>
                                              <p:pRg st="6" end="6"/>
                                            </p:txEl>
                                          </p:spTgt>
                                        </p:tgtEl>
                                        <p:attrNameLst>
                                          <p:attrName>ppt_x</p:attrName>
                                        </p:attrNameLst>
                                      </p:cBhvr>
                                      <p:tavLst>
                                        <p:tav tm="0">
                                          <p:val>
                                            <p:strVal val="#ppt_x"/>
                                          </p:val>
                                        </p:tav>
                                        <p:tav tm="100000">
                                          <p:val>
                                            <p:strVal val="#ppt_x"/>
                                          </p:val>
                                        </p:tav>
                                      </p:tavLst>
                                    </p:anim>
                                    <p:anim calcmode="lin" valueType="num">
                                      <p:cBhvr>
                                        <p:cTn id="53" dur="1000" fill="hold"/>
                                        <p:tgtEl>
                                          <p:spTgt spid="17">
                                            <p:txEl>
                                              <p:pRg st="6" end="6"/>
                                            </p:txEl>
                                          </p:spTgt>
                                        </p:tgtEl>
                                        <p:attrNameLst>
                                          <p:attrName>ppt_y</p:attrName>
                                        </p:attrNameLst>
                                      </p:cBhvr>
                                      <p:tavLst>
                                        <p:tav tm="0">
                                          <p:val>
                                            <p:strVal val="#ppt_y+.1"/>
                                          </p:val>
                                        </p:tav>
                                        <p:tav tm="100000">
                                          <p:val>
                                            <p:strVal val="#ppt_y"/>
                                          </p:val>
                                        </p:tav>
                                      </p:tavLst>
                                    </p:anim>
                                  </p:childTnLst>
                                </p:cTn>
                              </p:par>
                              <p:par>
                                <p:cTn id="54" presetID="10" presetClass="entr" presetSubtype="0" fill="hold" grpId="0" nodeType="withEffect">
                                  <p:stCondLst>
                                    <p:cond delay="100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9"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1774567" y="1801917"/>
            <a:ext cx="5804139" cy="3514349"/>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itchFamily="34" charset="0"/>
              <a:buChar char="•"/>
            </a:pPr>
            <a:r>
              <a:rPr lang="en-US" sz="1800" dirty="0">
                <a:solidFill>
                  <a:schemeClr val="tx1"/>
                </a:solidFill>
              </a:rPr>
              <a:t>The patch releases hormones progestin and estrogen. </a:t>
            </a:r>
            <a:endParaRPr lang="en-US" sz="400" dirty="0">
              <a:solidFill>
                <a:schemeClr val="tx1"/>
              </a:solidFill>
            </a:endParaRPr>
          </a:p>
          <a:p>
            <a:pPr marL="285750" indent="-285750" algn="l">
              <a:buFont typeface="Arial" pitchFamily="34" charset="0"/>
              <a:buChar char="•"/>
            </a:pPr>
            <a:r>
              <a:rPr lang="en-US" sz="1800" dirty="0">
                <a:solidFill>
                  <a:schemeClr val="tx1"/>
                </a:solidFill>
              </a:rPr>
              <a:t>It is worn by a female on the lower abdomen, buttocks, or upper body. </a:t>
            </a:r>
          </a:p>
          <a:p>
            <a:pPr marL="285750" indent="-285750" algn="l">
              <a:buFont typeface="Arial" pitchFamily="34" charset="0"/>
              <a:buChar char="•"/>
            </a:pPr>
            <a:r>
              <a:rPr lang="en-US" sz="1800" dirty="0">
                <a:solidFill>
                  <a:schemeClr val="tx1"/>
                </a:solidFill>
              </a:rPr>
              <a:t>It is prescribed by a doctor. </a:t>
            </a:r>
          </a:p>
          <a:p>
            <a:pPr marL="285750" indent="-285750" algn="l">
              <a:buFont typeface="Arial" pitchFamily="34" charset="0"/>
              <a:buChar char="•"/>
            </a:pPr>
            <a:r>
              <a:rPr lang="en-US" sz="1800" dirty="0">
                <a:solidFill>
                  <a:schemeClr val="tx1"/>
                </a:solidFill>
              </a:rPr>
              <a:t>A new patch is worn each week for three weeks.</a:t>
            </a:r>
          </a:p>
          <a:p>
            <a:pPr marL="285750" indent="-285750" algn="l">
              <a:buFont typeface="Arial" pitchFamily="34" charset="0"/>
              <a:buChar char="•"/>
            </a:pPr>
            <a:r>
              <a:rPr lang="en-US" sz="1800" dirty="0">
                <a:solidFill>
                  <a:schemeClr val="tx1"/>
                </a:solidFill>
              </a:rPr>
              <a:t>During the fourth week, the patch is not worn to allow the period to happen.</a:t>
            </a:r>
          </a:p>
          <a:p>
            <a:pPr marL="285750" indent="-285750" algn="l">
              <a:buFont typeface="Arial" pitchFamily="34" charset="0"/>
              <a:buChar char="•"/>
            </a:pPr>
            <a:r>
              <a:rPr lang="en-US" sz="1800" dirty="0">
                <a:solidFill>
                  <a:schemeClr val="tx1"/>
                </a:solidFill>
              </a:rPr>
              <a:t>The patch is 93% effective at preventing pregnancy with typical use.</a:t>
            </a:r>
          </a:p>
          <a:p>
            <a:pPr marL="285750" indent="-285750" algn="l">
              <a:buFont typeface="Arial" pitchFamily="34" charset="0"/>
              <a:buChar char="•"/>
            </a:pPr>
            <a:r>
              <a:rPr lang="en-US" sz="1800" dirty="0">
                <a:solidFill>
                  <a:schemeClr val="tx1"/>
                </a:solidFill>
              </a:rPr>
              <a:t>Does not reduce the risk of STIs.</a:t>
            </a:r>
          </a:p>
          <a:p>
            <a:pPr marL="285750" indent="-285750" algn="l">
              <a:buFont typeface="Arial" pitchFamily="34" charset="0"/>
              <a:buChar char="•"/>
            </a:pPr>
            <a:endParaRPr lang="en-US" sz="1800" dirty="0">
              <a:solidFill>
                <a:schemeClr val="tx1"/>
              </a:solidFill>
            </a:endParaRPr>
          </a:p>
          <a:p>
            <a:pPr marL="285750" indent="-285750" algn="l">
              <a:buFont typeface="Arial" pitchFamily="34" charset="0"/>
              <a:buChar char="•"/>
            </a:pPr>
            <a:endParaRPr lang="en-US" sz="400" dirty="0">
              <a:solidFill>
                <a:schemeClr val="tx1"/>
              </a:solidFill>
            </a:endParaRPr>
          </a:p>
          <a:p>
            <a:pPr marL="285750" indent="-285750" algn="l">
              <a:buFont typeface="Arial" pitchFamily="34" charset="0"/>
              <a:buChar char="•"/>
            </a:pPr>
            <a:endParaRPr lang="en-US" sz="400" dirty="0">
              <a:solidFill>
                <a:schemeClr val="tx1"/>
              </a:solidFill>
            </a:endParaRPr>
          </a:p>
          <a:p>
            <a:pPr marL="285750" indent="-285750" algn="l">
              <a:buFont typeface="Arial" pitchFamily="34" charset="0"/>
              <a:buChar char="•"/>
            </a:pPr>
            <a:endParaRPr lang="en-US" sz="1700" dirty="0">
              <a:solidFill>
                <a:schemeClr val="tx1"/>
              </a:solidFill>
            </a:endParaRPr>
          </a:p>
          <a:p>
            <a:pPr marL="285750" indent="-285750" algn="l">
              <a:buFont typeface="Arial" pitchFamily="34" charset="0"/>
              <a:buChar char="•"/>
            </a:pPr>
            <a:endParaRPr lang="en-US" sz="1700" dirty="0">
              <a:solidFill>
                <a:schemeClr val="tx1"/>
              </a:solidFill>
            </a:endParaRPr>
          </a:p>
          <a:p>
            <a:pPr algn="l"/>
            <a:endParaRPr lang="en-US" sz="1700" dirty="0">
              <a:solidFill>
                <a:schemeClr val="tx1"/>
              </a:solidFill>
            </a:endParaRPr>
          </a:p>
        </p:txBody>
      </p:sp>
      <p:sp>
        <p:nvSpPr>
          <p:cNvPr id="9" name="TextBox 8"/>
          <p:cNvSpPr txBox="1"/>
          <p:nvPr/>
        </p:nvSpPr>
        <p:spPr>
          <a:xfrm rot="259907">
            <a:off x="1609641" y="1384426"/>
            <a:ext cx="6411292" cy="492443"/>
          </a:xfrm>
          <a:prstGeom prst="rect">
            <a:avLst/>
          </a:prstGeom>
          <a:noFill/>
          <a:effectLst/>
        </p:spPr>
        <p:txBody>
          <a:bodyPr wrap="square" rtlCol="0">
            <a:spAutoFit/>
          </a:bodyPr>
          <a:lstStyle/>
          <a:p>
            <a:pPr algn="ctr"/>
            <a:r>
              <a:rPr lang="en-US" sz="2600" dirty="0"/>
              <a:t>The Patch</a:t>
            </a: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93020">
            <a:off x="3157927" y="1272522"/>
            <a:ext cx="787670" cy="544473"/>
          </a:xfrm>
          <a:prstGeom prst="rect">
            <a:avLst/>
          </a:prstGeom>
        </p:spPr>
      </p:pic>
      <p:sp>
        <p:nvSpPr>
          <p:cNvPr id="12" name="Rectangle 11"/>
          <p:cNvSpPr/>
          <p:nvPr/>
        </p:nvSpPr>
        <p:spPr>
          <a:xfrm rot="240000">
            <a:off x="2819232" y="5306109"/>
            <a:ext cx="3577874" cy="230832"/>
          </a:xfrm>
          <a:prstGeom prst="rect">
            <a:avLst/>
          </a:prstGeom>
        </p:spPr>
        <p:txBody>
          <a:bodyPr wrap="square">
            <a:spAutoFit/>
          </a:bodyPr>
          <a:lstStyle/>
          <a:p>
            <a:pPr defTabSz="436563"/>
            <a:r>
              <a:rPr lang="en-US" altLang="en-US" sz="900" dirty="0">
                <a:latin typeface="Cambria" pitchFamily="18" charset="0"/>
              </a:rPr>
              <a:t>	</a:t>
            </a:r>
            <a:r>
              <a:rPr lang="en-US" sz="900" u="sng" dirty="0">
                <a:hlinkClick r:id="rId5"/>
              </a:rPr>
              <a:t>Source: Centers for Disease Control and Prevention</a:t>
            </a:r>
            <a:endParaRPr lang="en-US" altLang="en-US" sz="900" dirty="0">
              <a:latin typeface="Cambria" pitchFamily="18" charset="0"/>
            </a:endParaRPr>
          </a:p>
        </p:txBody>
      </p:sp>
    </p:spTree>
    <p:extLst>
      <p:ext uri="{BB962C8B-B14F-4D97-AF65-F5344CB8AC3E}">
        <p14:creationId xmlns:p14="http://schemas.microsoft.com/office/powerpoint/2010/main" val="4116280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1000" fill="hold"/>
                                        <p:tgtEl>
                                          <p:spTgt spid="9"/>
                                        </p:tgtEl>
                                        <p:attrNameLst>
                                          <p:attrName>ppt_w</p:attrName>
                                        </p:attrNameLst>
                                      </p:cBhvr>
                                      <p:tavLst>
                                        <p:tav tm="0">
                                          <p:val>
                                            <p:fltVal val="0"/>
                                          </p:val>
                                        </p:tav>
                                        <p:tav tm="100000">
                                          <p:val>
                                            <p:strVal val="#ppt_w"/>
                                          </p:val>
                                        </p:tav>
                                      </p:tavLst>
                                    </p:anim>
                                    <p:anim calcmode="lin" valueType="num">
                                      <p:cBhvr>
                                        <p:cTn id="11" dur="1000" fill="hold"/>
                                        <p:tgtEl>
                                          <p:spTgt spid="9"/>
                                        </p:tgtEl>
                                        <p:attrNameLst>
                                          <p:attrName>ppt_h</p:attrName>
                                        </p:attrNameLst>
                                      </p:cBhvr>
                                      <p:tavLst>
                                        <p:tav tm="0">
                                          <p:val>
                                            <p:fltVal val="0"/>
                                          </p:val>
                                        </p:tav>
                                        <p:tav tm="100000">
                                          <p:val>
                                            <p:strVal val="#ppt_h"/>
                                          </p:val>
                                        </p:tav>
                                      </p:tavLst>
                                    </p:anim>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fltVal val="0.5"/>
                                          </p:val>
                                        </p:tav>
                                        <p:tav tm="100000">
                                          <p:val>
                                            <p:strVal val="#ppt_x"/>
                                          </p:val>
                                        </p:tav>
                                      </p:tavLst>
                                    </p:anim>
                                    <p:anim calcmode="lin" valueType="num">
                                      <p:cBhvr>
                                        <p:cTn id="14" dur="1000" fill="hold"/>
                                        <p:tgtEl>
                                          <p:spTgt spid="9"/>
                                        </p:tgtEl>
                                        <p:attrNameLst>
                                          <p:attrName>ppt_y</p:attrName>
                                        </p:attrNameLst>
                                      </p:cBhvr>
                                      <p:tavLst>
                                        <p:tav tm="0">
                                          <p:val>
                                            <p:fltVal val="0.5"/>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par>
                                <p:cTn id="24" presetID="10" presetClass="entr" presetSubtype="0" fill="hold" grpId="0" nodeType="withEffect">
                                  <p:stCondLst>
                                    <p:cond delay="100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5" y="867603"/>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6" name="TextBox 15"/>
          <p:cNvSpPr txBox="1"/>
          <p:nvPr/>
        </p:nvSpPr>
        <p:spPr>
          <a:xfrm rot="259907">
            <a:off x="1992878" y="1332271"/>
            <a:ext cx="4845280" cy="492443"/>
          </a:xfrm>
          <a:prstGeom prst="rect">
            <a:avLst/>
          </a:prstGeom>
          <a:noFill/>
          <a:effectLst/>
        </p:spPr>
        <p:txBody>
          <a:bodyPr wrap="square" rtlCol="0">
            <a:spAutoFit/>
          </a:bodyPr>
          <a:lstStyle/>
          <a:p>
            <a:pPr algn="ctr"/>
            <a:r>
              <a:rPr lang="en-US" sz="2600" dirty="0"/>
              <a:t>Condoms</a:t>
            </a:r>
          </a:p>
        </p:txBody>
      </p:sp>
      <p:sp>
        <p:nvSpPr>
          <p:cNvPr id="17" name="Content Placeholder 2"/>
          <p:cNvSpPr txBox="1">
            <a:spLocks/>
          </p:cNvSpPr>
          <p:nvPr/>
        </p:nvSpPr>
        <p:spPr>
          <a:xfrm rot="244415">
            <a:off x="1692536" y="1984002"/>
            <a:ext cx="6265093" cy="3589203"/>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itchFamily="34" charset="0"/>
              <a:buChar char="•"/>
            </a:pPr>
            <a:r>
              <a:rPr lang="en-US" sz="1500" dirty="0">
                <a:solidFill>
                  <a:schemeClr val="tx1"/>
                </a:solidFill>
              </a:rPr>
              <a:t>A condom is a latex/rubber sleeve that fits over a male’s penis.</a:t>
            </a:r>
          </a:p>
          <a:p>
            <a:pPr marL="285750" indent="-285750" algn="l">
              <a:buFont typeface="Arial" pitchFamily="34" charset="0"/>
              <a:buChar char="•"/>
            </a:pPr>
            <a:r>
              <a:rPr lang="en-US" sz="1500" dirty="0">
                <a:solidFill>
                  <a:schemeClr val="tx1"/>
                </a:solidFill>
              </a:rPr>
              <a:t>This non-hormonal acts as a barrier so that sperm or infections can’t get    passed between partners during sexual activity.</a:t>
            </a:r>
          </a:p>
          <a:p>
            <a:pPr marL="285750" indent="-285750" algn="l">
              <a:buFont typeface="Arial" pitchFamily="34" charset="0"/>
              <a:buChar char="•"/>
            </a:pPr>
            <a:r>
              <a:rPr lang="en-US" sz="1500" dirty="0">
                <a:solidFill>
                  <a:schemeClr val="tx1"/>
                </a:solidFill>
              </a:rPr>
              <a:t>Condoms are 87% effective at preventing pregnancy with typical use.</a:t>
            </a:r>
          </a:p>
          <a:p>
            <a:pPr marL="285750" indent="-285750" algn="l">
              <a:buFont typeface="Arial" pitchFamily="34" charset="0"/>
              <a:buChar char="•"/>
            </a:pPr>
            <a:r>
              <a:rPr lang="en-US" sz="1500" dirty="0">
                <a:solidFill>
                  <a:schemeClr val="tx1"/>
                </a:solidFill>
              </a:rPr>
              <a:t>The consistent and correct use of latex (or polyurethane or </a:t>
            </a:r>
            <a:r>
              <a:rPr lang="en-US" sz="1500" dirty="0" err="1">
                <a:solidFill>
                  <a:schemeClr val="tx1"/>
                </a:solidFill>
              </a:rPr>
              <a:t>polyisoprene</a:t>
            </a:r>
            <a:r>
              <a:rPr lang="en-US" sz="1500" dirty="0">
                <a:solidFill>
                  <a:schemeClr val="tx1"/>
                </a:solidFill>
              </a:rPr>
              <a:t>   if allergic to latex) condoms can reduce (though not eliminate) the risk of STI transmission.</a:t>
            </a:r>
          </a:p>
          <a:p>
            <a:pPr marL="285750" indent="-285750" algn="l">
              <a:buFont typeface="Arial" pitchFamily="34" charset="0"/>
              <a:buChar char="•"/>
            </a:pPr>
            <a:r>
              <a:rPr lang="en-US" sz="1500" dirty="0">
                <a:solidFill>
                  <a:schemeClr val="tx1"/>
                </a:solidFill>
              </a:rPr>
              <a:t>Natural or lambskin condoms also help prevent pregnancy, but may not     provide protection against STIs, including HIV.</a:t>
            </a:r>
          </a:p>
          <a:p>
            <a:pPr marL="285750" indent="-285750" algn="l">
              <a:buFont typeface="Arial" pitchFamily="34" charset="0"/>
              <a:buChar char="•"/>
            </a:pPr>
            <a:r>
              <a:rPr lang="en-US" sz="1500" dirty="0">
                <a:solidFill>
                  <a:schemeClr val="tx1"/>
                </a:solidFill>
              </a:rPr>
              <a:t>Condoms can only be used once and should never be used after the expiration date or doubled up.</a:t>
            </a:r>
          </a:p>
          <a:p>
            <a:pPr marL="285750" indent="-285750" algn="l">
              <a:buFont typeface="Arial" pitchFamily="34" charset="0"/>
              <a:buChar char="•"/>
            </a:pPr>
            <a:r>
              <a:rPr lang="en-US" sz="1500" dirty="0">
                <a:solidFill>
                  <a:schemeClr val="tx1"/>
                </a:solidFill>
              </a:rPr>
              <a:t>Using a condom in addition to another effective method of contraception is known as a “dual method”.</a:t>
            </a:r>
          </a:p>
          <a:p>
            <a:pPr marL="285750" indent="-285750" algn="l">
              <a:buFont typeface="Arial" pitchFamily="34" charset="0"/>
              <a:buChar char="•"/>
            </a:pPr>
            <a:endParaRPr lang="en-US" sz="1400" dirty="0">
              <a:solidFill>
                <a:schemeClr val="tx1"/>
              </a:solidFill>
            </a:endParaRPr>
          </a:p>
          <a:p>
            <a:pPr algn="l"/>
            <a:endParaRPr lang="en-US" sz="1400" dirty="0">
              <a:solidFill>
                <a:schemeClr val="tx1"/>
              </a:solidFill>
            </a:endParaRPr>
          </a:p>
        </p:txBody>
      </p:sp>
      <p:sp>
        <p:nvSpPr>
          <p:cNvPr id="8" name="Rectangle 7"/>
          <p:cNvSpPr/>
          <p:nvPr/>
        </p:nvSpPr>
        <p:spPr>
          <a:xfrm rot="240000">
            <a:off x="2819232" y="5306109"/>
            <a:ext cx="3577874" cy="230832"/>
          </a:xfrm>
          <a:prstGeom prst="rect">
            <a:avLst/>
          </a:prstGeom>
        </p:spPr>
        <p:txBody>
          <a:bodyPr wrap="square">
            <a:spAutoFit/>
          </a:bodyPr>
          <a:lstStyle/>
          <a:p>
            <a:pPr defTabSz="436563"/>
            <a:r>
              <a:rPr lang="en-US" altLang="en-US" sz="900" dirty="0">
                <a:latin typeface="Cambria" pitchFamily="18" charset="0"/>
              </a:rPr>
              <a:t>	</a:t>
            </a:r>
            <a:r>
              <a:rPr lang="en-US" sz="900" u="sng" dirty="0">
                <a:hlinkClick r:id="rId4"/>
              </a:rPr>
              <a:t>Source: Centers for Disease Control and Prevention</a:t>
            </a:r>
            <a:endParaRPr lang="en-US" altLang="en-US" sz="900" dirty="0">
              <a:latin typeface="Cambria" pitchFamily="18" charset="0"/>
            </a:endParaRPr>
          </a:p>
        </p:txBody>
      </p:sp>
      <p:grpSp>
        <p:nvGrpSpPr>
          <p:cNvPr id="9" name="Group 8"/>
          <p:cNvGrpSpPr/>
          <p:nvPr/>
        </p:nvGrpSpPr>
        <p:grpSpPr>
          <a:xfrm rot="1500512">
            <a:off x="5266020" y="1384871"/>
            <a:ext cx="667183" cy="557643"/>
            <a:chOff x="6418910" y="1810133"/>
            <a:chExt cx="1178538" cy="985044"/>
          </a:xfrm>
        </p:grpSpPr>
        <p:sp>
          <p:nvSpPr>
            <p:cNvPr id="10" name="Rounded Rectangle 9"/>
            <p:cNvSpPr/>
            <p:nvPr/>
          </p:nvSpPr>
          <p:spPr>
            <a:xfrm rot="20960962">
              <a:off x="6418910" y="1810133"/>
              <a:ext cx="1178538" cy="985044"/>
            </a:xfrm>
            <a:prstGeom prst="roundRect">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rot="20960962">
              <a:off x="6516836" y="1884076"/>
              <a:ext cx="1001604" cy="837159"/>
            </a:xfrm>
            <a:prstGeom prst="roundRect">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rot="20759565">
              <a:off x="6629028" y="1957883"/>
              <a:ext cx="765832" cy="705674"/>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28736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p:cTn id="10" dur="1000" fill="hold"/>
                                        <p:tgtEl>
                                          <p:spTgt spid="16"/>
                                        </p:tgtEl>
                                        <p:attrNameLst>
                                          <p:attrName>ppt_w</p:attrName>
                                        </p:attrNameLst>
                                      </p:cBhvr>
                                      <p:tavLst>
                                        <p:tav tm="0">
                                          <p:val>
                                            <p:fltVal val="0"/>
                                          </p:val>
                                        </p:tav>
                                        <p:tav tm="100000">
                                          <p:val>
                                            <p:strVal val="#ppt_w"/>
                                          </p:val>
                                        </p:tav>
                                      </p:tavLst>
                                    </p:anim>
                                    <p:anim calcmode="lin" valueType="num">
                                      <p:cBhvr>
                                        <p:cTn id="11" dur="1000" fill="hold"/>
                                        <p:tgtEl>
                                          <p:spTgt spid="16"/>
                                        </p:tgtEl>
                                        <p:attrNameLst>
                                          <p:attrName>ppt_h</p:attrName>
                                        </p:attrNameLst>
                                      </p:cBhvr>
                                      <p:tavLst>
                                        <p:tav tm="0">
                                          <p:val>
                                            <p:fltVal val="0"/>
                                          </p:val>
                                        </p:tav>
                                        <p:tav tm="100000">
                                          <p:val>
                                            <p:strVal val="#ppt_h"/>
                                          </p:val>
                                        </p:tav>
                                      </p:tavLst>
                                    </p:anim>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fltVal val="0.5"/>
                                          </p:val>
                                        </p:tav>
                                        <p:tav tm="100000">
                                          <p:val>
                                            <p:strVal val="#ppt_x"/>
                                          </p:val>
                                        </p:tav>
                                      </p:tavLst>
                                    </p:anim>
                                    <p:anim calcmode="lin" valueType="num">
                                      <p:cBhvr>
                                        <p:cTn id="14" dur="1000" fill="hold"/>
                                        <p:tgtEl>
                                          <p:spTgt spid="16"/>
                                        </p:tgtEl>
                                        <p:attrNameLst>
                                          <p:attrName>ppt_y</p:attrName>
                                        </p:attrNameLst>
                                      </p:cBhvr>
                                      <p:tavLst>
                                        <p:tav tm="0">
                                          <p:val>
                                            <p:fltVal val="0.5"/>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7">
                                            <p:txEl>
                                              <p:pRg st="0" end="0"/>
                                            </p:txEl>
                                          </p:spTgt>
                                        </p:tgtEl>
                                        <p:attrNameLst>
                                          <p:attrName>style.visibility</p:attrName>
                                        </p:attrNameLst>
                                      </p:cBhvr>
                                      <p:to>
                                        <p:strVal val="visible"/>
                                      </p:to>
                                    </p:set>
                                    <p:animEffect transition="in" filter="fade">
                                      <p:cBhvr>
                                        <p:cTn id="21" dur="1000"/>
                                        <p:tgtEl>
                                          <p:spTgt spid="17">
                                            <p:txEl>
                                              <p:pRg st="0" end="0"/>
                                            </p:txEl>
                                          </p:spTgt>
                                        </p:tgtEl>
                                      </p:cBhvr>
                                    </p:animEffect>
                                    <p:anim calcmode="lin" valueType="num">
                                      <p:cBhvr>
                                        <p:cTn id="22"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7">
                                            <p:txEl>
                                              <p:pRg st="0" end="0"/>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7">
                                            <p:txEl>
                                              <p:pRg st="1" end="1"/>
                                            </p:txEl>
                                          </p:spTgt>
                                        </p:tgtEl>
                                        <p:attrNameLst>
                                          <p:attrName>style.visibility</p:attrName>
                                        </p:attrNameLst>
                                      </p:cBhvr>
                                      <p:to>
                                        <p:strVal val="visible"/>
                                      </p:to>
                                    </p:set>
                                    <p:animEffect transition="in" filter="fade">
                                      <p:cBhvr>
                                        <p:cTn id="26" dur="1000"/>
                                        <p:tgtEl>
                                          <p:spTgt spid="17">
                                            <p:txEl>
                                              <p:pRg st="1" end="1"/>
                                            </p:txEl>
                                          </p:spTgt>
                                        </p:tgtEl>
                                      </p:cBhvr>
                                    </p:animEffect>
                                    <p:anim calcmode="lin" valueType="num">
                                      <p:cBhvr>
                                        <p:cTn id="27" dur="1000" fill="hold"/>
                                        <p:tgtEl>
                                          <p:spTgt spid="17">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17">
                                            <p:txEl>
                                              <p:pRg st="1" end="1"/>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7">
                                            <p:txEl>
                                              <p:pRg st="2" end="2"/>
                                            </p:txEl>
                                          </p:spTgt>
                                        </p:tgtEl>
                                        <p:attrNameLst>
                                          <p:attrName>style.visibility</p:attrName>
                                        </p:attrNameLst>
                                      </p:cBhvr>
                                      <p:to>
                                        <p:strVal val="visible"/>
                                      </p:to>
                                    </p:set>
                                    <p:animEffect transition="in" filter="fade">
                                      <p:cBhvr>
                                        <p:cTn id="31" dur="1000"/>
                                        <p:tgtEl>
                                          <p:spTgt spid="17">
                                            <p:txEl>
                                              <p:pRg st="2" end="2"/>
                                            </p:txEl>
                                          </p:spTgt>
                                        </p:tgtEl>
                                      </p:cBhvr>
                                    </p:animEffect>
                                    <p:anim calcmode="lin" valueType="num">
                                      <p:cBhvr>
                                        <p:cTn id="32"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1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7">
                                            <p:txEl>
                                              <p:pRg st="3" end="3"/>
                                            </p:txEl>
                                          </p:spTgt>
                                        </p:tgtEl>
                                        <p:attrNameLst>
                                          <p:attrName>style.visibility</p:attrName>
                                        </p:attrNameLst>
                                      </p:cBhvr>
                                      <p:to>
                                        <p:strVal val="visible"/>
                                      </p:to>
                                    </p:set>
                                    <p:animEffect transition="in" filter="fade">
                                      <p:cBhvr>
                                        <p:cTn id="38" dur="1000"/>
                                        <p:tgtEl>
                                          <p:spTgt spid="17">
                                            <p:txEl>
                                              <p:pRg st="3" end="3"/>
                                            </p:txEl>
                                          </p:spTgt>
                                        </p:tgtEl>
                                      </p:cBhvr>
                                    </p:animEffect>
                                    <p:anim calcmode="lin" valueType="num">
                                      <p:cBhvr>
                                        <p:cTn id="39" dur="1000" fill="hold"/>
                                        <p:tgtEl>
                                          <p:spTgt spid="17">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1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17">
                                            <p:txEl>
                                              <p:pRg st="4" end="4"/>
                                            </p:txEl>
                                          </p:spTgt>
                                        </p:tgtEl>
                                        <p:attrNameLst>
                                          <p:attrName>style.visibility</p:attrName>
                                        </p:attrNameLst>
                                      </p:cBhvr>
                                      <p:to>
                                        <p:strVal val="visible"/>
                                      </p:to>
                                    </p:set>
                                    <p:animEffect transition="in" filter="fade">
                                      <p:cBhvr>
                                        <p:cTn id="45" dur="1000"/>
                                        <p:tgtEl>
                                          <p:spTgt spid="17">
                                            <p:txEl>
                                              <p:pRg st="4" end="4"/>
                                            </p:txEl>
                                          </p:spTgt>
                                        </p:tgtEl>
                                      </p:cBhvr>
                                    </p:animEffect>
                                    <p:anim calcmode="lin" valueType="num">
                                      <p:cBhvr>
                                        <p:cTn id="46" dur="1000" fill="hold"/>
                                        <p:tgtEl>
                                          <p:spTgt spid="17">
                                            <p:txEl>
                                              <p:pRg st="4" end="4"/>
                                            </p:txEl>
                                          </p:spTgt>
                                        </p:tgtEl>
                                        <p:attrNameLst>
                                          <p:attrName>ppt_x</p:attrName>
                                        </p:attrNameLst>
                                      </p:cBhvr>
                                      <p:tavLst>
                                        <p:tav tm="0">
                                          <p:val>
                                            <p:strVal val="#ppt_x"/>
                                          </p:val>
                                        </p:tav>
                                        <p:tav tm="100000">
                                          <p:val>
                                            <p:strVal val="#ppt_x"/>
                                          </p:val>
                                        </p:tav>
                                      </p:tavLst>
                                    </p:anim>
                                    <p:anim calcmode="lin" valueType="num">
                                      <p:cBhvr>
                                        <p:cTn id="47" dur="1000" fill="hold"/>
                                        <p:tgtEl>
                                          <p:spTgt spid="1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7">
                                            <p:txEl>
                                              <p:pRg st="5" end="5"/>
                                            </p:txEl>
                                          </p:spTgt>
                                        </p:tgtEl>
                                        <p:attrNameLst>
                                          <p:attrName>style.visibility</p:attrName>
                                        </p:attrNameLst>
                                      </p:cBhvr>
                                      <p:to>
                                        <p:strVal val="visible"/>
                                      </p:to>
                                    </p:set>
                                    <p:animEffect transition="in" filter="fade">
                                      <p:cBhvr>
                                        <p:cTn id="52" dur="1000"/>
                                        <p:tgtEl>
                                          <p:spTgt spid="17">
                                            <p:txEl>
                                              <p:pRg st="5" end="5"/>
                                            </p:txEl>
                                          </p:spTgt>
                                        </p:tgtEl>
                                      </p:cBhvr>
                                    </p:animEffect>
                                    <p:anim calcmode="lin" valueType="num">
                                      <p:cBhvr>
                                        <p:cTn id="53" dur="1000" fill="hold"/>
                                        <p:tgtEl>
                                          <p:spTgt spid="17">
                                            <p:txEl>
                                              <p:pRg st="5" end="5"/>
                                            </p:txEl>
                                          </p:spTgt>
                                        </p:tgtEl>
                                        <p:attrNameLst>
                                          <p:attrName>ppt_x</p:attrName>
                                        </p:attrNameLst>
                                      </p:cBhvr>
                                      <p:tavLst>
                                        <p:tav tm="0">
                                          <p:val>
                                            <p:strVal val="#ppt_x"/>
                                          </p:val>
                                        </p:tav>
                                        <p:tav tm="100000">
                                          <p:val>
                                            <p:strVal val="#ppt_x"/>
                                          </p:val>
                                        </p:tav>
                                      </p:tavLst>
                                    </p:anim>
                                    <p:anim calcmode="lin" valueType="num">
                                      <p:cBhvr>
                                        <p:cTn id="54" dur="1000" fill="hold"/>
                                        <p:tgtEl>
                                          <p:spTgt spid="17">
                                            <p:txEl>
                                              <p:pRg st="5" end="5"/>
                                            </p:txEl>
                                          </p:spTgt>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7">
                                            <p:txEl>
                                              <p:pRg st="6" end="6"/>
                                            </p:txEl>
                                          </p:spTgt>
                                        </p:tgtEl>
                                        <p:attrNameLst>
                                          <p:attrName>style.visibility</p:attrName>
                                        </p:attrNameLst>
                                      </p:cBhvr>
                                      <p:to>
                                        <p:strVal val="visible"/>
                                      </p:to>
                                    </p:set>
                                    <p:animEffect transition="in" filter="fade">
                                      <p:cBhvr>
                                        <p:cTn id="57" dur="1000"/>
                                        <p:tgtEl>
                                          <p:spTgt spid="17">
                                            <p:txEl>
                                              <p:pRg st="6" end="6"/>
                                            </p:txEl>
                                          </p:spTgt>
                                        </p:tgtEl>
                                      </p:cBhvr>
                                    </p:animEffect>
                                    <p:anim calcmode="lin" valueType="num">
                                      <p:cBhvr>
                                        <p:cTn id="58" dur="1000" fill="hold"/>
                                        <p:tgtEl>
                                          <p:spTgt spid="17">
                                            <p:txEl>
                                              <p:pRg st="6" end="6"/>
                                            </p:txEl>
                                          </p:spTgt>
                                        </p:tgtEl>
                                        <p:attrNameLst>
                                          <p:attrName>ppt_x</p:attrName>
                                        </p:attrNameLst>
                                      </p:cBhvr>
                                      <p:tavLst>
                                        <p:tav tm="0">
                                          <p:val>
                                            <p:strVal val="#ppt_x"/>
                                          </p:val>
                                        </p:tav>
                                        <p:tav tm="100000">
                                          <p:val>
                                            <p:strVal val="#ppt_x"/>
                                          </p:val>
                                        </p:tav>
                                      </p:tavLst>
                                    </p:anim>
                                    <p:anim calcmode="lin" valueType="num">
                                      <p:cBhvr>
                                        <p:cTn id="59" dur="1000" fill="hold"/>
                                        <p:tgtEl>
                                          <p:spTgt spid="17">
                                            <p:txEl>
                                              <p:pRg st="6" end="6"/>
                                            </p:txEl>
                                          </p:spTgt>
                                        </p:tgtEl>
                                        <p:attrNameLst>
                                          <p:attrName>ppt_y</p:attrName>
                                        </p:attrNameLst>
                                      </p:cBhvr>
                                      <p:tavLst>
                                        <p:tav tm="0">
                                          <p:val>
                                            <p:strVal val="#ppt_y+.1"/>
                                          </p:val>
                                        </p:tav>
                                        <p:tav tm="100000">
                                          <p:val>
                                            <p:strVal val="#ppt_y"/>
                                          </p:val>
                                        </p:tav>
                                      </p:tavLst>
                                    </p:anim>
                                  </p:childTnLst>
                                </p:cTn>
                              </p:par>
                              <p:par>
                                <p:cTn id="60" presetID="10" presetClass="entr" presetSubtype="0" fill="hold" grpId="0" nodeType="withEffect">
                                  <p:stCondLst>
                                    <p:cond delay="1000"/>
                                  </p:stCondLst>
                                  <p:childTnLst>
                                    <p:set>
                                      <p:cBhvr>
                                        <p:cTn id="61" dur="1" fill="hold">
                                          <p:stCondLst>
                                            <p:cond delay="0"/>
                                          </p:stCondLst>
                                        </p:cTn>
                                        <p:tgtEl>
                                          <p:spTgt spid="8"/>
                                        </p:tgtEl>
                                        <p:attrNameLst>
                                          <p:attrName>style.visibility</p:attrName>
                                        </p:attrNameLst>
                                      </p:cBhvr>
                                      <p:to>
                                        <p:strVal val="visible"/>
                                      </p:to>
                                    </p:set>
                                    <p:animEffect transition="in" filter="fade">
                                      <p:cBhvr>
                                        <p:cTn id="6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build="p"/>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5" y="867603"/>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6" name="TextBox 15"/>
          <p:cNvSpPr txBox="1"/>
          <p:nvPr/>
        </p:nvSpPr>
        <p:spPr>
          <a:xfrm rot="259907">
            <a:off x="1992878" y="1249084"/>
            <a:ext cx="4845280" cy="492443"/>
          </a:xfrm>
          <a:prstGeom prst="rect">
            <a:avLst/>
          </a:prstGeom>
          <a:noFill/>
          <a:effectLst/>
        </p:spPr>
        <p:txBody>
          <a:bodyPr wrap="square" rtlCol="0">
            <a:spAutoFit/>
          </a:bodyPr>
          <a:lstStyle/>
          <a:p>
            <a:pPr algn="ctr"/>
            <a:r>
              <a:rPr lang="en-US" sz="2600" dirty="0"/>
              <a:t>NuvaRing</a:t>
            </a:r>
          </a:p>
        </p:txBody>
      </p:sp>
      <p:sp>
        <p:nvSpPr>
          <p:cNvPr id="17" name="Content Placeholder 2"/>
          <p:cNvSpPr txBox="1">
            <a:spLocks/>
          </p:cNvSpPr>
          <p:nvPr/>
        </p:nvSpPr>
        <p:spPr>
          <a:xfrm rot="244415">
            <a:off x="1694174" y="1891331"/>
            <a:ext cx="6180671" cy="3618881"/>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itchFamily="34" charset="0"/>
              <a:buChar char="•"/>
            </a:pPr>
            <a:r>
              <a:rPr lang="en-US" sz="1350" dirty="0">
                <a:solidFill>
                  <a:schemeClr val="tx1"/>
                </a:solidFill>
              </a:rPr>
              <a:t>The ring prevents your ovaries from releasing eggs or prevents sperm from getting to the egg. </a:t>
            </a:r>
          </a:p>
          <a:p>
            <a:pPr marL="285750" indent="-285750" algn="l">
              <a:buFont typeface="Arial" pitchFamily="34" charset="0"/>
              <a:buChar char="•"/>
            </a:pPr>
            <a:r>
              <a:rPr lang="en-US" sz="1350" dirty="0">
                <a:solidFill>
                  <a:schemeClr val="tx1"/>
                </a:solidFill>
              </a:rPr>
              <a:t>It contains a combination of estrogen and progesterone. </a:t>
            </a:r>
          </a:p>
          <a:p>
            <a:pPr marL="285750" indent="-285750" algn="l">
              <a:buFont typeface="Arial" pitchFamily="34" charset="0"/>
              <a:buChar char="•"/>
            </a:pPr>
            <a:r>
              <a:rPr lang="en-US" sz="1350" dirty="0">
                <a:solidFill>
                  <a:schemeClr val="tx1"/>
                </a:solidFill>
              </a:rPr>
              <a:t>The ring is a small, flexible piece of plastic that's inserted into the vagina to provide birth control. </a:t>
            </a:r>
          </a:p>
          <a:p>
            <a:pPr marL="285750" indent="-285750" algn="l">
              <a:buFont typeface="Arial" pitchFamily="34" charset="0"/>
              <a:buChar char="•"/>
            </a:pPr>
            <a:r>
              <a:rPr lang="en-US" sz="1350" dirty="0">
                <a:solidFill>
                  <a:schemeClr val="tx1"/>
                </a:solidFill>
              </a:rPr>
              <a:t>It requires a prescription. </a:t>
            </a:r>
          </a:p>
          <a:p>
            <a:pPr marL="285750" indent="-285750" algn="l">
              <a:buFont typeface="Arial" pitchFamily="34" charset="0"/>
              <a:buChar char="•"/>
            </a:pPr>
            <a:r>
              <a:rPr lang="en-US" sz="1350" dirty="0">
                <a:solidFill>
                  <a:schemeClr val="tx1"/>
                </a:solidFill>
              </a:rPr>
              <a:t>Wear for 21 days, remove for 7 days, replace with a new ring. NuvaRing is 90% effective with typical use. </a:t>
            </a:r>
          </a:p>
          <a:p>
            <a:pPr marL="285750" indent="-285750" algn="l">
              <a:buFont typeface="Arial" pitchFamily="34" charset="0"/>
              <a:buChar char="•"/>
            </a:pPr>
            <a:r>
              <a:rPr lang="en-US" sz="1350" dirty="0">
                <a:solidFill>
                  <a:schemeClr val="tx1"/>
                </a:solidFill>
              </a:rPr>
              <a:t>Lower risk of ovary, endometrial (uterus), and colon cancers, pelvic inflammatory disease (PID), noncancerous ovarian cysts, and iron-deficiency anemia. </a:t>
            </a:r>
          </a:p>
          <a:p>
            <a:pPr marL="285750" indent="-285750" algn="l">
              <a:buFont typeface="Arial" pitchFamily="34" charset="0"/>
              <a:buChar char="•"/>
            </a:pPr>
            <a:r>
              <a:rPr lang="en-US" sz="1350" dirty="0">
                <a:solidFill>
                  <a:schemeClr val="tx1"/>
                </a:solidFill>
              </a:rPr>
              <a:t>While condoms are the best way to prevent STIs, if someone has sex, they are not the most effective type of birth control. If someone has sex, the best way to prevent both STIs and pregnancy is to use what is called "dual protection." Dual protection means you use a condom to prevent STIs each time you have sex, and at the same time, you use a more effective form of birth control, such as an IUD, implant, or shot.</a:t>
            </a:r>
          </a:p>
          <a:p>
            <a:pPr algn="l"/>
            <a:endParaRPr lang="en-US" sz="1350" dirty="0">
              <a:solidFill>
                <a:schemeClr val="tx1"/>
              </a:solidFill>
            </a:endParaRPr>
          </a:p>
        </p:txBody>
      </p:sp>
      <p:sp>
        <p:nvSpPr>
          <p:cNvPr id="8" name="Rectangle 7"/>
          <p:cNvSpPr/>
          <p:nvPr/>
        </p:nvSpPr>
        <p:spPr>
          <a:xfrm rot="240000">
            <a:off x="2819232" y="5306109"/>
            <a:ext cx="3577874" cy="230832"/>
          </a:xfrm>
          <a:prstGeom prst="rect">
            <a:avLst/>
          </a:prstGeom>
        </p:spPr>
        <p:txBody>
          <a:bodyPr wrap="square">
            <a:spAutoFit/>
          </a:bodyPr>
          <a:lstStyle/>
          <a:p>
            <a:pPr defTabSz="436563"/>
            <a:r>
              <a:rPr lang="en-US" altLang="en-US" sz="900" dirty="0">
                <a:latin typeface="Cambria" pitchFamily="18" charset="0"/>
              </a:rPr>
              <a:t>	</a:t>
            </a:r>
            <a:r>
              <a:rPr lang="en-US" sz="900" u="sng" dirty="0">
                <a:hlinkClick r:id="rId4"/>
              </a:rPr>
              <a:t> Source: Office of Women’s Health</a:t>
            </a:r>
            <a:endParaRPr lang="en-US" altLang="en-US" sz="900" dirty="0">
              <a:latin typeface="Cambria" pitchFamily="18" charset="0"/>
            </a:endParaRPr>
          </a:p>
        </p:txBody>
      </p:sp>
      <p:grpSp>
        <p:nvGrpSpPr>
          <p:cNvPr id="3" name="Group 2">
            <a:extLst>
              <a:ext uri="{FF2B5EF4-FFF2-40B4-BE49-F238E27FC236}">
                <a16:creationId xmlns:a16="http://schemas.microsoft.com/office/drawing/2014/main" id="{055C316E-97E2-F3C6-30D9-35B0080FEF6D}"/>
              </a:ext>
            </a:extLst>
          </p:cNvPr>
          <p:cNvGrpSpPr/>
          <p:nvPr/>
        </p:nvGrpSpPr>
        <p:grpSpPr>
          <a:xfrm>
            <a:off x="5181600" y="1360870"/>
            <a:ext cx="533400" cy="491499"/>
            <a:chOff x="5266642" y="1371600"/>
            <a:chExt cx="600758" cy="553566"/>
          </a:xfrm>
        </p:grpSpPr>
        <p:sp>
          <p:nvSpPr>
            <p:cNvPr id="4" name="Oval 3">
              <a:extLst>
                <a:ext uri="{FF2B5EF4-FFF2-40B4-BE49-F238E27FC236}">
                  <a16:creationId xmlns:a16="http://schemas.microsoft.com/office/drawing/2014/main" id="{D74031C4-1784-B403-13CD-35CC4D693C50}"/>
                </a:ext>
              </a:extLst>
            </p:cNvPr>
            <p:cNvSpPr/>
            <p:nvPr/>
          </p:nvSpPr>
          <p:spPr>
            <a:xfrm rot="660077">
              <a:off x="5266642" y="1371600"/>
              <a:ext cx="600758" cy="553566"/>
            </a:xfrm>
            <a:prstGeom prst="ellipse">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83D79FD7-4C38-7386-4665-BE48C4B3D48A}"/>
                </a:ext>
              </a:extLst>
            </p:cNvPr>
            <p:cNvSpPr/>
            <p:nvPr/>
          </p:nvSpPr>
          <p:spPr>
            <a:xfrm rot="660077">
              <a:off x="5312096" y="1414385"/>
              <a:ext cx="509852" cy="469800"/>
            </a:xfrm>
            <a:prstGeom prst="ellips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07468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p:cTn id="10" dur="1000" fill="hold"/>
                                        <p:tgtEl>
                                          <p:spTgt spid="16"/>
                                        </p:tgtEl>
                                        <p:attrNameLst>
                                          <p:attrName>ppt_w</p:attrName>
                                        </p:attrNameLst>
                                      </p:cBhvr>
                                      <p:tavLst>
                                        <p:tav tm="0">
                                          <p:val>
                                            <p:fltVal val="0"/>
                                          </p:val>
                                        </p:tav>
                                        <p:tav tm="100000">
                                          <p:val>
                                            <p:strVal val="#ppt_w"/>
                                          </p:val>
                                        </p:tav>
                                      </p:tavLst>
                                    </p:anim>
                                    <p:anim calcmode="lin" valueType="num">
                                      <p:cBhvr>
                                        <p:cTn id="11" dur="1000" fill="hold"/>
                                        <p:tgtEl>
                                          <p:spTgt spid="16"/>
                                        </p:tgtEl>
                                        <p:attrNameLst>
                                          <p:attrName>ppt_h</p:attrName>
                                        </p:attrNameLst>
                                      </p:cBhvr>
                                      <p:tavLst>
                                        <p:tav tm="0">
                                          <p:val>
                                            <p:fltVal val="0"/>
                                          </p:val>
                                        </p:tav>
                                        <p:tav tm="100000">
                                          <p:val>
                                            <p:strVal val="#ppt_h"/>
                                          </p:val>
                                        </p:tav>
                                      </p:tavLst>
                                    </p:anim>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fltVal val="0.5"/>
                                          </p:val>
                                        </p:tav>
                                        <p:tav tm="100000">
                                          <p:val>
                                            <p:strVal val="#ppt_x"/>
                                          </p:val>
                                        </p:tav>
                                      </p:tavLst>
                                    </p:anim>
                                    <p:anim calcmode="lin" valueType="num">
                                      <p:cBhvr>
                                        <p:cTn id="14" dur="1000" fill="hold"/>
                                        <p:tgtEl>
                                          <p:spTgt spid="16"/>
                                        </p:tgtEl>
                                        <p:attrNameLst>
                                          <p:attrName>ppt_y</p:attrName>
                                        </p:attrNameLst>
                                      </p:cBhvr>
                                      <p:tavLst>
                                        <p:tav tm="0">
                                          <p:val>
                                            <p:fltVal val="0.5"/>
                                          </p:val>
                                        </p:tav>
                                        <p:tav tm="100000">
                                          <p:val>
                                            <p:strVal val="#ppt_y"/>
                                          </p:val>
                                        </p:tav>
                                      </p:tavLst>
                                    </p:anim>
                                  </p:childTnLst>
                                </p:cTn>
                              </p:par>
                              <p:par>
                                <p:cTn id="15" presetID="10" presetClass="entr" presetSubtype="0" fill="hold" grpId="0" nodeType="withEffect">
                                  <p:stCondLst>
                                    <p:cond delay="10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1633638" y="1890125"/>
            <a:ext cx="6147801" cy="3672052"/>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anose="020B0604020202020204" pitchFamily="34" charset="0"/>
              <a:buChar char="•"/>
            </a:pPr>
            <a:r>
              <a:rPr lang="en-US" sz="1600" dirty="0">
                <a:solidFill>
                  <a:schemeClr val="tx1"/>
                </a:solidFill>
              </a:rPr>
              <a:t>EC methods include Copper-T IUD, </a:t>
            </a:r>
            <a:r>
              <a:rPr lang="en-US" sz="1600" dirty="0" err="1">
                <a:solidFill>
                  <a:schemeClr val="tx1"/>
                </a:solidFill>
              </a:rPr>
              <a:t>ella</a:t>
            </a:r>
            <a:r>
              <a:rPr lang="en-US" sz="1600" dirty="0">
                <a:solidFill>
                  <a:schemeClr val="tx1"/>
                </a:solidFill>
              </a:rPr>
              <a:t>, and Plan B One-Step, Next Choice One Dose, and others.</a:t>
            </a:r>
          </a:p>
          <a:p>
            <a:pPr marL="285750" indent="-285750" algn="l">
              <a:buFont typeface="Arial" panose="020B0604020202020204" pitchFamily="34" charset="0"/>
              <a:buChar char="•"/>
            </a:pPr>
            <a:r>
              <a:rPr lang="en-US" sz="1600" dirty="0">
                <a:solidFill>
                  <a:schemeClr val="tx1"/>
                </a:solidFill>
              </a:rPr>
              <a:t>EC can be used after no birth control was used during vaginal sex (penis in vagina), or if the contraceptive method failed, such as if a condom broke.</a:t>
            </a:r>
          </a:p>
          <a:p>
            <a:pPr marL="285750" indent="-285750" algn="l">
              <a:buFont typeface="Arial" panose="020B0604020202020204" pitchFamily="34" charset="0"/>
              <a:buChar char="•"/>
            </a:pPr>
            <a:r>
              <a:rPr lang="en-US" sz="1600" dirty="0">
                <a:solidFill>
                  <a:schemeClr val="tx1"/>
                </a:solidFill>
              </a:rPr>
              <a:t>EC can be used up to 5 days after unprotected sex, but the sooner the Plan B One-Step, Next Choice One Dose, or other </a:t>
            </a:r>
            <a:r>
              <a:rPr lang="en-US" sz="1600" dirty="0" err="1">
                <a:solidFill>
                  <a:schemeClr val="tx1"/>
                </a:solidFill>
              </a:rPr>
              <a:t>levonogestrel</a:t>
            </a:r>
            <a:r>
              <a:rPr lang="en-US" sz="1600" dirty="0">
                <a:solidFill>
                  <a:schemeClr val="tx1"/>
                </a:solidFill>
              </a:rPr>
              <a:t> pills are taken the better they will work.</a:t>
            </a:r>
          </a:p>
          <a:p>
            <a:pPr marL="285750" indent="-285750" algn="l">
              <a:buFont typeface="Arial" panose="020B0604020202020204" pitchFamily="34" charset="0"/>
              <a:buChar char="•"/>
            </a:pPr>
            <a:r>
              <a:rPr lang="en-US" sz="1600" dirty="0">
                <a:solidFill>
                  <a:schemeClr val="tx1"/>
                </a:solidFill>
              </a:rPr>
              <a:t>Most brands of EC pills (e.g., Plan B One-Step, Next Choice One Dose, and others) are available over the counter.</a:t>
            </a:r>
          </a:p>
          <a:p>
            <a:pPr marL="1657350" lvl="3" indent="-285750" algn="l">
              <a:buFont typeface="Arial" panose="020B0604020202020204" pitchFamily="34" charset="0"/>
              <a:buChar char="•"/>
            </a:pPr>
            <a:endParaRPr lang="en-US" sz="400" dirty="0">
              <a:solidFill>
                <a:schemeClr val="tx1"/>
              </a:solidFill>
            </a:endParaRPr>
          </a:p>
          <a:p>
            <a:pPr algn="l"/>
            <a:r>
              <a:rPr lang="en-US" sz="1250" dirty="0">
                <a:solidFill>
                  <a:schemeClr val="tx1"/>
                </a:solidFill>
              </a:rPr>
              <a:t>		</a:t>
            </a:r>
          </a:p>
          <a:p>
            <a:pPr algn="l"/>
            <a:endParaRPr lang="en-US" sz="1250" dirty="0">
              <a:solidFill>
                <a:schemeClr val="tx1"/>
              </a:solidFill>
            </a:endParaRPr>
          </a:p>
          <a:p>
            <a:endParaRPr lang="en-US" sz="1200" dirty="0">
              <a:solidFill>
                <a:schemeClr val="tx1"/>
              </a:solidFill>
            </a:endParaRPr>
          </a:p>
          <a:p>
            <a:r>
              <a:rPr lang="en-US" sz="1100" dirty="0">
                <a:solidFill>
                  <a:schemeClr val="tx1"/>
                </a:solidFill>
              </a:rPr>
              <a:t>(continue onto next page)</a:t>
            </a:r>
          </a:p>
          <a:p>
            <a:pPr marL="285750" indent="-285750" algn="l">
              <a:buFont typeface="Arial" panose="020B0604020202020204" pitchFamily="34" charset="0"/>
              <a:buChar char="•"/>
            </a:pPr>
            <a:endParaRPr lang="en-US" sz="1250" dirty="0">
              <a:solidFill>
                <a:schemeClr val="tx1"/>
              </a:solidFill>
            </a:endParaRPr>
          </a:p>
          <a:p>
            <a:pPr marL="285750" indent="-285750" algn="l">
              <a:buFont typeface="Arial" panose="020B0604020202020204" pitchFamily="34" charset="0"/>
              <a:buChar char="•"/>
            </a:pPr>
            <a:endParaRPr lang="en-US" sz="1250" dirty="0">
              <a:solidFill>
                <a:schemeClr val="tx1"/>
              </a:solidFill>
            </a:endParaRPr>
          </a:p>
          <a:p>
            <a:pPr marL="285750" indent="-285750" algn="l">
              <a:buFont typeface="Arial" panose="020B0604020202020204" pitchFamily="34" charset="0"/>
              <a:buChar char="•"/>
            </a:pPr>
            <a:endParaRPr lang="en-US" sz="1250" dirty="0">
              <a:solidFill>
                <a:schemeClr val="tx1"/>
              </a:solidFill>
            </a:endParaRPr>
          </a:p>
          <a:p>
            <a:pPr algn="l"/>
            <a:endParaRPr lang="en-US" sz="1250" dirty="0">
              <a:solidFill>
                <a:schemeClr val="tx1"/>
              </a:solidFill>
            </a:endParaRPr>
          </a:p>
          <a:p>
            <a:pPr algn="l"/>
            <a:endParaRPr lang="en-US" sz="1250" dirty="0">
              <a:solidFill>
                <a:schemeClr val="tx1"/>
              </a:solidFill>
            </a:endParaRPr>
          </a:p>
        </p:txBody>
      </p:sp>
      <p:sp>
        <p:nvSpPr>
          <p:cNvPr id="9" name="TextBox 8"/>
          <p:cNvSpPr txBox="1"/>
          <p:nvPr/>
        </p:nvSpPr>
        <p:spPr>
          <a:xfrm rot="259907">
            <a:off x="1736154" y="1308314"/>
            <a:ext cx="6411292" cy="430887"/>
          </a:xfrm>
          <a:prstGeom prst="rect">
            <a:avLst/>
          </a:prstGeom>
          <a:noFill/>
          <a:effectLst/>
        </p:spPr>
        <p:txBody>
          <a:bodyPr wrap="square" rtlCol="0">
            <a:spAutoFit/>
          </a:bodyPr>
          <a:lstStyle/>
          <a:p>
            <a:pPr algn="ctr"/>
            <a:r>
              <a:rPr lang="en-US" sz="2200" dirty="0"/>
              <a:t>Emergency Contraception (EC)</a:t>
            </a:r>
          </a:p>
        </p:txBody>
      </p:sp>
    </p:spTree>
    <p:extLst>
      <p:ext uri="{BB962C8B-B14F-4D97-AF65-F5344CB8AC3E}">
        <p14:creationId xmlns:p14="http://schemas.microsoft.com/office/powerpoint/2010/main" val="1660360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1000" fill="hold"/>
                                        <p:tgtEl>
                                          <p:spTgt spid="9"/>
                                        </p:tgtEl>
                                        <p:attrNameLst>
                                          <p:attrName>ppt_w</p:attrName>
                                        </p:attrNameLst>
                                      </p:cBhvr>
                                      <p:tavLst>
                                        <p:tav tm="0">
                                          <p:val>
                                            <p:fltVal val="0"/>
                                          </p:val>
                                        </p:tav>
                                        <p:tav tm="100000">
                                          <p:val>
                                            <p:strVal val="#ppt_w"/>
                                          </p:val>
                                        </p:tav>
                                      </p:tavLst>
                                    </p:anim>
                                    <p:anim calcmode="lin" valueType="num">
                                      <p:cBhvr>
                                        <p:cTn id="11" dur="1000" fill="hold"/>
                                        <p:tgtEl>
                                          <p:spTgt spid="9"/>
                                        </p:tgtEl>
                                        <p:attrNameLst>
                                          <p:attrName>ppt_h</p:attrName>
                                        </p:attrNameLst>
                                      </p:cBhvr>
                                      <p:tavLst>
                                        <p:tav tm="0">
                                          <p:val>
                                            <p:fltVal val="0"/>
                                          </p:val>
                                        </p:tav>
                                        <p:tav tm="100000">
                                          <p:val>
                                            <p:strVal val="#ppt_h"/>
                                          </p:val>
                                        </p:tav>
                                      </p:tavLst>
                                    </p:anim>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fltVal val="0.5"/>
                                          </p:val>
                                        </p:tav>
                                        <p:tav tm="100000">
                                          <p:val>
                                            <p:strVal val="#ppt_x"/>
                                          </p:val>
                                        </p:tav>
                                      </p:tavLst>
                                    </p:anim>
                                    <p:anim calcmode="lin" valueType="num">
                                      <p:cBhvr>
                                        <p:cTn id="14" dur="1000" fill="hold"/>
                                        <p:tgtEl>
                                          <p:spTgt spid="9"/>
                                        </p:tgtEl>
                                        <p:attrNameLst>
                                          <p:attrName>ppt_y</p:attrName>
                                        </p:attrNameLst>
                                      </p:cBhvr>
                                      <p:tavLst>
                                        <p:tav tm="0">
                                          <p:val>
                                            <p:fltVal val="0.5"/>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1665677" y="1908690"/>
            <a:ext cx="6025360" cy="3428542"/>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anose="020B0604020202020204" pitchFamily="34" charset="0"/>
              <a:buChar char="•"/>
            </a:pPr>
            <a:r>
              <a:rPr lang="en-US" sz="1600" dirty="0">
                <a:solidFill>
                  <a:schemeClr val="tx1"/>
                </a:solidFill>
              </a:rPr>
              <a:t>The Copper-T IUD is 99.9% effective in preventing pregnancy up to 5 days after unprotected vaginal sex and can be left in as contraception moving forward for up to 10 years.</a:t>
            </a:r>
          </a:p>
          <a:p>
            <a:pPr marL="285750" indent="-285750" algn="l">
              <a:buFont typeface="Arial" panose="020B0604020202020204" pitchFamily="34" charset="0"/>
              <a:buChar char="•"/>
            </a:pPr>
            <a:r>
              <a:rPr lang="en-US" sz="1600" dirty="0" err="1">
                <a:solidFill>
                  <a:schemeClr val="tx1"/>
                </a:solidFill>
              </a:rPr>
              <a:t>Levonogestrel</a:t>
            </a:r>
            <a:r>
              <a:rPr lang="en-US" sz="1600" dirty="0">
                <a:solidFill>
                  <a:schemeClr val="tx1"/>
                </a:solidFill>
              </a:rPr>
              <a:t> pills such as Plan B One-Step and Next </a:t>
            </a:r>
            <a:r>
              <a:rPr lang="en-US" sz="1600" dirty="0" err="1">
                <a:solidFill>
                  <a:schemeClr val="tx1"/>
                </a:solidFill>
              </a:rPr>
              <a:t>Chioce</a:t>
            </a:r>
            <a:r>
              <a:rPr lang="en-US" sz="1600" dirty="0">
                <a:solidFill>
                  <a:schemeClr val="tx1"/>
                </a:solidFill>
              </a:rPr>
              <a:t> One Dose are 89% effective when taken within 3 days of unprotected vaginal sex. They continue to reduce the risk of pregnancy up to 5 days after unprotected vaginal sex but are less effective days 4-5.</a:t>
            </a:r>
          </a:p>
          <a:p>
            <a:pPr marL="285750" indent="-285750" algn="l">
              <a:buFont typeface="Arial" panose="020B0604020202020204" pitchFamily="34" charset="0"/>
              <a:buChar char="•"/>
            </a:pPr>
            <a:r>
              <a:rPr lang="en-US" sz="1600" dirty="0">
                <a:solidFill>
                  <a:schemeClr val="tx1"/>
                </a:solidFill>
              </a:rPr>
              <a:t>Ella is 85% effective when taken within 5 days of unprotected vaginal sex. It stays just as effective through 5 days.</a:t>
            </a:r>
          </a:p>
          <a:p>
            <a:pPr marL="285750" indent="-285750" algn="l">
              <a:buFont typeface="Arial" panose="020B0604020202020204" pitchFamily="34" charset="0"/>
              <a:buChar char="•"/>
            </a:pPr>
            <a:r>
              <a:rPr lang="en-US" sz="1600">
                <a:solidFill>
                  <a:schemeClr val="tx1"/>
                </a:solidFill>
              </a:rPr>
              <a:t>If someone is </a:t>
            </a:r>
            <a:r>
              <a:rPr lang="en-US" sz="1600" dirty="0">
                <a:solidFill>
                  <a:schemeClr val="tx1"/>
                </a:solidFill>
              </a:rPr>
              <a:t>already pregnant, EC pills will not stop or harm the pregnancy.</a:t>
            </a:r>
          </a:p>
          <a:p>
            <a:pPr marL="285750" indent="-285750" algn="l">
              <a:buFont typeface="Arial" panose="020B0604020202020204" pitchFamily="34" charset="0"/>
              <a:buChar char="•"/>
            </a:pPr>
            <a:r>
              <a:rPr lang="en-US" sz="1600" dirty="0">
                <a:solidFill>
                  <a:schemeClr val="tx1"/>
                </a:solidFill>
              </a:rPr>
              <a:t>EC does not reduce the risk of STIs.</a:t>
            </a:r>
          </a:p>
          <a:p>
            <a:pPr marL="285750" indent="-285750" algn="l">
              <a:buFont typeface="Arial" panose="020B0604020202020204" pitchFamily="34" charset="0"/>
              <a:buChar char="•"/>
            </a:pPr>
            <a:endParaRPr lang="en-US" sz="1250" dirty="0">
              <a:solidFill>
                <a:schemeClr val="tx1"/>
              </a:solidFill>
            </a:endParaRPr>
          </a:p>
          <a:p>
            <a:pPr marL="285750" indent="-285750" algn="l">
              <a:buFont typeface="Arial" panose="020B0604020202020204" pitchFamily="34" charset="0"/>
              <a:buChar char="•"/>
            </a:pPr>
            <a:endParaRPr lang="en-US" sz="1250" dirty="0">
              <a:solidFill>
                <a:schemeClr val="tx1"/>
              </a:solidFill>
            </a:endParaRPr>
          </a:p>
          <a:p>
            <a:pPr marL="285750" indent="-285750" algn="l">
              <a:buFont typeface="Arial" panose="020B0604020202020204" pitchFamily="34" charset="0"/>
              <a:buChar char="•"/>
            </a:pPr>
            <a:endParaRPr lang="en-US" sz="1250" dirty="0">
              <a:solidFill>
                <a:schemeClr val="tx1"/>
              </a:solidFill>
            </a:endParaRPr>
          </a:p>
          <a:p>
            <a:pPr marL="285750" indent="-285750" algn="l">
              <a:buFont typeface="Arial" panose="020B0604020202020204" pitchFamily="34" charset="0"/>
              <a:buChar char="•"/>
            </a:pPr>
            <a:endParaRPr lang="en-US" sz="1250" dirty="0">
              <a:solidFill>
                <a:schemeClr val="tx1"/>
              </a:solidFill>
            </a:endParaRPr>
          </a:p>
          <a:p>
            <a:pPr marL="285750" indent="-285750" algn="l">
              <a:buFont typeface="Arial" panose="020B0604020202020204" pitchFamily="34" charset="0"/>
              <a:buChar char="•"/>
            </a:pPr>
            <a:endParaRPr lang="en-US" sz="1250" dirty="0">
              <a:solidFill>
                <a:schemeClr val="tx1"/>
              </a:solidFill>
            </a:endParaRPr>
          </a:p>
          <a:p>
            <a:pPr algn="l"/>
            <a:endParaRPr lang="en-US" sz="1250" dirty="0">
              <a:solidFill>
                <a:schemeClr val="tx1"/>
              </a:solidFill>
            </a:endParaRPr>
          </a:p>
        </p:txBody>
      </p:sp>
      <p:sp>
        <p:nvSpPr>
          <p:cNvPr id="8" name="TextBox 7"/>
          <p:cNvSpPr txBox="1"/>
          <p:nvPr/>
        </p:nvSpPr>
        <p:spPr>
          <a:xfrm rot="259907">
            <a:off x="1736154" y="1308314"/>
            <a:ext cx="6411292" cy="430887"/>
          </a:xfrm>
          <a:prstGeom prst="rect">
            <a:avLst/>
          </a:prstGeom>
          <a:noFill/>
          <a:effectLst/>
        </p:spPr>
        <p:txBody>
          <a:bodyPr wrap="square" rtlCol="0">
            <a:spAutoFit/>
          </a:bodyPr>
          <a:lstStyle/>
          <a:p>
            <a:pPr algn="ctr"/>
            <a:r>
              <a:rPr lang="en-US" sz="2200" dirty="0"/>
              <a:t>Emergency Contraception (EC)</a:t>
            </a:r>
          </a:p>
        </p:txBody>
      </p:sp>
    </p:spTree>
    <p:extLst>
      <p:ext uri="{BB962C8B-B14F-4D97-AF65-F5344CB8AC3E}">
        <p14:creationId xmlns:p14="http://schemas.microsoft.com/office/powerpoint/2010/main" val="2624921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53" presetClass="entr" presetSubtype="528"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1000" fill="hold"/>
                                        <p:tgtEl>
                                          <p:spTgt spid="8"/>
                                        </p:tgtEl>
                                        <p:attrNameLst>
                                          <p:attrName>ppt_w</p:attrName>
                                        </p:attrNameLst>
                                      </p:cBhvr>
                                      <p:tavLst>
                                        <p:tav tm="0">
                                          <p:val>
                                            <p:fltVal val="0"/>
                                          </p:val>
                                        </p:tav>
                                        <p:tav tm="100000">
                                          <p:val>
                                            <p:strVal val="#ppt_w"/>
                                          </p:val>
                                        </p:tav>
                                      </p:tavLst>
                                    </p:anim>
                                    <p:anim calcmode="lin" valueType="num">
                                      <p:cBhvr>
                                        <p:cTn id="11" dur="1000" fill="hold"/>
                                        <p:tgtEl>
                                          <p:spTgt spid="8"/>
                                        </p:tgtEl>
                                        <p:attrNameLst>
                                          <p:attrName>ppt_h</p:attrName>
                                        </p:attrNameLst>
                                      </p:cBhvr>
                                      <p:tavLst>
                                        <p:tav tm="0">
                                          <p:val>
                                            <p:fltVal val="0"/>
                                          </p:val>
                                        </p:tav>
                                        <p:tav tm="100000">
                                          <p:val>
                                            <p:strVal val="#ppt_h"/>
                                          </p:val>
                                        </p:tav>
                                      </p:tavLst>
                                    </p:anim>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fltVal val="0.5"/>
                                          </p:val>
                                        </p:tav>
                                        <p:tav tm="100000">
                                          <p:val>
                                            <p:strVal val="#ppt_x"/>
                                          </p:val>
                                        </p:tav>
                                      </p:tavLst>
                                    </p:anim>
                                    <p:anim calcmode="lin" valueType="num">
                                      <p:cBhvr>
                                        <p:cTn id="14" dur="1000" fill="hold"/>
                                        <p:tgtEl>
                                          <p:spTgt spid="8"/>
                                        </p:tgtEl>
                                        <p:attrNameLst>
                                          <p:attrName>ppt_y</p:attrName>
                                        </p:attrNameLst>
                                      </p:cBhvr>
                                      <p:tavLst>
                                        <p:tav tm="0">
                                          <p:val>
                                            <p:fltVal val="0.5"/>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9" name="TextBox 8"/>
          <p:cNvSpPr txBox="1"/>
          <p:nvPr/>
        </p:nvSpPr>
        <p:spPr>
          <a:xfrm rot="259907">
            <a:off x="2070539" y="3025303"/>
            <a:ext cx="5450434" cy="553998"/>
          </a:xfrm>
          <a:prstGeom prst="rect">
            <a:avLst/>
          </a:prstGeom>
          <a:noFill/>
          <a:effectLst/>
        </p:spPr>
        <p:txBody>
          <a:bodyPr wrap="square" rtlCol="0">
            <a:spAutoFit/>
          </a:bodyPr>
          <a:lstStyle/>
          <a:p>
            <a:pPr algn="ctr"/>
            <a:r>
              <a:rPr lang="en-US" sz="3000" dirty="0"/>
              <a:t>Let’s see what you remember…</a:t>
            </a:r>
          </a:p>
        </p:txBody>
      </p:sp>
    </p:spTree>
    <p:extLst>
      <p:ext uri="{BB962C8B-B14F-4D97-AF65-F5344CB8AC3E}">
        <p14:creationId xmlns:p14="http://schemas.microsoft.com/office/powerpoint/2010/main" val="824666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3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cBhvr>
                                        <p:cTn id="9" dur="1000" fill="hold"/>
                                        <p:tgtEl>
                                          <p:spTgt spid="9"/>
                                        </p:tgtEl>
                                        <p:attrNameLst>
                                          <p:attrName>ppt_w</p:attrName>
                                        </p:attrNameLst>
                                      </p:cBhvr>
                                      <p:tavLst>
                                        <p:tav tm="0">
                                          <p:val>
                                            <p:fltVal val="0"/>
                                          </p:val>
                                        </p:tav>
                                        <p:tav tm="100000">
                                          <p:val>
                                            <p:strVal val="#ppt_w"/>
                                          </p:val>
                                        </p:tav>
                                      </p:tavLst>
                                    </p:anim>
                                    <p:anim calcmode="lin" valueType="num">
                                      <p:cBhvr>
                                        <p:cTn id="10" dur="1000" fill="hold"/>
                                        <p:tgtEl>
                                          <p:spTgt spid="9"/>
                                        </p:tgtEl>
                                        <p:attrNameLst>
                                          <p:attrName>ppt_h</p:attrName>
                                        </p:attrNameLst>
                                      </p:cBhvr>
                                      <p:tavLst>
                                        <p:tav tm="0">
                                          <p:val>
                                            <p:fltVal val="0"/>
                                          </p:val>
                                        </p:tav>
                                        <p:tav tm="100000">
                                          <p:val>
                                            <p:strVal val="#ppt_h"/>
                                          </p:val>
                                        </p:tav>
                                      </p:tavLst>
                                    </p:anim>
                                    <p:anim calcmode="lin" valueType="num">
                                      <p:cBhvr>
                                        <p:cTn id="11" dur="1000" fill="hold"/>
                                        <p:tgtEl>
                                          <p:spTgt spid="9"/>
                                        </p:tgtEl>
                                        <p:attrNameLst>
                                          <p:attrName>style.rotation</p:attrName>
                                        </p:attrNameLst>
                                      </p:cBhvr>
                                      <p:tavLst>
                                        <p:tav tm="0">
                                          <p:val>
                                            <p:fltVal val="90"/>
                                          </p:val>
                                        </p:tav>
                                        <p:tav tm="100000">
                                          <p:val>
                                            <p:fltVal val="0"/>
                                          </p:val>
                                        </p:tav>
                                      </p:tavLst>
                                    </p:anim>
                                    <p:animEffect transition="in" filter="fade">
                                      <p:cBhvr>
                                        <p:cTn id="1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2043971" y="2099016"/>
            <a:ext cx="5483885" cy="606193"/>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Q. Which is the only method of birth control that works 100% </a:t>
            </a:r>
          </a:p>
          <a:p>
            <a:pPr algn="l"/>
            <a:r>
              <a:rPr lang="en-US" sz="1600" dirty="0">
                <a:solidFill>
                  <a:schemeClr val="tx1"/>
                </a:solidFill>
              </a:rPr>
              <a:t>      of the time? </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9" name="TextBox 8"/>
          <p:cNvSpPr txBox="1"/>
          <p:nvPr/>
        </p:nvSpPr>
        <p:spPr>
          <a:xfrm rot="259907">
            <a:off x="1609641" y="1384426"/>
            <a:ext cx="6411292" cy="492443"/>
          </a:xfrm>
          <a:prstGeom prst="rect">
            <a:avLst/>
          </a:prstGeom>
          <a:noFill/>
          <a:effectLst/>
        </p:spPr>
        <p:txBody>
          <a:bodyPr wrap="square" rtlCol="0">
            <a:spAutoFit/>
          </a:bodyPr>
          <a:lstStyle/>
          <a:p>
            <a:pPr algn="ctr"/>
            <a:r>
              <a:rPr lang="en-US" sz="2600" dirty="0"/>
              <a:t>Challenge Questions</a:t>
            </a:r>
          </a:p>
        </p:txBody>
      </p:sp>
      <p:sp>
        <p:nvSpPr>
          <p:cNvPr id="8" name="Content Placeholder 2"/>
          <p:cNvSpPr txBox="1">
            <a:spLocks/>
          </p:cNvSpPr>
          <p:nvPr/>
        </p:nvSpPr>
        <p:spPr>
          <a:xfrm rot="244415">
            <a:off x="2385084" y="2704742"/>
            <a:ext cx="1073352"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A. The Pill</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0" name="Content Placeholder 2"/>
          <p:cNvSpPr txBox="1">
            <a:spLocks/>
          </p:cNvSpPr>
          <p:nvPr/>
        </p:nvSpPr>
        <p:spPr>
          <a:xfrm rot="244415">
            <a:off x="3595358" y="2796819"/>
            <a:ext cx="1455692"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B. Withdrawal</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2" name="Content Placeholder 2"/>
          <p:cNvSpPr txBox="1">
            <a:spLocks/>
          </p:cNvSpPr>
          <p:nvPr/>
        </p:nvSpPr>
        <p:spPr>
          <a:xfrm rot="244415">
            <a:off x="5256913" y="2915127"/>
            <a:ext cx="1667288"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C. Abstinence</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3" name="Oval 2"/>
          <p:cNvSpPr/>
          <p:nvPr/>
        </p:nvSpPr>
        <p:spPr>
          <a:xfrm>
            <a:off x="5248253" y="2745497"/>
            <a:ext cx="1379808" cy="68350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p:cNvSpPr txBox="1">
            <a:spLocks/>
          </p:cNvSpPr>
          <p:nvPr/>
        </p:nvSpPr>
        <p:spPr>
          <a:xfrm rot="244415">
            <a:off x="1919605" y="3579778"/>
            <a:ext cx="5483885" cy="606193"/>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Q. What type of contraceptive method is the most effective at    </a:t>
            </a:r>
          </a:p>
          <a:p>
            <a:pPr algn="l"/>
            <a:r>
              <a:rPr lang="en-US" sz="1600" dirty="0">
                <a:solidFill>
                  <a:schemeClr val="tx1"/>
                </a:solidFill>
              </a:rPr>
              <a:t>      preventing pregnancy?</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4" name="Content Placeholder 2"/>
          <p:cNvSpPr txBox="1">
            <a:spLocks/>
          </p:cNvSpPr>
          <p:nvPr/>
        </p:nvSpPr>
        <p:spPr>
          <a:xfrm rot="244415">
            <a:off x="2260542" y="4190428"/>
            <a:ext cx="1211976"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A. Condoms</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6" name="Content Placeholder 2"/>
          <p:cNvSpPr txBox="1">
            <a:spLocks/>
          </p:cNvSpPr>
          <p:nvPr/>
        </p:nvSpPr>
        <p:spPr>
          <a:xfrm rot="244415">
            <a:off x="3458831" y="4332860"/>
            <a:ext cx="3022268" cy="589737"/>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B. Intrauterine Device (IUDs)</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8" name="Content Placeholder 2"/>
          <p:cNvSpPr txBox="1">
            <a:spLocks/>
          </p:cNvSpPr>
          <p:nvPr/>
        </p:nvSpPr>
        <p:spPr>
          <a:xfrm rot="244415">
            <a:off x="6027119" y="4476180"/>
            <a:ext cx="1667288"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C. The Patch</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9" name="Oval 18"/>
          <p:cNvSpPr/>
          <p:nvPr/>
        </p:nvSpPr>
        <p:spPr>
          <a:xfrm rot="258287">
            <a:off x="3470740" y="4147871"/>
            <a:ext cx="2579550" cy="73403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9163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22" presetClass="entr" presetSubtype="8"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wipe(left)">
                                      <p:cBhvr>
                                        <p:cTn id="9" dur="1000"/>
                                        <p:tgtEl>
                                          <p:spTgt spid="9"/>
                                        </p:tgtEl>
                                      </p:cBhvr>
                                    </p:animEffect>
                                  </p:childTnLst>
                                </p:cTn>
                              </p:par>
                              <p:par>
                                <p:cTn id="10" presetID="42" presetClass="entr" presetSubtype="0" fill="hold" grpId="0" nodeType="withEffect">
                                  <p:stCondLst>
                                    <p:cond delay="100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00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100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up)">
                                      <p:cBhvr>
                                        <p:cTn id="34" dur="500"/>
                                        <p:tgtEl>
                                          <p:spTgt spid="3"/>
                                        </p:tgtEl>
                                      </p:cBhvr>
                                    </p:animEffect>
                                  </p:childTnLst>
                                </p:cTn>
                              </p:par>
                              <p:par>
                                <p:cTn id="35" presetID="42" presetClass="entr" presetSubtype="0" fill="hold" grpId="0" nodeType="withEffect">
                                  <p:stCondLst>
                                    <p:cond delay="100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anim calcmode="lin" valueType="num">
                                      <p:cBhvr>
                                        <p:cTn id="38" dur="1000" fill="hold"/>
                                        <p:tgtEl>
                                          <p:spTgt spid="13"/>
                                        </p:tgtEl>
                                        <p:attrNameLst>
                                          <p:attrName>ppt_x</p:attrName>
                                        </p:attrNameLst>
                                      </p:cBhvr>
                                      <p:tavLst>
                                        <p:tav tm="0">
                                          <p:val>
                                            <p:strVal val="#ppt_x"/>
                                          </p:val>
                                        </p:tav>
                                        <p:tav tm="100000">
                                          <p:val>
                                            <p:strVal val="#ppt_x"/>
                                          </p:val>
                                        </p:tav>
                                      </p:tavLst>
                                    </p:anim>
                                    <p:anim calcmode="lin" valueType="num">
                                      <p:cBhvr>
                                        <p:cTn id="39" dur="1000" fill="hold"/>
                                        <p:tgtEl>
                                          <p:spTgt spid="1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00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100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1000"/>
                                        <p:tgtEl>
                                          <p:spTgt spid="18"/>
                                        </p:tgtEl>
                                      </p:cBhvr>
                                    </p:animEffect>
                                    <p:anim calcmode="lin" valueType="num">
                                      <p:cBhvr>
                                        <p:cTn id="53" dur="1000" fill="hold"/>
                                        <p:tgtEl>
                                          <p:spTgt spid="18"/>
                                        </p:tgtEl>
                                        <p:attrNameLst>
                                          <p:attrName>ppt_x</p:attrName>
                                        </p:attrNameLst>
                                      </p:cBhvr>
                                      <p:tavLst>
                                        <p:tav tm="0">
                                          <p:val>
                                            <p:strVal val="#ppt_x"/>
                                          </p:val>
                                        </p:tav>
                                        <p:tav tm="100000">
                                          <p:val>
                                            <p:strVal val="#ppt_x"/>
                                          </p:val>
                                        </p:tav>
                                      </p:tavLst>
                                    </p:anim>
                                    <p:anim calcmode="lin" valueType="num">
                                      <p:cBhvr>
                                        <p:cTn id="5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grpId="0" nodeType="click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up)">
                                      <p:cBhvr>
                                        <p:cTn id="5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P spid="8" grpId="0"/>
      <p:bldP spid="10" grpId="0"/>
      <p:bldP spid="12" grpId="0"/>
      <p:bldP spid="3" grpId="0" animBg="1"/>
      <p:bldP spid="13" grpId="0"/>
      <p:bldP spid="14" grpId="0"/>
      <p:bldP spid="16" grpId="0"/>
      <p:bldP spid="18" grpId="0"/>
      <p:bldP spid="1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2043971" y="2099016"/>
            <a:ext cx="5483885" cy="606193"/>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Q. If a hundred couples had intercourse for a year without any </a:t>
            </a:r>
          </a:p>
          <a:p>
            <a:pPr algn="l"/>
            <a:r>
              <a:rPr lang="en-US" sz="1600" dirty="0">
                <a:solidFill>
                  <a:schemeClr val="tx1"/>
                </a:solidFill>
              </a:rPr>
              <a:t>     kind of birth control, how many would start a pregnancy?</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9" name="TextBox 8"/>
          <p:cNvSpPr txBox="1"/>
          <p:nvPr/>
        </p:nvSpPr>
        <p:spPr>
          <a:xfrm rot="259907">
            <a:off x="1609641" y="1384426"/>
            <a:ext cx="6411292" cy="492443"/>
          </a:xfrm>
          <a:prstGeom prst="rect">
            <a:avLst/>
          </a:prstGeom>
          <a:noFill/>
          <a:effectLst/>
        </p:spPr>
        <p:txBody>
          <a:bodyPr wrap="square" rtlCol="0">
            <a:spAutoFit/>
          </a:bodyPr>
          <a:lstStyle/>
          <a:p>
            <a:pPr algn="ctr"/>
            <a:r>
              <a:rPr lang="en-US" sz="2600" dirty="0"/>
              <a:t>Challenge Questions</a:t>
            </a:r>
          </a:p>
        </p:txBody>
      </p:sp>
      <p:sp>
        <p:nvSpPr>
          <p:cNvPr id="8" name="Content Placeholder 2"/>
          <p:cNvSpPr txBox="1">
            <a:spLocks/>
          </p:cNvSpPr>
          <p:nvPr/>
        </p:nvSpPr>
        <p:spPr>
          <a:xfrm rot="244415">
            <a:off x="3362210" y="2780942"/>
            <a:ext cx="1073352"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A. 15</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0" name="Content Placeholder 2"/>
          <p:cNvSpPr txBox="1">
            <a:spLocks/>
          </p:cNvSpPr>
          <p:nvPr/>
        </p:nvSpPr>
        <p:spPr>
          <a:xfrm rot="244415">
            <a:off x="4307449" y="2847167"/>
            <a:ext cx="727846"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B. 20</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2" name="Content Placeholder 2"/>
          <p:cNvSpPr txBox="1">
            <a:spLocks/>
          </p:cNvSpPr>
          <p:nvPr/>
        </p:nvSpPr>
        <p:spPr>
          <a:xfrm rot="244415">
            <a:off x="5216875" y="2919480"/>
            <a:ext cx="683090"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C. 85</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3" name="Oval 2"/>
          <p:cNvSpPr/>
          <p:nvPr/>
        </p:nvSpPr>
        <p:spPr>
          <a:xfrm>
            <a:off x="5138322" y="2818568"/>
            <a:ext cx="825948" cy="50408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p:cNvSpPr txBox="1">
            <a:spLocks/>
          </p:cNvSpPr>
          <p:nvPr/>
        </p:nvSpPr>
        <p:spPr>
          <a:xfrm rot="244415">
            <a:off x="1926385" y="3392366"/>
            <a:ext cx="5419476" cy="417583"/>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Q. What is the dual method for preventing pregnancy and STIs?</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4" name="Content Placeholder 2"/>
          <p:cNvSpPr txBox="1">
            <a:spLocks/>
          </p:cNvSpPr>
          <p:nvPr/>
        </p:nvSpPr>
        <p:spPr>
          <a:xfrm rot="244415">
            <a:off x="2144053" y="3759419"/>
            <a:ext cx="2877394"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A. Using two condoms</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6" name="Content Placeholder 2"/>
          <p:cNvSpPr txBox="1">
            <a:spLocks/>
          </p:cNvSpPr>
          <p:nvPr/>
        </p:nvSpPr>
        <p:spPr>
          <a:xfrm rot="244415">
            <a:off x="4273122" y="3925641"/>
            <a:ext cx="3022268" cy="436697"/>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B. Using the pill and the patch</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8" name="Content Placeholder 2"/>
          <p:cNvSpPr txBox="1">
            <a:spLocks/>
          </p:cNvSpPr>
          <p:nvPr/>
        </p:nvSpPr>
        <p:spPr>
          <a:xfrm rot="244415">
            <a:off x="3011040" y="4188853"/>
            <a:ext cx="2858664" cy="647304"/>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1600" dirty="0">
                <a:solidFill>
                  <a:schemeClr val="tx1"/>
                </a:solidFill>
              </a:rPr>
              <a:t>C. Using an effective method of </a:t>
            </a:r>
          </a:p>
          <a:p>
            <a:r>
              <a:rPr lang="en-US" sz="1600" dirty="0">
                <a:solidFill>
                  <a:schemeClr val="tx1"/>
                </a:solidFill>
              </a:rPr>
              <a:t>birth control and condoms</a:t>
            </a:r>
          </a:p>
          <a:p>
            <a:pPr marL="285750" indent="-285750">
              <a:buFont typeface="Arial" panose="020B0604020202020204" pitchFamily="34" charset="0"/>
              <a:buChar char="•"/>
            </a:pPr>
            <a:endParaRPr lang="en-US" sz="1600" dirty="0">
              <a:solidFill>
                <a:schemeClr val="tx1"/>
              </a:solidFill>
            </a:endParaRPr>
          </a:p>
          <a:p>
            <a:pPr marL="285750" indent="-285750">
              <a:buFont typeface="Arial" panose="020B0604020202020204" pitchFamily="34" charset="0"/>
              <a:buChar char="•"/>
            </a:pPr>
            <a:endParaRPr lang="en-US" sz="1600" dirty="0">
              <a:solidFill>
                <a:schemeClr val="tx1"/>
              </a:solidFill>
            </a:endParaRPr>
          </a:p>
          <a:p>
            <a:pPr marL="285750" indent="-285750">
              <a:buFont typeface="Arial" panose="020B0604020202020204" pitchFamily="34" charset="0"/>
              <a:buChar char="•"/>
            </a:pPr>
            <a:endParaRPr lang="en-US" sz="1600" dirty="0">
              <a:solidFill>
                <a:schemeClr val="tx1"/>
              </a:solidFill>
            </a:endParaRPr>
          </a:p>
          <a:p>
            <a:pPr marL="285750" indent="-285750">
              <a:buFont typeface="Arial" panose="020B0604020202020204" pitchFamily="34" charset="0"/>
              <a:buChar char="•"/>
            </a:pPr>
            <a:endParaRPr lang="en-US" sz="1600" dirty="0">
              <a:solidFill>
                <a:schemeClr val="tx1"/>
              </a:solidFill>
            </a:endParaRPr>
          </a:p>
          <a:p>
            <a:endParaRPr lang="en-US" sz="1600" dirty="0">
              <a:solidFill>
                <a:schemeClr val="tx1"/>
              </a:solidFill>
            </a:endParaRPr>
          </a:p>
        </p:txBody>
      </p:sp>
      <p:sp>
        <p:nvSpPr>
          <p:cNvPr id="19" name="Oval 18"/>
          <p:cNvSpPr/>
          <p:nvPr/>
        </p:nvSpPr>
        <p:spPr>
          <a:xfrm rot="258287">
            <a:off x="2953254" y="4047623"/>
            <a:ext cx="3015430" cy="90995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9130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childTnLst>
                                </p:cTn>
                              </p:par>
                              <p:par>
                                <p:cTn id="10" presetID="42" presetClass="entr" presetSubtype="0" fill="hold" grpId="0" nodeType="withEffect">
                                  <p:stCondLst>
                                    <p:cond delay="100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00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100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up)">
                                      <p:cBhvr>
                                        <p:cTn id="34" dur="500"/>
                                        <p:tgtEl>
                                          <p:spTgt spid="3"/>
                                        </p:tgtEl>
                                      </p:cBhvr>
                                    </p:animEffect>
                                  </p:childTnLst>
                                </p:cTn>
                              </p:par>
                              <p:par>
                                <p:cTn id="35" presetID="42" presetClass="entr" presetSubtype="0" fill="hold" grpId="0" nodeType="withEffect">
                                  <p:stCondLst>
                                    <p:cond delay="100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anim calcmode="lin" valueType="num">
                                      <p:cBhvr>
                                        <p:cTn id="38" dur="1000" fill="hold"/>
                                        <p:tgtEl>
                                          <p:spTgt spid="13"/>
                                        </p:tgtEl>
                                        <p:attrNameLst>
                                          <p:attrName>ppt_x</p:attrName>
                                        </p:attrNameLst>
                                      </p:cBhvr>
                                      <p:tavLst>
                                        <p:tav tm="0">
                                          <p:val>
                                            <p:strVal val="#ppt_x"/>
                                          </p:val>
                                        </p:tav>
                                        <p:tav tm="100000">
                                          <p:val>
                                            <p:strVal val="#ppt_x"/>
                                          </p:val>
                                        </p:tav>
                                      </p:tavLst>
                                    </p:anim>
                                    <p:anim calcmode="lin" valueType="num">
                                      <p:cBhvr>
                                        <p:cTn id="39" dur="1000" fill="hold"/>
                                        <p:tgtEl>
                                          <p:spTgt spid="1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00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100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1000"/>
                                        <p:tgtEl>
                                          <p:spTgt spid="18"/>
                                        </p:tgtEl>
                                      </p:cBhvr>
                                    </p:animEffect>
                                    <p:anim calcmode="lin" valueType="num">
                                      <p:cBhvr>
                                        <p:cTn id="53" dur="1000" fill="hold"/>
                                        <p:tgtEl>
                                          <p:spTgt spid="18"/>
                                        </p:tgtEl>
                                        <p:attrNameLst>
                                          <p:attrName>ppt_x</p:attrName>
                                        </p:attrNameLst>
                                      </p:cBhvr>
                                      <p:tavLst>
                                        <p:tav tm="0">
                                          <p:val>
                                            <p:strVal val="#ppt_x"/>
                                          </p:val>
                                        </p:tav>
                                        <p:tav tm="100000">
                                          <p:val>
                                            <p:strVal val="#ppt_x"/>
                                          </p:val>
                                        </p:tav>
                                      </p:tavLst>
                                    </p:anim>
                                    <p:anim calcmode="lin" valueType="num">
                                      <p:cBhvr>
                                        <p:cTn id="5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grpId="0" nodeType="click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up)">
                                      <p:cBhvr>
                                        <p:cTn id="5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P spid="8" grpId="0"/>
      <p:bldP spid="10" grpId="0"/>
      <p:bldP spid="12" grpId="0"/>
      <p:bldP spid="3" grpId="0" animBg="1"/>
      <p:bldP spid="13" grpId="0"/>
      <p:bldP spid="14" grpId="0"/>
      <p:bldP spid="16" grpId="0"/>
      <p:bldP spid="18" grpId="0"/>
      <p:bldP spid="1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78356" y="821650"/>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2043943" y="2099811"/>
            <a:ext cx="5506266" cy="606193"/>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Q. Which method give complete protection from STIs?</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9" name="TextBox 8"/>
          <p:cNvSpPr txBox="1"/>
          <p:nvPr/>
        </p:nvSpPr>
        <p:spPr>
          <a:xfrm rot="259907">
            <a:off x="1609641" y="1384426"/>
            <a:ext cx="6411292" cy="492443"/>
          </a:xfrm>
          <a:prstGeom prst="rect">
            <a:avLst/>
          </a:prstGeom>
          <a:noFill/>
          <a:effectLst/>
        </p:spPr>
        <p:txBody>
          <a:bodyPr wrap="square" rtlCol="0">
            <a:spAutoFit/>
          </a:bodyPr>
          <a:lstStyle/>
          <a:p>
            <a:pPr algn="ctr"/>
            <a:r>
              <a:rPr lang="en-US" sz="2600" dirty="0"/>
              <a:t>Challenge Questions</a:t>
            </a:r>
          </a:p>
        </p:txBody>
      </p:sp>
      <p:sp>
        <p:nvSpPr>
          <p:cNvPr id="8" name="Content Placeholder 2"/>
          <p:cNvSpPr txBox="1">
            <a:spLocks/>
          </p:cNvSpPr>
          <p:nvPr/>
        </p:nvSpPr>
        <p:spPr>
          <a:xfrm rot="244415">
            <a:off x="2626445" y="2473540"/>
            <a:ext cx="1449191"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A. No Method</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0" name="Content Placeholder 2"/>
          <p:cNvSpPr txBox="1">
            <a:spLocks/>
          </p:cNvSpPr>
          <p:nvPr/>
        </p:nvSpPr>
        <p:spPr>
          <a:xfrm rot="244415">
            <a:off x="3971380" y="2566810"/>
            <a:ext cx="1413829"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B. Abstinence</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2" name="Content Placeholder 2"/>
          <p:cNvSpPr txBox="1">
            <a:spLocks/>
          </p:cNvSpPr>
          <p:nvPr/>
        </p:nvSpPr>
        <p:spPr>
          <a:xfrm rot="244415">
            <a:off x="5289065" y="2665293"/>
            <a:ext cx="1331251"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C. Condoms</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3" name="Oval 2"/>
          <p:cNvSpPr/>
          <p:nvPr/>
        </p:nvSpPr>
        <p:spPr>
          <a:xfrm>
            <a:off x="3989109" y="2438400"/>
            <a:ext cx="1290872" cy="609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p:cNvSpPr txBox="1">
            <a:spLocks/>
          </p:cNvSpPr>
          <p:nvPr/>
        </p:nvSpPr>
        <p:spPr>
          <a:xfrm rot="244415">
            <a:off x="1912495" y="3174474"/>
            <a:ext cx="5734462" cy="797471"/>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en-US" sz="1600" dirty="0">
                <a:solidFill>
                  <a:schemeClr val="tx1"/>
                </a:solidFill>
              </a:rPr>
              <a:t>Q. What contraceptive method can be used to prevent pregnancy </a:t>
            </a:r>
          </a:p>
          <a:p>
            <a:pPr algn="l">
              <a:spcBef>
                <a:spcPts val="0"/>
              </a:spcBef>
            </a:pPr>
            <a:r>
              <a:rPr lang="en-US" sz="1600" dirty="0">
                <a:solidFill>
                  <a:schemeClr val="tx1"/>
                </a:solidFill>
              </a:rPr>
              <a:t>     </a:t>
            </a:r>
            <a:r>
              <a:rPr lang="en-US" sz="1600" u="sng" dirty="0">
                <a:solidFill>
                  <a:schemeClr val="tx1"/>
                </a:solidFill>
              </a:rPr>
              <a:t>after</a:t>
            </a:r>
            <a:r>
              <a:rPr lang="en-US" sz="1600" dirty="0">
                <a:solidFill>
                  <a:schemeClr val="tx1"/>
                </a:solidFill>
              </a:rPr>
              <a:t> vaginal intercourse but is not recommended as a regular </a:t>
            </a:r>
          </a:p>
          <a:p>
            <a:pPr algn="l">
              <a:spcBef>
                <a:spcPts val="0"/>
              </a:spcBef>
            </a:pPr>
            <a:r>
              <a:rPr lang="en-US" sz="1600" dirty="0">
                <a:solidFill>
                  <a:schemeClr val="tx1"/>
                </a:solidFill>
              </a:rPr>
              <a:t>     contraceptive method?</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4" name="Content Placeholder 2"/>
          <p:cNvSpPr txBox="1">
            <a:spLocks/>
          </p:cNvSpPr>
          <p:nvPr/>
        </p:nvSpPr>
        <p:spPr>
          <a:xfrm rot="244415">
            <a:off x="2523742" y="4007673"/>
            <a:ext cx="1285335"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A. The Patch</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6" name="Content Placeholder 2"/>
          <p:cNvSpPr txBox="1">
            <a:spLocks/>
          </p:cNvSpPr>
          <p:nvPr/>
        </p:nvSpPr>
        <p:spPr>
          <a:xfrm rot="244415">
            <a:off x="3976501" y="4118181"/>
            <a:ext cx="1640833" cy="662697"/>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B. Emergency Contraception</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8" name="Content Placeholder 2"/>
          <p:cNvSpPr txBox="1">
            <a:spLocks/>
          </p:cNvSpPr>
          <p:nvPr/>
        </p:nvSpPr>
        <p:spPr>
          <a:xfrm rot="244415">
            <a:off x="5268359" y="4219760"/>
            <a:ext cx="1662612" cy="356398"/>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1600" dirty="0">
                <a:solidFill>
                  <a:schemeClr val="tx1"/>
                </a:solidFill>
              </a:rPr>
              <a:t>C. The Shot</a:t>
            </a:r>
          </a:p>
          <a:p>
            <a:pPr marL="285750" indent="-285750">
              <a:buFont typeface="Arial" panose="020B0604020202020204" pitchFamily="34" charset="0"/>
              <a:buChar char="•"/>
            </a:pPr>
            <a:endParaRPr lang="en-US" sz="1600" dirty="0">
              <a:solidFill>
                <a:schemeClr val="tx1"/>
              </a:solidFill>
            </a:endParaRPr>
          </a:p>
          <a:p>
            <a:pPr marL="285750" indent="-285750">
              <a:buFont typeface="Arial" panose="020B0604020202020204" pitchFamily="34" charset="0"/>
              <a:buChar char="•"/>
            </a:pPr>
            <a:endParaRPr lang="en-US" sz="1600" dirty="0">
              <a:solidFill>
                <a:schemeClr val="tx1"/>
              </a:solidFill>
            </a:endParaRPr>
          </a:p>
          <a:p>
            <a:pPr marL="285750" indent="-285750">
              <a:buFont typeface="Arial" panose="020B0604020202020204" pitchFamily="34" charset="0"/>
              <a:buChar char="•"/>
            </a:pPr>
            <a:endParaRPr lang="en-US" sz="1600" dirty="0">
              <a:solidFill>
                <a:schemeClr val="tx1"/>
              </a:solidFill>
            </a:endParaRPr>
          </a:p>
          <a:p>
            <a:pPr marL="285750" indent="-285750">
              <a:buFont typeface="Arial" panose="020B0604020202020204" pitchFamily="34" charset="0"/>
              <a:buChar char="•"/>
            </a:pPr>
            <a:endParaRPr lang="en-US" sz="1600" dirty="0">
              <a:solidFill>
                <a:schemeClr val="tx1"/>
              </a:solidFill>
            </a:endParaRPr>
          </a:p>
          <a:p>
            <a:endParaRPr lang="en-US" sz="1600" dirty="0">
              <a:solidFill>
                <a:schemeClr val="tx1"/>
              </a:solidFill>
            </a:endParaRPr>
          </a:p>
        </p:txBody>
      </p:sp>
      <p:sp>
        <p:nvSpPr>
          <p:cNvPr id="19" name="Oval 18"/>
          <p:cNvSpPr/>
          <p:nvPr/>
        </p:nvSpPr>
        <p:spPr>
          <a:xfrm rot="258287">
            <a:off x="3892089" y="3950791"/>
            <a:ext cx="1513227" cy="87044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1524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childTnLst>
                                </p:cTn>
                              </p:par>
                              <p:par>
                                <p:cTn id="10" presetID="42" presetClass="entr" presetSubtype="0" fill="hold" grpId="0" nodeType="withEffect">
                                  <p:stCondLst>
                                    <p:cond delay="100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00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100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up)">
                                      <p:cBhvr>
                                        <p:cTn id="34" dur="500"/>
                                        <p:tgtEl>
                                          <p:spTgt spid="3"/>
                                        </p:tgtEl>
                                      </p:cBhvr>
                                    </p:animEffect>
                                  </p:childTnLst>
                                </p:cTn>
                              </p:par>
                              <p:par>
                                <p:cTn id="35" presetID="42" presetClass="entr" presetSubtype="0" fill="hold" grpId="0" nodeType="withEffect">
                                  <p:stCondLst>
                                    <p:cond delay="100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anim calcmode="lin" valueType="num">
                                      <p:cBhvr>
                                        <p:cTn id="38" dur="1000" fill="hold"/>
                                        <p:tgtEl>
                                          <p:spTgt spid="13"/>
                                        </p:tgtEl>
                                        <p:attrNameLst>
                                          <p:attrName>ppt_x</p:attrName>
                                        </p:attrNameLst>
                                      </p:cBhvr>
                                      <p:tavLst>
                                        <p:tav tm="0">
                                          <p:val>
                                            <p:strVal val="#ppt_x"/>
                                          </p:val>
                                        </p:tav>
                                        <p:tav tm="100000">
                                          <p:val>
                                            <p:strVal val="#ppt_x"/>
                                          </p:val>
                                        </p:tav>
                                      </p:tavLst>
                                    </p:anim>
                                    <p:anim calcmode="lin" valueType="num">
                                      <p:cBhvr>
                                        <p:cTn id="39" dur="1000" fill="hold"/>
                                        <p:tgtEl>
                                          <p:spTgt spid="1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00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100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1000"/>
                                        <p:tgtEl>
                                          <p:spTgt spid="18"/>
                                        </p:tgtEl>
                                      </p:cBhvr>
                                    </p:animEffect>
                                    <p:anim calcmode="lin" valueType="num">
                                      <p:cBhvr>
                                        <p:cTn id="53" dur="1000" fill="hold"/>
                                        <p:tgtEl>
                                          <p:spTgt spid="18"/>
                                        </p:tgtEl>
                                        <p:attrNameLst>
                                          <p:attrName>ppt_x</p:attrName>
                                        </p:attrNameLst>
                                      </p:cBhvr>
                                      <p:tavLst>
                                        <p:tav tm="0">
                                          <p:val>
                                            <p:strVal val="#ppt_x"/>
                                          </p:val>
                                        </p:tav>
                                        <p:tav tm="100000">
                                          <p:val>
                                            <p:strVal val="#ppt_x"/>
                                          </p:val>
                                        </p:tav>
                                      </p:tavLst>
                                    </p:anim>
                                    <p:anim calcmode="lin" valueType="num">
                                      <p:cBhvr>
                                        <p:cTn id="5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grpId="0" nodeType="click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up)">
                                      <p:cBhvr>
                                        <p:cTn id="5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P spid="8" grpId="0"/>
      <p:bldP spid="10" grpId="0"/>
      <p:bldP spid="12" grpId="0"/>
      <p:bldP spid="3" grpId="0" animBg="1"/>
      <p:bldP spid="13" grpId="0"/>
      <p:bldP spid="14" grpId="0"/>
      <p:bldP spid="16" grpId="0"/>
      <p:bldP spid="18" grpId="0"/>
      <p:bldP spid="1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391087" y="1173791"/>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2036533" y="1884848"/>
            <a:ext cx="5897129" cy="800904"/>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en-US" sz="1600" dirty="0">
                <a:solidFill>
                  <a:schemeClr val="tx1"/>
                </a:solidFill>
              </a:rPr>
              <a:t>Q. Where else besides this class, would be the best place a </a:t>
            </a:r>
          </a:p>
          <a:p>
            <a:pPr algn="l">
              <a:spcBef>
                <a:spcPts val="0"/>
              </a:spcBef>
            </a:pPr>
            <a:r>
              <a:rPr lang="en-US" sz="1600" dirty="0">
                <a:solidFill>
                  <a:schemeClr val="tx1"/>
                </a:solidFill>
              </a:rPr>
              <a:t>     person could get </a:t>
            </a:r>
            <a:r>
              <a:rPr lang="en-US" sz="1600" u="sng" dirty="0">
                <a:solidFill>
                  <a:schemeClr val="tx1"/>
                </a:solidFill>
              </a:rPr>
              <a:t>accurate</a:t>
            </a:r>
            <a:r>
              <a:rPr lang="en-US" sz="1600" dirty="0">
                <a:solidFill>
                  <a:schemeClr val="tx1"/>
                </a:solidFill>
              </a:rPr>
              <a:t> up-to-date information about </a:t>
            </a:r>
          </a:p>
          <a:p>
            <a:pPr algn="l">
              <a:spcBef>
                <a:spcPts val="0"/>
              </a:spcBef>
            </a:pPr>
            <a:r>
              <a:rPr lang="en-US" sz="1600" dirty="0">
                <a:solidFill>
                  <a:schemeClr val="tx1"/>
                </a:solidFill>
              </a:rPr>
              <a:t>     birth control?</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p:txBody>
      </p:sp>
      <p:sp>
        <p:nvSpPr>
          <p:cNvPr id="9" name="TextBox 8"/>
          <p:cNvSpPr txBox="1"/>
          <p:nvPr/>
        </p:nvSpPr>
        <p:spPr>
          <a:xfrm rot="259907">
            <a:off x="1609641" y="1384426"/>
            <a:ext cx="6411292" cy="492443"/>
          </a:xfrm>
          <a:prstGeom prst="rect">
            <a:avLst/>
          </a:prstGeom>
          <a:noFill/>
          <a:effectLst/>
        </p:spPr>
        <p:txBody>
          <a:bodyPr wrap="square" rtlCol="0">
            <a:spAutoFit/>
          </a:bodyPr>
          <a:lstStyle/>
          <a:p>
            <a:pPr algn="ctr"/>
            <a:r>
              <a:rPr lang="en-US" sz="2600" dirty="0"/>
              <a:t>Challenge Questions</a:t>
            </a:r>
          </a:p>
        </p:txBody>
      </p:sp>
      <p:sp>
        <p:nvSpPr>
          <p:cNvPr id="8" name="Content Placeholder 2"/>
          <p:cNvSpPr txBox="1">
            <a:spLocks/>
          </p:cNvSpPr>
          <p:nvPr/>
        </p:nvSpPr>
        <p:spPr>
          <a:xfrm rot="244415">
            <a:off x="2625922" y="2656593"/>
            <a:ext cx="1863102"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A. Doctor</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10" name="Content Placeholder 2"/>
          <p:cNvSpPr txBox="1">
            <a:spLocks/>
          </p:cNvSpPr>
          <p:nvPr/>
        </p:nvSpPr>
        <p:spPr>
          <a:xfrm rot="244415">
            <a:off x="3812690" y="2731178"/>
            <a:ext cx="1817640"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B. Health Center</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r>
              <a:rPr lang="en-US" sz="1600" dirty="0">
                <a:solidFill>
                  <a:schemeClr val="tx1"/>
                </a:solidFill>
              </a:rPr>
              <a:t>            </a:t>
            </a:r>
          </a:p>
        </p:txBody>
      </p:sp>
      <p:sp>
        <p:nvSpPr>
          <p:cNvPr id="12" name="Content Placeholder 2"/>
          <p:cNvSpPr txBox="1">
            <a:spLocks/>
          </p:cNvSpPr>
          <p:nvPr/>
        </p:nvSpPr>
        <p:spPr>
          <a:xfrm rot="244415">
            <a:off x="5517665" y="2790102"/>
            <a:ext cx="1331251" cy="30309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600" dirty="0">
                <a:solidFill>
                  <a:schemeClr val="tx1"/>
                </a:solidFill>
              </a:rPr>
              <a:t>C. Little sister</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3" name="Oval 2"/>
          <p:cNvSpPr/>
          <p:nvPr/>
        </p:nvSpPr>
        <p:spPr>
          <a:xfrm>
            <a:off x="2590800" y="2514600"/>
            <a:ext cx="1066800" cy="54558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3804220" y="2514600"/>
            <a:ext cx="1529780" cy="762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4D07F4A8-4EF2-A247-9A07-DE8907AB59A0}"/>
              </a:ext>
            </a:extLst>
          </p:cNvPr>
          <p:cNvSpPr txBox="1"/>
          <p:nvPr/>
        </p:nvSpPr>
        <p:spPr>
          <a:xfrm rot="282147">
            <a:off x="2010862" y="3256288"/>
            <a:ext cx="3237553" cy="369332"/>
          </a:xfrm>
          <a:prstGeom prst="rect">
            <a:avLst/>
          </a:prstGeom>
          <a:noFill/>
        </p:spPr>
        <p:txBody>
          <a:bodyPr wrap="none" rtlCol="0">
            <a:spAutoFit/>
          </a:bodyPr>
          <a:lstStyle/>
          <a:p>
            <a:r>
              <a:rPr lang="en-US" dirty="0"/>
              <a:t>Q. Sexually active teens should:  </a:t>
            </a:r>
          </a:p>
        </p:txBody>
      </p:sp>
      <p:sp>
        <p:nvSpPr>
          <p:cNvPr id="4" name="TextBox 3">
            <a:extLst>
              <a:ext uri="{FF2B5EF4-FFF2-40B4-BE49-F238E27FC236}">
                <a16:creationId xmlns:a16="http://schemas.microsoft.com/office/drawing/2014/main" id="{31E8F16B-8B72-5746-B3CF-91C32D5881EE}"/>
              </a:ext>
            </a:extLst>
          </p:cNvPr>
          <p:cNvSpPr txBox="1"/>
          <p:nvPr/>
        </p:nvSpPr>
        <p:spPr>
          <a:xfrm rot="233210">
            <a:off x="1883706" y="3737557"/>
            <a:ext cx="2068695" cy="1477328"/>
          </a:xfrm>
          <a:prstGeom prst="rect">
            <a:avLst/>
          </a:prstGeom>
          <a:noFill/>
        </p:spPr>
        <p:txBody>
          <a:bodyPr wrap="square" rtlCol="0">
            <a:spAutoFit/>
          </a:bodyPr>
          <a:lstStyle/>
          <a:p>
            <a:pPr marL="342900" indent="-342900">
              <a:buAutoNum type="alphaUcPeriod"/>
            </a:pPr>
            <a:r>
              <a:rPr lang="en-US" dirty="0"/>
              <a:t>Stop having sex and return to    	   a risk-free lifestyle</a:t>
            </a:r>
          </a:p>
          <a:p>
            <a:endParaRPr lang="en-US" dirty="0"/>
          </a:p>
        </p:txBody>
      </p:sp>
      <p:sp>
        <p:nvSpPr>
          <p:cNvPr id="5" name="TextBox 4">
            <a:extLst>
              <a:ext uri="{FF2B5EF4-FFF2-40B4-BE49-F238E27FC236}">
                <a16:creationId xmlns:a16="http://schemas.microsoft.com/office/drawing/2014/main" id="{F0628D76-C2D7-AE4A-9578-CC90C66EF788}"/>
              </a:ext>
            </a:extLst>
          </p:cNvPr>
          <p:cNvSpPr txBox="1"/>
          <p:nvPr/>
        </p:nvSpPr>
        <p:spPr>
          <a:xfrm rot="253232">
            <a:off x="4146995" y="3780897"/>
            <a:ext cx="1313898" cy="923330"/>
          </a:xfrm>
          <a:prstGeom prst="rect">
            <a:avLst/>
          </a:prstGeom>
          <a:noFill/>
        </p:spPr>
        <p:txBody>
          <a:bodyPr wrap="square" rtlCol="0">
            <a:spAutoFit/>
          </a:bodyPr>
          <a:lstStyle/>
          <a:p>
            <a:r>
              <a:rPr lang="en-US" dirty="0"/>
              <a:t>B. Use the withdraw method</a:t>
            </a:r>
          </a:p>
        </p:txBody>
      </p:sp>
      <p:sp>
        <p:nvSpPr>
          <p:cNvPr id="16" name="TextBox 15">
            <a:extLst>
              <a:ext uri="{FF2B5EF4-FFF2-40B4-BE49-F238E27FC236}">
                <a16:creationId xmlns:a16="http://schemas.microsoft.com/office/drawing/2014/main" id="{F6E64E6A-8F24-504B-9D32-DBB6C8E16947}"/>
              </a:ext>
            </a:extLst>
          </p:cNvPr>
          <p:cNvSpPr txBox="1"/>
          <p:nvPr/>
        </p:nvSpPr>
        <p:spPr>
          <a:xfrm rot="324035">
            <a:off x="5519175" y="3962982"/>
            <a:ext cx="1649010" cy="369332"/>
          </a:xfrm>
          <a:prstGeom prst="rect">
            <a:avLst/>
          </a:prstGeom>
          <a:noFill/>
        </p:spPr>
        <p:txBody>
          <a:bodyPr wrap="square" rtlCol="0">
            <a:spAutoFit/>
          </a:bodyPr>
          <a:lstStyle/>
          <a:p>
            <a:r>
              <a:rPr lang="en-US" dirty="0"/>
              <a:t>C. Get. Tested</a:t>
            </a:r>
          </a:p>
        </p:txBody>
      </p:sp>
      <p:sp>
        <p:nvSpPr>
          <p:cNvPr id="18" name="Oval 17">
            <a:extLst>
              <a:ext uri="{FF2B5EF4-FFF2-40B4-BE49-F238E27FC236}">
                <a16:creationId xmlns:a16="http://schemas.microsoft.com/office/drawing/2014/main" id="{BEA19787-5D06-2941-8C23-AA48B639EB34}"/>
              </a:ext>
            </a:extLst>
          </p:cNvPr>
          <p:cNvSpPr/>
          <p:nvPr/>
        </p:nvSpPr>
        <p:spPr>
          <a:xfrm rot="167565">
            <a:off x="1600199" y="3547554"/>
            <a:ext cx="2399893" cy="15002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4939229B-C6FE-334F-B1B0-956B85885451}"/>
              </a:ext>
            </a:extLst>
          </p:cNvPr>
          <p:cNvSpPr/>
          <p:nvPr/>
        </p:nvSpPr>
        <p:spPr>
          <a:xfrm rot="253788">
            <a:off x="5480620" y="3754621"/>
            <a:ext cx="1529780" cy="762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1810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childTnLst>
                                </p:cTn>
                              </p:par>
                              <p:par>
                                <p:cTn id="10" presetID="42" presetClass="entr" presetSubtype="0" fill="hold" grpId="0" nodeType="withEffect">
                                  <p:stCondLst>
                                    <p:cond delay="100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00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100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up)">
                                      <p:cBhvr>
                                        <p:cTn id="34" dur="500"/>
                                        <p:tgtEl>
                                          <p:spTgt spid="3"/>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up)">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additive="base">
                                        <p:cTn id="42" dur="1000" fill="hold"/>
                                        <p:tgtEl>
                                          <p:spTgt spid="2"/>
                                        </p:tgtEl>
                                        <p:attrNameLst>
                                          <p:attrName>ppt_x</p:attrName>
                                        </p:attrNameLst>
                                      </p:cBhvr>
                                      <p:tavLst>
                                        <p:tav tm="0">
                                          <p:val>
                                            <p:strVal val="#ppt_x"/>
                                          </p:val>
                                        </p:tav>
                                        <p:tav tm="100000">
                                          <p:val>
                                            <p:strVal val="#ppt_x"/>
                                          </p:val>
                                        </p:tav>
                                      </p:tavLst>
                                    </p:anim>
                                    <p:anim calcmode="lin" valueType="num">
                                      <p:cBhvr additive="base">
                                        <p:cTn id="43" dur="1000" fill="hold"/>
                                        <p:tgtEl>
                                          <p:spTgt spid="2"/>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4"/>
                                        </p:tgtEl>
                                        <p:attrNameLst>
                                          <p:attrName>style.visibility</p:attrName>
                                        </p:attrNameLst>
                                      </p:cBhvr>
                                      <p:to>
                                        <p:strVal val="visible"/>
                                      </p:to>
                                    </p:set>
                                    <p:anim calcmode="lin" valueType="num">
                                      <p:cBhvr additive="base">
                                        <p:cTn id="46" dur="1000" fill="hold"/>
                                        <p:tgtEl>
                                          <p:spTgt spid="4"/>
                                        </p:tgtEl>
                                        <p:attrNameLst>
                                          <p:attrName>ppt_x</p:attrName>
                                        </p:attrNameLst>
                                      </p:cBhvr>
                                      <p:tavLst>
                                        <p:tav tm="0">
                                          <p:val>
                                            <p:strVal val="#ppt_x"/>
                                          </p:val>
                                        </p:tav>
                                        <p:tav tm="100000">
                                          <p:val>
                                            <p:strVal val="#ppt_x"/>
                                          </p:val>
                                        </p:tav>
                                      </p:tavLst>
                                    </p:anim>
                                    <p:anim calcmode="lin" valueType="num">
                                      <p:cBhvr additive="base">
                                        <p:cTn id="47" dur="1000" fill="hold"/>
                                        <p:tgtEl>
                                          <p:spTgt spid="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5"/>
                                        </p:tgtEl>
                                        <p:attrNameLst>
                                          <p:attrName>style.visibility</p:attrName>
                                        </p:attrNameLst>
                                      </p:cBhvr>
                                      <p:to>
                                        <p:strVal val="visible"/>
                                      </p:to>
                                    </p:set>
                                    <p:anim calcmode="lin" valueType="num">
                                      <p:cBhvr additive="base">
                                        <p:cTn id="50" dur="1000" fill="hold"/>
                                        <p:tgtEl>
                                          <p:spTgt spid="5"/>
                                        </p:tgtEl>
                                        <p:attrNameLst>
                                          <p:attrName>ppt_x</p:attrName>
                                        </p:attrNameLst>
                                      </p:cBhvr>
                                      <p:tavLst>
                                        <p:tav tm="0">
                                          <p:val>
                                            <p:strVal val="#ppt_x"/>
                                          </p:val>
                                        </p:tav>
                                        <p:tav tm="100000">
                                          <p:val>
                                            <p:strVal val="#ppt_x"/>
                                          </p:val>
                                        </p:tav>
                                      </p:tavLst>
                                    </p:anim>
                                    <p:anim calcmode="lin" valueType="num">
                                      <p:cBhvr additive="base">
                                        <p:cTn id="51" dur="1000" fill="hold"/>
                                        <p:tgtEl>
                                          <p:spTgt spid="5"/>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additive="base">
                                        <p:cTn id="54" dur="1000" fill="hold"/>
                                        <p:tgtEl>
                                          <p:spTgt spid="16"/>
                                        </p:tgtEl>
                                        <p:attrNameLst>
                                          <p:attrName>ppt_x</p:attrName>
                                        </p:attrNameLst>
                                      </p:cBhvr>
                                      <p:tavLst>
                                        <p:tav tm="0">
                                          <p:val>
                                            <p:strVal val="#ppt_x"/>
                                          </p:val>
                                        </p:tav>
                                        <p:tav tm="100000">
                                          <p:val>
                                            <p:strVal val="#ppt_x"/>
                                          </p:val>
                                        </p:tav>
                                      </p:tavLst>
                                    </p:anim>
                                    <p:anim calcmode="lin" valueType="num">
                                      <p:cBhvr additive="base">
                                        <p:cTn id="55" dur="10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2" presetClass="entr" presetSubtype="1" fill="hold" grpId="0" nodeType="click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up)">
                                      <p:cBhvr>
                                        <p:cTn id="60" dur="500"/>
                                        <p:tgtEl>
                                          <p:spTgt spid="18"/>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wipe(up)">
                                      <p:cBhvr>
                                        <p:cTn id="6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P spid="8" grpId="0"/>
      <p:bldP spid="10" grpId="0"/>
      <p:bldP spid="12" grpId="0"/>
      <p:bldP spid="3" grpId="0" animBg="1"/>
      <p:bldP spid="13" grpId="0" animBg="1"/>
      <p:bldP spid="2" grpId="0"/>
      <p:bldP spid="4" grpId="0"/>
      <p:bldP spid="5" grpId="0"/>
      <p:bldP spid="16" grpId="0"/>
      <p:bldP spid="18" grpId="0" animBg="1"/>
      <p:bldP spid="1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367">
            <a:off x="-43237" y="821651"/>
            <a:ext cx="8475024" cy="6380307"/>
          </a:xfrm>
          <a:prstGeom prst="rect">
            <a:avLst/>
          </a:prstGeom>
          <a:effectLst>
            <a:outerShdw blurRad="63500" sx="102000" sy="102000" algn="ctr" rotWithShape="0">
              <a:prstClr val="black">
                <a:alpha val="40000"/>
              </a:prstClr>
            </a:outerShdw>
          </a:effectLst>
        </p:spPr>
      </p:pic>
      <p:sp>
        <p:nvSpPr>
          <p:cNvPr id="11" name="Rectangle 10"/>
          <p:cNvSpPr/>
          <p:nvPr/>
        </p:nvSpPr>
        <p:spPr>
          <a:xfrm rot="231490">
            <a:off x="1616292" y="1235212"/>
            <a:ext cx="6284331" cy="4336202"/>
          </a:xfrm>
          <a:prstGeom prst="rect">
            <a:avLst/>
          </a:prstGeom>
          <a:solidFill>
            <a:schemeClr val="bg1">
              <a:lumMod val="95000"/>
            </a:schemeClr>
          </a:solid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47">
            <a:off x="7741965" y="4271463"/>
            <a:ext cx="1474269" cy="3366820"/>
          </a:xfrm>
          <a:prstGeom prst="rect">
            <a:avLst/>
          </a:prstGeom>
          <a:effectLst>
            <a:outerShdw blurRad="63500" sx="102000" sy="102000" algn="ctr" rotWithShape="0">
              <a:prstClr val="black">
                <a:alpha val="40000"/>
              </a:prstClr>
            </a:outerShdw>
          </a:effectLst>
        </p:spPr>
      </p:pic>
      <p:sp>
        <p:nvSpPr>
          <p:cNvPr id="17" name="Content Placeholder 2"/>
          <p:cNvSpPr txBox="1">
            <a:spLocks/>
          </p:cNvSpPr>
          <p:nvPr/>
        </p:nvSpPr>
        <p:spPr>
          <a:xfrm rot="244415">
            <a:off x="2120174" y="3353218"/>
            <a:ext cx="5483885" cy="643814"/>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en-US" sz="1600" dirty="0">
                <a:solidFill>
                  <a:schemeClr val="tx1"/>
                </a:solidFill>
              </a:rPr>
              <a:t>Q. Why is it helpful to talk with your parents, guardians, </a:t>
            </a:r>
          </a:p>
          <a:p>
            <a:pPr algn="l">
              <a:spcBef>
                <a:spcPts val="0"/>
              </a:spcBef>
            </a:pPr>
            <a:r>
              <a:rPr lang="en-US" sz="1600" dirty="0">
                <a:solidFill>
                  <a:schemeClr val="tx1"/>
                </a:solidFill>
              </a:rPr>
              <a:t>     or other trusted adults about birth control, if you can?</a:t>
            </a: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marL="285750" indent="-285750" algn="l">
              <a:buFont typeface="Arial" panose="020B0604020202020204" pitchFamily="34" charset="0"/>
              <a:buChar char="•"/>
            </a:pPr>
            <a:endParaRPr lang="en-US" sz="1600" dirty="0">
              <a:solidFill>
                <a:schemeClr val="tx1"/>
              </a:solidFill>
            </a:endParaRPr>
          </a:p>
          <a:p>
            <a:pPr algn="l"/>
            <a:endParaRPr lang="en-US" sz="1600" dirty="0">
              <a:solidFill>
                <a:schemeClr val="tx1"/>
              </a:solidFill>
            </a:endParaRPr>
          </a:p>
        </p:txBody>
      </p:sp>
      <p:sp>
        <p:nvSpPr>
          <p:cNvPr id="9" name="TextBox 8"/>
          <p:cNvSpPr txBox="1"/>
          <p:nvPr/>
        </p:nvSpPr>
        <p:spPr>
          <a:xfrm rot="259907">
            <a:off x="1486612" y="2841431"/>
            <a:ext cx="6411292" cy="492443"/>
          </a:xfrm>
          <a:prstGeom prst="rect">
            <a:avLst/>
          </a:prstGeom>
          <a:noFill/>
          <a:effectLst/>
        </p:spPr>
        <p:txBody>
          <a:bodyPr wrap="square" rtlCol="0">
            <a:spAutoFit/>
          </a:bodyPr>
          <a:lstStyle/>
          <a:p>
            <a:pPr algn="ctr"/>
            <a:r>
              <a:rPr lang="en-US" sz="2600" dirty="0"/>
              <a:t>Bonus Question</a:t>
            </a:r>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620482">
            <a:off x="2342813" y="1600076"/>
            <a:ext cx="826218" cy="1201770"/>
          </a:xfrm>
          <a:prstGeom prst="rect">
            <a:avLst/>
          </a:prstGeom>
        </p:spPr>
      </p:pic>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3354619">
            <a:off x="6340065" y="4330562"/>
            <a:ext cx="441105" cy="1255952"/>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9606">
            <a:off x="4138203" y="1341462"/>
            <a:ext cx="1393758" cy="1336255"/>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593020">
            <a:off x="4406148" y="4256512"/>
            <a:ext cx="1191964" cy="823939"/>
          </a:xfrm>
          <a:prstGeom prst="rect">
            <a:avLst/>
          </a:prstGeom>
        </p:spPr>
      </p:pic>
      <p:grpSp>
        <p:nvGrpSpPr>
          <p:cNvPr id="21" name="Group 20"/>
          <p:cNvGrpSpPr/>
          <p:nvPr/>
        </p:nvGrpSpPr>
        <p:grpSpPr>
          <a:xfrm>
            <a:off x="2202074" y="4131006"/>
            <a:ext cx="1295400" cy="673257"/>
            <a:chOff x="2223643" y="3744890"/>
            <a:chExt cx="1295400" cy="673257"/>
          </a:xfrm>
        </p:grpSpPr>
        <p:sp>
          <p:nvSpPr>
            <p:cNvPr id="6" name="Rectangle 5"/>
            <p:cNvSpPr/>
            <p:nvPr/>
          </p:nvSpPr>
          <p:spPr>
            <a:xfrm rot="268122">
              <a:off x="2223643" y="3744890"/>
              <a:ext cx="1295400" cy="673257"/>
            </a:xfrm>
            <a:prstGeom prst="rect">
              <a:avLst/>
            </a:prstGeom>
            <a:solidFill>
              <a:schemeClr val="accent3">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rot="187938">
              <a:off x="2467335" y="3895085"/>
              <a:ext cx="974482" cy="369332"/>
            </a:xfrm>
            <a:prstGeom prst="rect">
              <a:avLst/>
            </a:prstGeom>
            <a:noFill/>
          </p:spPr>
          <p:txBody>
            <a:bodyPr wrap="square" rtlCol="0">
              <a:spAutoFit/>
            </a:bodyPr>
            <a:lstStyle/>
            <a:p>
              <a:r>
                <a:rPr lang="en-US" dirty="0"/>
                <a:t>Plan B</a:t>
              </a:r>
            </a:p>
          </p:txBody>
        </p:sp>
      </p:grpSp>
      <p:grpSp>
        <p:nvGrpSpPr>
          <p:cNvPr id="27" name="Group 26"/>
          <p:cNvGrpSpPr/>
          <p:nvPr/>
        </p:nvGrpSpPr>
        <p:grpSpPr>
          <a:xfrm>
            <a:off x="6301213" y="1728398"/>
            <a:ext cx="1178538" cy="985044"/>
            <a:chOff x="6418910" y="1810133"/>
            <a:chExt cx="1178538" cy="985044"/>
          </a:xfrm>
        </p:grpSpPr>
        <p:sp>
          <p:nvSpPr>
            <p:cNvPr id="4" name="Rounded Rectangle 3"/>
            <p:cNvSpPr/>
            <p:nvPr/>
          </p:nvSpPr>
          <p:spPr>
            <a:xfrm rot="20960962">
              <a:off x="6418910" y="1810133"/>
              <a:ext cx="1178538" cy="985044"/>
            </a:xfrm>
            <a:prstGeom prst="roundRect">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p:cNvSpPr/>
            <p:nvPr/>
          </p:nvSpPr>
          <p:spPr>
            <a:xfrm rot="20960962">
              <a:off x="6516836" y="1884076"/>
              <a:ext cx="1001604" cy="837159"/>
            </a:xfrm>
            <a:prstGeom prst="roundRect">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6592968" y="1963930"/>
              <a:ext cx="849339" cy="703070"/>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rot="21000323">
              <a:off x="6561238" y="2125800"/>
              <a:ext cx="974482" cy="338554"/>
            </a:xfrm>
            <a:prstGeom prst="rect">
              <a:avLst/>
            </a:prstGeom>
            <a:noFill/>
          </p:spPr>
          <p:txBody>
            <a:bodyPr wrap="square" rtlCol="0">
              <a:spAutoFit/>
            </a:bodyPr>
            <a:lstStyle/>
            <a:p>
              <a:r>
                <a:rPr lang="en-US" sz="1600" dirty="0"/>
                <a:t>Condom</a:t>
              </a:r>
            </a:p>
          </p:txBody>
        </p:sp>
      </p:grpSp>
      <p:pic>
        <p:nvPicPr>
          <p:cNvPr id="20" name="Picture 1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4380286" flipV="1">
            <a:off x="6680794" y="3697597"/>
            <a:ext cx="1214942" cy="109640"/>
          </a:xfrm>
          <a:prstGeom prst="rect">
            <a:avLst/>
          </a:prstGeom>
        </p:spPr>
      </p:pic>
    </p:spTree>
    <p:extLst>
      <p:ext uri="{BB962C8B-B14F-4D97-AF65-F5344CB8AC3E}">
        <p14:creationId xmlns:p14="http://schemas.microsoft.com/office/powerpoint/2010/main" val="2312159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childTnLst>
                                </p:cTn>
                              </p:par>
                              <p:par>
                                <p:cTn id="10" presetID="32" presetClass="emph" presetSubtype="0" fill="hold" grpId="2" nodeType="withEffect">
                                  <p:stCondLst>
                                    <p:cond delay="0"/>
                                  </p:stCondLst>
                                  <p:childTnLst>
                                    <p:animRot by="120000">
                                      <p:cBhvr>
                                        <p:cTn id="11" dur="100" fill="hold">
                                          <p:stCondLst>
                                            <p:cond delay="0"/>
                                          </p:stCondLst>
                                        </p:cTn>
                                        <p:tgtEl>
                                          <p:spTgt spid="9"/>
                                        </p:tgtEl>
                                        <p:attrNameLst>
                                          <p:attrName>r</p:attrName>
                                        </p:attrNameLst>
                                      </p:cBhvr>
                                    </p:animRot>
                                    <p:animRot by="-240000">
                                      <p:cBhvr>
                                        <p:cTn id="12" dur="200" fill="hold">
                                          <p:stCondLst>
                                            <p:cond delay="200"/>
                                          </p:stCondLst>
                                        </p:cTn>
                                        <p:tgtEl>
                                          <p:spTgt spid="9"/>
                                        </p:tgtEl>
                                        <p:attrNameLst>
                                          <p:attrName>r</p:attrName>
                                        </p:attrNameLst>
                                      </p:cBhvr>
                                    </p:animRot>
                                    <p:animRot by="240000">
                                      <p:cBhvr>
                                        <p:cTn id="13" dur="200" fill="hold">
                                          <p:stCondLst>
                                            <p:cond delay="400"/>
                                          </p:stCondLst>
                                        </p:cTn>
                                        <p:tgtEl>
                                          <p:spTgt spid="9"/>
                                        </p:tgtEl>
                                        <p:attrNameLst>
                                          <p:attrName>r</p:attrName>
                                        </p:attrNameLst>
                                      </p:cBhvr>
                                    </p:animRot>
                                    <p:animRot by="-240000">
                                      <p:cBhvr>
                                        <p:cTn id="14" dur="200" fill="hold">
                                          <p:stCondLst>
                                            <p:cond delay="600"/>
                                          </p:stCondLst>
                                        </p:cTn>
                                        <p:tgtEl>
                                          <p:spTgt spid="9"/>
                                        </p:tgtEl>
                                        <p:attrNameLst>
                                          <p:attrName>r</p:attrName>
                                        </p:attrNameLst>
                                      </p:cBhvr>
                                    </p:animRot>
                                    <p:animRot by="120000">
                                      <p:cBhvr>
                                        <p:cTn id="15" dur="200" fill="hold">
                                          <p:stCondLst>
                                            <p:cond delay="800"/>
                                          </p:stCondLst>
                                        </p:cTn>
                                        <p:tgtEl>
                                          <p:spTgt spid="9"/>
                                        </p:tgtEl>
                                        <p:attrNameLst>
                                          <p:attrName>r</p:attrName>
                                        </p:attrNameLst>
                                      </p:cBhvr>
                                    </p:animRot>
                                  </p:childTnLst>
                                </p:cTn>
                              </p:par>
                              <p:par>
                                <p:cTn id="16" presetID="42" presetClass="entr" presetSubtype="0" fill="hold" grpId="0" nodeType="withEffect">
                                  <p:stCondLst>
                                    <p:cond delay="100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par>
                          <p:cTn id="29" fill="hold">
                            <p:stCondLst>
                              <p:cond delay="3000"/>
                            </p:stCondLst>
                            <p:childTnLst>
                              <p:par>
                                <p:cTn id="30" presetID="10" presetClass="entr" presetSubtype="0"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par>
                          <p:cTn id="33" fill="hold">
                            <p:stCondLst>
                              <p:cond delay="3500"/>
                            </p:stCondLst>
                            <p:childTnLst>
                              <p:par>
                                <p:cTn id="34" presetID="10" presetClass="entr" presetSubtype="0"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par>
                          <p:cTn id="37" fill="hold">
                            <p:stCondLst>
                              <p:cond delay="4000"/>
                            </p:stCondLst>
                            <p:childTnLst>
                              <p:par>
                                <p:cTn id="38" presetID="10" presetClass="entr" presetSubtype="0"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childTnLst>
                                </p:cTn>
                              </p:par>
                            </p:childTnLst>
                          </p:cTn>
                        </p:par>
                        <p:par>
                          <p:cTn id="41" fill="hold">
                            <p:stCondLst>
                              <p:cond delay="4500"/>
                            </p:stCondLst>
                            <p:childTnLst>
                              <p:par>
                                <p:cTn id="42" presetID="10" presetClass="entr" presetSubtype="0" fill="hold"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childTnLst>
                                </p:cTn>
                              </p:par>
                            </p:childTnLst>
                          </p:cTn>
                        </p:par>
                        <p:par>
                          <p:cTn id="45" fill="hold">
                            <p:stCondLst>
                              <p:cond delay="5000"/>
                            </p:stCondLst>
                            <p:childTnLst>
                              <p:par>
                                <p:cTn id="46" presetID="10" presetClass="entr" presetSubtype="0" fill="hold" nodeType="after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P spid="9" grpId="2"/>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11332</TotalTime>
  <Words>1735</Words>
  <Application>Microsoft Macintosh PowerPoint</Application>
  <PresentationFormat>On-screen Show (4:3)</PresentationFormat>
  <Paragraphs>278</Paragraphs>
  <Slides>22</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Birth Control – The Basics</dc:title>
  <dc:creator>Paulea</dc:creator>
  <cp:lastModifiedBy>Elizabeth Passamonte</cp:lastModifiedBy>
  <cp:revision>237</cp:revision>
  <dcterms:created xsi:type="dcterms:W3CDTF">2013-01-14T22:17:05Z</dcterms:created>
  <dcterms:modified xsi:type="dcterms:W3CDTF">2024-03-05T20:15:05Z</dcterms:modified>
</cp:coreProperties>
</file>