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 id="2147483651" r:id="rId3"/>
    <p:sldMasterId id="2147483652" r:id="rId4"/>
    <p:sldMasterId id="2147483653" r:id="rId5"/>
    <p:sldMasterId id="2147483654" r:id="rId6"/>
    <p:sldMasterId id="2147483655" r:id="rId7"/>
    <p:sldMasterId id="2147483656" r:id="rId8"/>
    <p:sldMasterId id="2147483657" r:id="rId9"/>
    <p:sldMasterId id="2147483658" r:id="rId10"/>
    <p:sldMasterId id="2147483659" r:id="rId11"/>
  </p:sldMasterIdLst>
  <p:notesMasterIdLst>
    <p:notesMasterId r:id="rId22"/>
  </p:notesMasterIdLst>
  <p:sldIdLst>
    <p:sldId id="276" r:id="rId12"/>
    <p:sldId id="277" r:id="rId13"/>
    <p:sldId id="278" r:id="rId14"/>
    <p:sldId id="279" r:id="rId15"/>
    <p:sldId id="280" r:id="rId16"/>
    <p:sldId id="281" r:id="rId17"/>
    <p:sldId id="282" r:id="rId18"/>
    <p:sldId id="283" r:id="rId19"/>
    <p:sldId id="284" r:id="rId20"/>
    <p:sldId id="285" r:id="rId21"/>
  </p:sldIdLst>
  <p:sldSz cx="13004800" cy="9753600"/>
  <p:notesSz cx="6950075" cy="9236075"/>
  <p:defaultTextStyle>
    <a:defPPr>
      <a:defRPr lang="en-US"/>
    </a:defPPr>
    <a:lvl1pPr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1pPr>
    <a:lvl2pPr marL="4572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2pPr>
    <a:lvl3pPr marL="9144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3pPr>
    <a:lvl4pPr marL="13716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4pPr>
    <a:lvl5pPr marL="1828800" algn="ctr" rtl="0" fontAlgn="base">
      <a:spcBef>
        <a:spcPct val="0"/>
      </a:spcBef>
      <a:spcAft>
        <a:spcPct val="0"/>
      </a:spcAft>
      <a:defRPr sz="4200" kern="1200">
        <a:solidFill>
          <a:srgbClr val="FFFFFF"/>
        </a:solidFill>
        <a:latin typeface="Chalkboard" pitchFamily="66" charset="0"/>
        <a:ea typeface="ヒラギノ角ゴ ProN W3" charset="-128"/>
        <a:cs typeface="+mn-cs"/>
        <a:sym typeface="Chalkboard" pitchFamily="66" charset="0"/>
      </a:defRPr>
    </a:lvl5pPr>
    <a:lvl6pPr marL="22860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6pPr>
    <a:lvl7pPr marL="27432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7pPr>
    <a:lvl8pPr marL="32004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8pPr>
    <a:lvl9pPr marL="3657600" algn="l" defTabSz="914400" rtl="0" eaLnBrk="1" latinLnBrk="0" hangingPunct="1">
      <a:defRPr sz="4200" kern="1200">
        <a:solidFill>
          <a:srgbClr val="FFFFFF"/>
        </a:solidFill>
        <a:latin typeface="Chalkboard" pitchFamily="66" charset="0"/>
        <a:ea typeface="ヒラギノ角ゴ ProN W3" charset="-128"/>
        <a:cs typeface="+mn-cs"/>
        <a:sym typeface="Chalkboard" pitchFamily="66"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2827"/>
    <a:srgbClr val="085590"/>
    <a:srgbClr val="FF0066"/>
    <a:srgbClr val="2D813F"/>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452" autoAdjust="0"/>
    <p:restoredTop sz="72456"/>
  </p:normalViewPr>
  <p:slideViewPr>
    <p:cSldViewPr>
      <p:cViewPr varScale="1">
        <p:scale>
          <a:sx n="53" d="100"/>
          <a:sy n="53" d="100"/>
        </p:scale>
        <p:origin x="416" y="176"/>
      </p:cViewPr>
      <p:guideLst>
        <p:guide orient="horz" pos="3072"/>
        <p:guide pos="4096"/>
      </p:guideLst>
    </p:cSldViewPr>
  </p:slideViewPr>
  <p:notesTextViewPr>
    <p:cViewPr>
      <p:scale>
        <a:sx n="100" d="100"/>
        <a:sy n="100" d="100"/>
      </p:scale>
      <p:origin x="0" y="-288"/>
    </p:cViewPr>
  </p:notesTextViewPr>
  <p:sorterViewPr>
    <p:cViewPr>
      <p:scale>
        <a:sx n="100" d="100"/>
        <a:sy n="100" d="100"/>
      </p:scale>
      <p:origin x="0" y="5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0.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7" name="Rectangle 1"/>
          <p:cNvSpPr>
            <a:spLocks noGrp="1" noRot="1" noChangeAspect="1" noChangeArrowheads="1" noTextEdit="1"/>
          </p:cNvSpPr>
          <p:nvPr>
            <p:ph type="sldImg"/>
          </p:nvPr>
        </p:nvSpPr>
        <p:spPr bwMode="auto">
          <a:xfrm>
            <a:off x="1165225"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14338" name="Rectangle 2"/>
          <p:cNvSpPr>
            <a:spLocks noGrp="1" noChangeArrowheads="1"/>
          </p:cNvSpPr>
          <p:nvPr>
            <p:ph type="body" sz="quarter" idx="1"/>
          </p:nvPr>
        </p:nvSpPr>
        <p:spPr bwMode="auto">
          <a:xfrm>
            <a:off x="695325" y="4387850"/>
            <a:ext cx="5559425" cy="415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txBody>
          <a:bodyPr vert="horz" wrap="square" lIns="92492" tIns="46246" rIns="92492" bIns="4624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732238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1pPr>
    <a:lvl2pPr marL="4572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2pPr>
    <a:lvl3pPr marL="9144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3pPr>
    <a:lvl4pPr marL="13716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4pPr>
    <a:lvl5pPr marL="1828800" algn="l" rtl="0" eaLnBrk="0" fontAlgn="base" hangingPunct="0">
      <a:spcBef>
        <a:spcPct val="0"/>
      </a:spcBef>
      <a:spcAft>
        <a:spcPct val="0"/>
      </a:spcAft>
      <a:defRPr sz="1200" kern="1200">
        <a:solidFill>
          <a:schemeClr val="tx1"/>
        </a:solidFill>
        <a:latin typeface="Chalkboard"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 stands for Sexually Transmitted Infection. This means contracting some form of infection as a result of sexual contact with another person. Sexual contact means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contact with reproductive organs. Sometimes people talk about Sexually Transmitted Diseases (STDs). It is important to understand the difference between STI and STD. As we said, STD stands for Sexually Transmitted Disease. This term has been used for a long time. STI is a newer term that stands for Sexually Transmitted Infection. STI is now the standard term used by doctors and the Centers for Disease Control and Prevention (CDC). STI is used because when you have a disease, it usually means that you have signs or symptoms of an infection, but as we said earlier, many sexually transmitted infections have no symptoms. So, often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97613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What counts as sexual contact? Most of the time when people hear sex, they think of (1) vaginal sex (intercourse) - which involves a male inserting his penis inside a female’s vagina. However, sexual activity also includes: (2) oral sex, which is when a person’s mouth comes in contact with his or her partner’s private area, (3) anal sex, which is any contact with a partner’s anus, (4) or outercourse, which is when the private areas of a couple come in contact, but there is no penetration by the male’s penis. Just remember that sex is any type of private area contact; you can get an STI from doing any of these things. It doesn’t matter if you are male or female, old or young, if it’s your first time having sex or your millionth time having sex, you can still get an STI if you engage in sexual activity without a barrier (we will talk more about that later in today’s session).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3755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STIs are a serious problem. The US has the highest rates of STIs among countries with access to good healthcare. In the US, how many new cases of STIs do you think happen each year?</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26,000,000.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many of these are among people between the ages of 15 and 24?</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guess. Answer:  About 50%.</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06018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are STIs such an issue today? Well, partially because of something called the sexual revolution. Who has ever heard of the American Revolution? It’s not the same thing. Back before the 1960s, there were two known types of STIs and both were curable; you could get medication from the doctor. If you aren’t worried about STIs, what are you worried about?</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Pregnancy.</a:t>
            </a:r>
            <a:r>
              <a:rPr lang="en-US" sz="1800" b="1" dirty="0">
                <a:solidFill>
                  <a:srgbClr val="00594B"/>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b="1" dirty="0">
              <a:solidFill>
                <a:srgbClr val="00594B"/>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Well, in the 1960s the birth control pill was invented. Because people were less worried about pregnancy, they started experimenting with multiple sexual partners. However, as we saw in the star activity, having multiple sexual partners increases a person’s chance of getting an STI, and now there are over 25 known STIs, many of which have no cure.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277067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There are three main types of STIs; bacterial, viral and parasitic. Bacterial STIs are usually curable, which means a doctor can give you antibiotics. However, doctors are now discovering that different strains of these infections are becoming resistant to medication, meaning the medication doesn’t always work. Bacterial STIs include syphilis, gonorrhea, and chlamydia. If you have had sex it is very important to get tested by a doctor; many of these diseases do not show symptoms immediately, and if left untreated, gonorrhea and chlamydia may lead to a serious condition called pelvic inflammatory disease.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Viral are the second type of STIs; viral STIs are not curable. Your body needs to fight it off on its own or you have the disease for life. Medication may be available to deal with symptoms, but it’s not a cure; you still have the disease and can pass it to others. Viral STIs include human papillomavirus, genital herpes simplex virus, and HIV, which can lead to AIDS.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are the third type of STIs; parasitic such as trichomoniasis are curable. It can be treated with medication. Most people who have the parasite cannot tell they are infected. About 70% of infected people do not have any signs or symptoms. When it does cause symptoms, they can range from mild irritation to severe inflammation. People who have been treated for trichomoniasis can get it again. Without treatment, the infection can last for months or even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491489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want to talk to you about condoms. A condom is a latex/rubber sleeve that fits over a male’s penis and is made to be a barrier so that sperm or infections can’t get passed between people during sex. A lot of times people refer to using condoms as safer sex or using protection. This is because condoms can be effective at reducing the chance of pregnancy and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imes New Roman" panose="02020603050405020304" pitchFamily="18" charset="0"/>
                <a:ea typeface="MS Mincho" panose="02020609040205080304" pitchFamily="49" charset="-128"/>
              </a:rPr>
              <a:t>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Studies show that consistent use of condoms is highly effective in preventing the spread of HIV. Condoms can be expected to provide protection depending on the type of STD. They will provide protection against STDs spread by genital fluids (such as gonorrhea or chlamydia). Condoms will not provide protection against STDs spread by skin-to-skin contact (genital herpes or syphilis). Using condoms the right way every time you have sex can lower your chances of getting HPV. But HPV can infect areas the condom does not cover. So Condoms may not fully protect against getting HPV. If you or your partner have genital warts, stop having sex until you no longer have warts. We do not know how long a person is able to spread HPV after warts go away. Latex condoms must be used correctly and consistently to provide the best protection. If either partner is allergic to latex, polyurethane condoms are recommended. The use of natural membrane condoms for reduction of STIs and pregnancy is not recommended.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When condoms are used incorrectly or inconsistently: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STDs or HIV can spread from a single sex act with an infected partner.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Condoms can break, slip, or leak.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Pregnancy can occur.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If you choose to be sexually active in the future, consistent and correct use of a latex condom when engaging in any type of sexual activity (outercourse, vaginal, oral, or anal) reduces the risk of STIs (e.g., HIV) and consistent and correct use of latex condom when engaging in vaginal sex reduces the chance of pregnancy. </a:t>
            </a:r>
            <a:r>
              <a:rPr lang="en-US" sz="1800" u="sng"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if you choose to be sexually active, you need to use a condom.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183470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sum it up: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are: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effective at reducing the risk of HIV/AIDS and some other STIs because they create a barrier so that some STIs (not all) cannot be transmitted, (2) effective at reducing the risk of pregnancy, and (3) better than no method at all. If you are going to have sex, you should use a condom. </a:t>
            </a:r>
            <a:r>
              <a:rPr lang="en-US" sz="1800" b="1"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Condoms don’t: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(1) </a:t>
            </a:r>
            <a:r>
              <a:rPr lang="en-US" sz="1800" dirty="0">
                <a:effectLst/>
                <a:latin typeface="Trebuchet MS" panose="020B0703020202090204" pitchFamily="34" charset="0"/>
                <a:ea typeface="Aptos" panose="020B0004020202020204" pitchFamily="34" charset="0"/>
                <a:cs typeface="Times New Roman" panose="02020603050405020304" pitchFamily="18" charset="0"/>
              </a:rPr>
              <a:t>prevent transmission of STIs spread by skin-to-skin contact, (genital herpes, syphilis, HPV)</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(2) provide 100% effective at preventing pregnancy, and (3) protect your emotions (remember our activity with the hearts – condoms won’t protect you from a broken heart).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171471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The CDC is the Centers for Disease Control, which is a place where they study diseases, how they affect our population, and how to prevent them. They say the surest way to avoid transmission of STIs is to abstain from sexual contact or to be in a long-term mutually monogamous relationship with a partner who has been tested and is known to be uninfected. Who knows what monogamous means? One person with one person for life. We say a faithful lifelong relationship.</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choose to be in a sexual relationship and either you or your partner has been sexually active in the past (even once), it is important for you both to get tested (because the most common symptom of an STI is no symptom). </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If you are in a faithful lifelong relationship with someone who has an STI is it important to use a condom and talk to a medical professional to reduce the risk of STI transmission.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495568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 what you do with this information is up to you. You choose whether or not to practice abstinence. And 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704154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In a few minutes we are going to break you up into groups to look at a particular STI assigned to your group. You will review the information on the Facts about STIs (Handout 7.6.4) then your group will be responsible for presenting what you learn for the whole class. You are to present it as if you were the teacher of the class. You can present the material in a fun and creative way by creating your own character or personality for the teacher.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Cooper Black" panose="0208090404030B020404" pitchFamily="18" charset="77"/>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You will have 10 minutes to prepare as a group. Not everyone has to stand up and present your group's STI information to the rest of the class (you all can be teachers if you want), but be sure that everyone is at least involved in preparing for the presentation.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7813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8002423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34297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8131069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207000"/>
            <a:ext cx="5156200" cy="1460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5576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29484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2862975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352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25000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091858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30711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65400"/>
            <a:ext cx="2616200" cy="4102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65400"/>
            <a:ext cx="7696200" cy="4102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504927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506148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368419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185027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079030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720885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905564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26817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873554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757889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146356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91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9183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6567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8185202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285220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9704491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100987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053111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52714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081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0120524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3399831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57454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435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276475"/>
            <a:ext cx="8624888"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104031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780763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95697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4794785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690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89350" y="4940300"/>
            <a:ext cx="2940050"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9484878"/>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256221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7058183"/>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80948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463096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8716173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8907845"/>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21275" y="1790700"/>
            <a:ext cx="1508125" cy="619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6900" y="1790700"/>
            <a:ext cx="4371975" cy="619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776652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13280690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688203"/>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9645091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606939"/>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838991"/>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816692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602160"/>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1456647"/>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2948760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281649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03200"/>
            <a:ext cx="2925762" cy="8509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03200"/>
            <a:ext cx="8624888" cy="8509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389747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8730151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9140207"/>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4301462"/>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89163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8136578"/>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391523141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60524"/>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4158557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04462096"/>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17490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5339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53682391"/>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4254895"/>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0339725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61192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8906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345790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148942"/>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474092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19835960"/>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5428490"/>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052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462221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5319171"/>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64732410"/>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946400"/>
            <a:ext cx="51562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057544"/>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989586"/>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535298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01828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3357799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0995743"/>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25242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892131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169513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08446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7914781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98900" y="2946400"/>
            <a:ext cx="247650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24641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442759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3092750"/>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78723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99041228"/>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9965546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381975"/>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36359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716161397"/>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540278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4726639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0730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747250" y="2946400"/>
            <a:ext cx="1987550" cy="574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718896"/>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230280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18218046"/>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164322"/>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60272495"/>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7802968"/>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94527069"/>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03200"/>
            <a:ext cx="261620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03200"/>
            <a:ext cx="769620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046673"/>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313279394"/>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0890672"/>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556523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12700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1066800"/>
            <a:ext cx="5156200" cy="762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0367"/>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189648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15494219"/>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550830"/>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2400639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Chalkboard"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82059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430224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2962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296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7209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body" idx="1"/>
          </p:nvPr>
        </p:nvSpPr>
        <p:spPr bwMode="auto">
          <a:xfrm>
            <a:off x="1270000" y="5207000"/>
            <a:ext cx="1046480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1026" name="Rectangle 2"/>
          <p:cNvSpPr>
            <a:spLocks noGrp="1" noChangeArrowheads="1"/>
          </p:cNvSpPr>
          <p:nvPr>
            <p:ph type="title"/>
          </p:nvPr>
        </p:nvSpPr>
        <p:spPr bwMode="auto">
          <a:xfrm>
            <a:off x="1270000" y="25654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
        <p:nvSpPr>
          <p:cNvPr id="1028" name="Rectangle 3"/>
          <p:cNvSpPr>
            <a:spLocks noChangeArrowheads="1"/>
          </p:cNvSpPr>
          <p:nvPr userDrawn="1"/>
        </p:nvSpPr>
        <p:spPr bwMode="auto">
          <a:xfrm>
            <a:off x="10464800" y="9372600"/>
            <a:ext cx="2426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rPr>
              <a:t>© </a:t>
            </a:r>
            <a:r>
              <a:rPr lang="en-US" altLang="en-US" sz="1400" dirty="0">
                <a:solidFill>
                  <a:schemeClr val="tx1"/>
                </a:solidFill>
                <a:latin typeface="Calibri" pitchFamily="34" charset="0"/>
              </a:rPr>
              <a:t>2013, 2023 Healthy Futures</a:t>
            </a:r>
          </a:p>
        </p:txBody>
      </p:sp>
      <p:sp>
        <p:nvSpPr>
          <p:cNvPr id="1029" name="Rectangle 4"/>
          <p:cNvSpPr>
            <a:spLocks noChangeArrowheads="1"/>
          </p:cNvSpPr>
          <p:nvPr userDrawn="1"/>
        </p:nvSpPr>
        <p:spPr bwMode="auto">
          <a:xfrm>
            <a:off x="169368" y="9369425"/>
            <a:ext cx="14562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defRPr/>
            </a:pPr>
            <a:r>
              <a:rPr lang="en-US" altLang="en-US" sz="1400" dirty="0">
                <a:solidFill>
                  <a:schemeClr val="tx1"/>
                </a:solidFill>
                <a:latin typeface="Calibri" pitchFamily="34" charset="0"/>
              </a:rPr>
              <a:t>Session 7.6.3 STIs</a:t>
            </a:r>
          </a:p>
        </p:txBody>
      </p:sp>
      <p:pic>
        <p:nvPicPr>
          <p:cNvPr id="6" name="Picture 5"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8026400" y="3962400"/>
            <a:ext cx="4970922" cy="5451981"/>
          </a:xfrm>
          <a:prstGeom prst="rect">
            <a:avLst/>
          </a:prstGeom>
        </p:spPr>
      </p:pic>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1270000" y="7366000"/>
            <a:ext cx="10464800" cy="182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bwMode="auto">
          <a:xfrm>
            <a:off x="1270000" y="36068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Chalkboard" pitchFamily="66" charset="0"/>
        </a:defRPr>
      </a:lvl5pPr>
      <a:lvl6pPr marL="457200" algn="ctr" rtl="0" fontAlgn="base">
        <a:spcBef>
          <a:spcPct val="0"/>
        </a:spcBef>
        <a:spcAft>
          <a:spcPct val="0"/>
        </a:spcAft>
        <a:defRPr sz="3600">
          <a:solidFill>
            <a:schemeClr val="tx1"/>
          </a:solidFill>
          <a:latin typeface="+mn-lt"/>
          <a:ea typeface="+mn-ea"/>
          <a:cs typeface="+mn-cs"/>
          <a:sym typeface="Chalkboard" charset="0"/>
        </a:defRPr>
      </a:lvl6pPr>
      <a:lvl7pPr marL="914400" algn="ctr" rtl="0" fontAlgn="base">
        <a:spcBef>
          <a:spcPct val="0"/>
        </a:spcBef>
        <a:spcAft>
          <a:spcPct val="0"/>
        </a:spcAft>
        <a:defRPr sz="3600">
          <a:solidFill>
            <a:schemeClr val="tx1"/>
          </a:solidFill>
          <a:latin typeface="+mn-lt"/>
          <a:ea typeface="+mn-ea"/>
          <a:cs typeface="+mn-cs"/>
          <a:sym typeface="Chalkboard" charset="0"/>
        </a:defRPr>
      </a:lvl7pPr>
      <a:lvl8pPr marL="1371600" algn="ctr" rtl="0" fontAlgn="base">
        <a:spcBef>
          <a:spcPct val="0"/>
        </a:spcBef>
        <a:spcAft>
          <a:spcPct val="0"/>
        </a:spcAft>
        <a:defRPr sz="3600">
          <a:solidFill>
            <a:schemeClr val="tx1"/>
          </a:solidFill>
          <a:latin typeface="+mn-lt"/>
          <a:ea typeface="+mn-ea"/>
          <a:cs typeface="+mn-cs"/>
          <a:sym typeface="Chalkboard" charset="0"/>
        </a:defRPr>
      </a:lvl8pPr>
      <a:lvl9pPr marL="1828800" algn="ctr" rtl="0" fontAlgn="base">
        <a:spcBef>
          <a:spcPct val="0"/>
        </a:spcBef>
        <a:spcAft>
          <a:spcPct val="0"/>
        </a:spcAft>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5121" name="Rectangle 1"/>
          <p:cNvSpPr>
            <a:spLocks noGrp="1" noChangeArrowheads="1"/>
          </p:cNvSpPr>
          <p:nvPr>
            <p:ph type="body" idx="1"/>
          </p:nvPr>
        </p:nvSpPr>
        <p:spPr bwMode="auto">
          <a:xfrm>
            <a:off x="596900" y="49403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
        <p:nvSpPr>
          <p:cNvPr id="5122" name="Rectangle 2"/>
          <p:cNvSpPr>
            <a:spLocks noGrp="1" noChangeArrowheads="1"/>
          </p:cNvSpPr>
          <p:nvPr>
            <p:ph type="title"/>
          </p:nvPr>
        </p:nvSpPr>
        <p:spPr bwMode="auto">
          <a:xfrm>
            <a:off x="596900" y="1790700"/>
            <a:ext cx="6032500" cy="30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ransition/>
  <p:txStyles>
    <p:titleStyle>
      <a:lvl1pPr algn="ctr" rtl="0" eaLnBrk="0" fontAlgn="base" hangingPunct="0">
        <a:spcBef>
          <a:spcPct val="0"/>
        </a:spcBef>
        <a:spcAft>
          <a:spcPct val="0"/>
        </a:spcAft>
        <a:defRPr sz="60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60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6000">
          <a:solidFill>
            <a:schemeClr val="tx1"/>
          </a:solidFill>
          <a:latin typeface="Chalkboard" charset="0"/>
          <a:ea typeface="ヒラギノ角ゴ ProN W3" charset="0"/>
          <a:cs typeface="ヒラギノ角ゴ ProN W3" charset="0"/>
          <a:sym typeface="Chalkboard"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Chalkboard" pitchFamily="66" charset="0"/>
        </a:defRPr>
      </a:lvl1pPr>
      <a:lvl2pPr marL="742950" indent="-285750" algn="ctr" rtl="0" eaLnBrk="0" fontAlgn="base" hangingPunct="0">
        <a:spcBef>
          <a:spcPct val="0"/>
        </a:spcBef>
        <a:spcAft>
          <a:spcPct val="0"/>
        </a:spcAft>
        <a:defRPr sz="3200">
          <a:solidFill>
            <a:schemeClr val="tx1"/>
          </a:solidFill>
          <a:latin typeface="+mn-lt"/>
          <a:ea typeface="+mn-ea"/>
          <a:cs typeface="+mn-cs"/>
          <a:sym typeface="Chalkboard" pitchFamily="66" charset="0"/>
        </a:defRPr>
      </a:lvl2pPr>
      <a:lvl3pPr marL="11430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3pPr>
      <a:lvl4pPr marL="16002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4pPr>
      <a:lvl5pPr marL="2057400" indent="-228600" algn="ctr" rtl="0" eaLnBrk="0" fontAlgn="base" hangingPunct="0">
        <a:spcBef>
          <a:spcPct val="0"/>
        </a:spcBef>
        <a:spcAft>
          <a:spcPct val="0"/>
        </a:spcAft>
        <a:defRPr sz="3200">
          <a:solidFill>
            <a:schemeClr val="tx1"/>
          </a:solidFill>
          <a:latin typeface="+mn-lt"/>
          <a:ea typeface="+mn-ea"/>
          <a:cs typeface="+mn-cs"/>
          <a:sym typeface="Chalkboard" pitchFamily="66" charset="0"/>
        </a:defRPr>
      </a:lvl5pPr>
      <a:lvl6pPr marL="457200" algn="ctr" rtl="0" fontAlgn="base">
        <a:spcBef>
          <a:spcPct val="0"/>
        </a:spcBef>
        <a:spcAft>
          <a:spcPct val="0"/>
        </a:spcAft>
        <a:defRPr sz="3200">
          <a:solidFill>
            <a:schemeClr val="tx1"/>
          </a:solidFill>
          <a:latin typeface="+mn-lt"/>
          <a:ea typeface="+mn-ea"/>
          <a:cs typeface="+mn-cs"/>
          <a:sym typeface="Chalkboard" charset="0"/>
        </a:defRPr>
      </a:lvl6pPr>
      <a:lvl7pPr marL="914400" algn="ctr" rtl="0" fontAlgn="base">
        <a:spcBef>
          <a:spcPct val="0"/>
        </a:spcBef>
        <a:spcAft>
          <a:spcPct val="0"/>
        </a:spcAft>
        <a:defRPr sz="3200">
          <a:solidFill>
            <a:schemeClr val="tx1"/>
          </a:solidFill>
          <a:latin typeface="+mn-lt"/>
          <a:ea typeface="+mn-ea"/>
          <a:cs typeface="+mn-cs"/>
          <a:sym typeface="Chalkboard" charset="0"/>
        </a:defRPr>
      </a:lvl7pPr>
      <a:lvl8pPr marL="1371600" algn="ctr" rtl="0" fontAlgn="base">
        <a:spcBef>
          <a:spcPct val="0"/>
        </a:spcBef>
        <a:spcAft>
          <a:spcPct val="0"/>
        </a:spcAft>
        <a:defRPr sz="3200">
          <a:solidFill>
            <a:schemeClr val="tx1"/>
          </a:solidFill>
          <a:latin typeface="+mn-lt"/>
          <a:ea typeface="+mn-ea"/>
          <a:cs typeface="+mn-cs"/>
          <a:sym typeface="Chalkboard" charset="0"/>
        </a:defRPr>
      </a:lvl8pPr>
      <a:lvl9pPr marL="1828800" algn="ctr" rtl="0" fontAlgn="base">
        <a:spcBef>
          <a:spcPct val="0"/>
        </a:spcBef>
        <a:spcAft>
          <a:spcPct val="0"/>
        </a:spcAft>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Tree>
  </p:cSld>
  <p:clrMap bg1="dk2" tx1="lt1" bg2="dk1"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92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1pPr>
      <a:lvl2pPr marL="14382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2pPr>
      <a:lvl3pPr marL="19716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3pPr>
      <a:lvl4pPr marL="25431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4pPr>
      <a:lvl5pPr marL="3127375" indent="-434975" algn="l" rtl="0" eaLnBrk="0" fontAlgn="base" hangingPunct="0">
        <a:spcBef>
          <a:spcPts val="3000"/>
        </a:spcBef>
        <a:spcAft>
          <a:spcPct val="0"/>
        </a:spcAft>
        <a:buSzPct val="66000"/>
        <a:buChar char="•"/>
        <a:defRPr sz="3600">
          <a:solidFill>
            <a:schemeClr val="tx1"/>
          </a:solidFill>
          <a:latin typeface="+mn-lt"/>
          <a:ea typeface="+mn-ea"/>
          <a:cs typeface="+mn-cs"/>
          <a:sym typeface="Chalkboard" pitchFamily="66" charset="0"/>
        </a:defRPr>
      </a:lvl5pPr>
      <a:lvl6pPr marL="35845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6pPr>
      <a:lvl7pPr marL="40417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7pPr>
      <a:lvl8pPr marL="44989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8pPr>
      <a:lvl9pPr marL="4956175" indent="-434975" algn="l" rtl="0" fontAlgn="base">
        <a:spcBef>
          <a:spcPts val="3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8194"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9218" name="Rectangle 2"/>
          <p:cNvSpPr>
            <a:spLocks noGrp="1" noChangeArrowheads="1"/>
          </p:cNvSpPr>
          <p:nvPr>
            <p:ph type="body" idx="1"/>
          </p:nvPr>
        </p:nvSpPr>
        <p:spPr bwMode="auto">
          <a:xfrm>
            <a:off x="1270000" y="2946400"/>
            <a:ext cx="104648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0242" name="Rectangle 2"/>
          <p:cNvSpPr>
            <a:spLocks noGrp="1" noChangeArrowheads="1"/>
          </p:cNvSpPr>
          <p:nvPr>
            <p:ph type="body" idx="1"/>
          </p:nvPr>
        </p:nvSpPr>
        <p:spPr bwMode="auto">
          <a:xfrm>
            <a:off x="1270000" y="2946400"/>
            <a:ext cx="51054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bwMode="auto">
          <a:xfrm>
            <a:off x="1270000" y="203200"/>
            <a:ext cx="10464800"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title style</a:t>
            </a:r>
          </a:p>
        </p:txBody>
      </p:sp>
      <p:sp>
        <p:nvSpPr>
          <p:cNvPr id="11266" name="Rectangle 2"/>
          <p:cNvSpPr>
            <a:spLocks noGrp="1" noChangeArrowheads="1"/>
          </p:cNvSpPr>
          <p:nvPr>
            <p:ph type="body" idx="1"/>
          </p:nvPr>
        </p:nvSpPr>
        <p:spPr bwMode="auto">
          <a:xfrm>
            <a:off x="7607300" y="2946400"/>
            <a:ext cx="4127500" cy="574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12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1pPr>
      <a:lvl2pPr marL="13589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2pPr>
      <a:lvl3pPr marL="18923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3pPr>
      <a:lvl4pPr marL="24638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4pPr>
      <a:lvl5pPr marL="3048000" indent="-406400" algn="l" rtl="0" eaLnBrk="0" fontAlgn="base" hangingPunct="0">
        <a:spcBef>
          <a:spcPts val="3600"/>
        </a:spcBef>
        <a:spcAft>
          <a:spcPct val="0"/>
        </a:spcAft>
        <a:buSzPct val="66000"/>
        <a:buChar char="•"/>
        <a:defRPr sz="3200">
          <a:solidFill>
            <a:schemeClr val="tx1"/>
          </a:solidFill>
          <a:latin typeface="+mn-lt"/>
          <a:ea typeface="+mn-ea"/>
          <a:cs typeface="+mn-cs"/>
          <a:sym typeface="Chalkboard" pitchFamily="66" charset="0"/>
        </a:defRPr>
      </a:lvl5pPr>
      <a:lvl6pPr marL="35052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6pPr>
      <a:lvl7pPr marL="39624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7pPr>
      <a:lvl8pPr marL="44196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8pPr>
      <a:lvl9pPr marL="4876800" indent="-406400" algn="l" rtl="0" fontAlgn="base">
        <a:spcBef>
          <a:spcPts val="3600"/>
        </a:spcBef>
        <a:spcAft>
          <a:spcPct val="0"/>
        </a:spcAft>
        <a:buSzPct val="66000"/>
        <a:buChar char="•"/>
        <a:defRPr sz="32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2289" name="Rectangle 1"/>
          <p:cNvSpPr>
            <a:spLocks noGrp="1" noChangeArrowheads="1"/>
          </p:cNvSpPr>
          <p:nvPr>
            <p:ph type="body" idx="1"/>
          </p:nvPr>
        </p:nvSpPr>
        <p:spPr bwMode="auto">
          <a:xfrm>
            <a:off x="1270000" y="1066800"/>
            <a:ext cx="10464800" cy="76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Chalkboard" charset="0"/>
              </a:rPr>
              <a:t>Click to edit Master text styles</a:t>
            </a:r>
          </a:p>
          <a:p>
            <a:pPr lvl="1"/>
            <a:r>
              <a:rPr lang="en-US">
                <a:sym typeface="Chalkboard" charset="0"/>
              </a:rPr>
              <a:t>Second level</a:t>
            </a:r>
          </a:p>
          <a:p>
            <a:pPr lvl="2"/>
            <a:r>
              <a:rPr lang="en-US">
                <a:sym typeface="Chalkboard" charset="0"/>
              </a:rPr>
              <a:t>Third level</a:t>
            </a:r>
          </a:p>
          <a:p>
            <a:pPr lvl="3"/>
            <a:r>
              <a:rPr lang="en-US">
                <a:sym typeface="Chalkboard" charset="0"/>
              </a:rPr>
              <a:t>Fourth level</a:t>
            </a:r>
          </a:p>
          <a:p>
            <a:pPr lvl="4"/>
            <a:r>
              <a:rPr lang="en-US">
                <a:sym typeface="Chalkboard" charset="0"/>
              </a:rPr>
              <a:t>Fifth level</a:t>
            </a:r>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Chalkboard" pitchFamily="66" charset="0"/>
        </a:defRPr>
      </a:lvl1pPr>
      <a:lvl2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2pPr>
      <a:lvl3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3pPr>
      <a:lvl4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4pPr>
      <a:lvl5pPr algn="ctr" rtl="0" eaLnBrk="0" fontAlgn="base" hangingPunct="0">
        <a:spcBef>
          <a:spcPct val="0"/>
        </a:spcBef>
        <a:spcAft>
          <a:spcPct val="0"/>
        </a:spcAft>
        <a:defRPr sz="7200">
          <a:solidFill>
            <a:schemeClr val="tx1"/>
          </a:solidFill>
          <a:latin typeface="Chalkboard" charset="0"/>
          <a:ea typeface="ヒラギノ角ゴ ProN W3" charset="0"/>
          <a:cs typeface="ヒラギノ角ゴ ProN W3" charset="0"/>
          <a:sym typeface="Chalkboard" pitchFamily="66" charset="0"/>
        </a:defRPr>
      </a:lvl5pPr>
      <a:lvl6pPr marL="4572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6pPr>
      <a:lvl7pPr marL="9144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7pPr>
      <a:lvl8pPr marL="13716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8pPr>
      <a:lvl9pPr marL="1828800" algn="ctr" rtl="0" fontAlgn="base">
        <a:spcBef>
          <a:spcPct val="0"/>
        </a:spcBef>
        <a:spcAft>
          <a:spcPct val="0"/>
        </a:spcAft>
        <a:defRPr sz="7200">
          <a:solidFill>
            <a:schemeClr val="tx1"/>
          </a:solidFill>
          <a:latin typeface="Chalkboard" charset="0"/>
          <a:ea typeface="ヒラギノ角ゴ ProN W3" charset="0"/>
          <a:cs typeface="ヒラギノ角ゴ ProN W3" charset="0"/>
          <a:sym typeface="Chalkboard" charset="0"/>
        </a:defRPr>
      </a:lvl9pPr>
    </p:titleStyle>
    <p:bodyStyle>
      <a:lvl1pPr marL="841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1pPr>
      <a:lvl2pPr marL="13874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2pPr>
      <a:lvl3pPr marL="19208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3pPr>
      <a:lvl4pPr marL="24923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4pPr>
      <a:lvl5pPr marL="3076575" indent="-434975" algn="l" rtl="0" eaLnBrk="0" fontAlgn="base" hangingPunct="0">
        <a:spcBef>
          <a:spcPts val="6000"/>
        </a:spcBef>
        <a:spcAft>
          <a:spcPct val="0"/>
        </a:spcAft>
        <a:buSzPct val="66000"/>
        <a:buChar char="•"/>
        <a:defRPr sz="3600">
          <a:solidFill>
            <a:schemeClr val="tx1"/>
          </a:solidFill>
          <a:latin typeface="+mn-lt"/>
          <a:ea typeface="+mn-ea"/>
          <a:cs typeface="+mn-cs"/>
          <a:sym typeface="Chalkboard" pitchFamily="66" charset="0"/>
        </a:defRPr>
      </a:lvl5pPr>
      <a:lvl6pPr marL="35337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6pPr>
      <a:lvl7pPr marL="39909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7pPr>
      <a:lvl8pPr marL="44481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8pPr>
      <a:lvl9pPr marL="4905375" indent="-434975" algn="l" rtl="0" fontAlgn="base">
        <a:spcBef>
          <a:spcPts val="6000"/>
        </a:spcBef>
        <a:spcAft>
          <a:spcPct val="0"/>
        </a:spcAft>
        <a:buSzPct val="66000"/>
        <a:buChar char="•"/>
        <a:defRPr sz="3600">
          <a:solidFill>
            <a:schemeClr val="tx1"/>
          </a:solidFill>
          <a:latin typeface="+mn-lt"/>
          <a:ea typeface="+mn-ea"/>
          <a:cs typeface="+mn-cs"/>
          <a:sym typeface="Chalkboard"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6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1275"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681538" y="5029200"/>
            <a:ext cx="1973262" cy="742950"/>
            <a:chOff x="-3616962" y="2466853"/>
            <a:chExt cx="2367546" cy="743415"/>
          </a:xfrm>
        </p:grpSpPr>
        <p:sp>
          <p:nvSpPr>
            <p:cNvPr id="80" name="Rectangle 79"/>
            <p:cNvSpPr/>
            <p:nvPr/>
          </p:nvSpPr>
          <p:spPr bwMode="auto">
            <a:xfrm>
              <a:off x="-3616962" y="2466853"/>
              <a:ext cx="2367546" cy="74341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5" name="TextBox 80"/>
            <p:cNvSpPr txBox="1">
              <a:spLocks noChangeArrowheads="1"/>
            </p:cNvSpPr>
            <p:nvPr/>
          </p:nvSpPr>
          <p:spPr bwMode="auto">
            <a:xfrm>
              <a:off x="-3535416" y="2466853"/>
              <a:ext cx="2286000" cy="6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3800">
                  <a:solidFill>
                    <a:schemeClr val="bg1"/>
                  </a:solidFill>
                  <a:latin typeface="Cambria" pitchFamily="18" charset="0"/>
                </a:rPr>
                <a:t>STIs</a:t>
              </a:r>
            </a:p>
          </p:txBody>
        </p:sp>
      </p:grpSp>
      <p:grpSp>
        <p:nvGrpSpPr>
          <p:cNvPr id="83" name="Group 82"/>
          <p:cNvGrpSpPr>
            <a:grpSpLocks/>
          </p:cNvGrpSpPr>
          <p:nvPr/>
        </p:nvGrpSpPr>
        <p:grpSpPr bwMode="auto">
          <a:xfrm>
            <a:off x="5740400" y="5638800"/>
            <a:ext cx="4343400" cy="1304925"/>
            <a:chOff x="-5257492" y="2179637"/>
            <a:chExt cx="4343400" cy="1306097"/>
          </a:xfrm>
        </p:grpSpPr>
        <p:sp>
          <p:nvSpPr>
            <p:cNvPr id="86" name="Rectangle 85"/>
            <p:cNvSpPr/>
            <p:nvPr/>
          </p:nvSpPr>
          <p:spPr bwMode="auto">
            <a:xfrm>
              <a:off x="-5032067" y="2179637"/>
              <a:ext cx="3810000" cy="130609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303" name="TextBox 86"/>
            <p:cNvSpPr txBox="1">
              <a:spLocks noChangeArrowheads="1"/>
            </p:cNvSpPr>
            <p:nvPr/>
          </p:nvSpPr>
          <p:spPr bwMode="auto">
            <a:xfrm>
              <a:off x="-5257492" y="2437545"/>
              <a:ext cx="4343400" cy="95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Sexually Transmitted Infections</a:t>
              </a:r>
            </a:p>
          </p:txBody>
        </p:sp>
      </p:grpSp>
      <p:pic>
        <p:nvPicPr>
          <p:cNvPr id="11282"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TextBox 63"/>
          <p:cNvSpPr txBox="1">
            <a:spLocks noChangeArrowheads="1"/>
          </p:cNvSpPr>
          <p:nvPr/>
        </p:nvSpPr>
        <p:spPr bwMode="auto">
          <a:xfrm>
            <a:off x="2692400" y="3276600"/>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a:t>
            </a:r>
          </a:p>
        </p:txBody>
      </p:sp>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solidFill>
                <a:schemeClr val="bg1"/>
              </a:solidFill>
              <a:latin typeface="Chalkboard" charset="0"/>
              <a:ea typeface="ヒラギノ角ゴ ProN W3" charset="0"/>
              <a:sym typeface="Chalkboard" charset="0"/>
            </a:endParaRPr>
          </a:p>
        </p:txBody>
      </p:sp>
      <p:sp>
        <p:nvSpPr>
          <p:cNvPr id="1128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5" name="Rectangle 44"/>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6" name="Rectangle 4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7" name="Rectangle 4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49" name="TextBox 4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129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129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129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297"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54" name="Rectangle 53"/>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12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1" name="Rectangle 5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29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229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230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064000" y="4267200"/>
            <a:ext cx="1533525" cy="644525"/>
            <a:chOff x="-3375948" y="2332038"/>
            <a:chExt cx="1695451" cy="644156"/>
          </a:xfrm>
        </p:grpSpPr>
        <p:sp>
          <p:nvSpPr>
            <p:cNvPr id="4" name="Rectangle 3"/>
            <p:cNvSpPr/>
            <p:nvPr/>
          </p:nvSpPr>
          <p:spPr bwMode="auto">
            <a:xfrm>
              <a:off x="-3375948" y="2332038"/>
              <a:ext cx="1695451" cy="64415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8" name="TextBox 7"/>
            <p:cNvSpPr txBox="1">
              <a:spLocks noChangeArrowheads="1"/>
            </p:cNvSpPr>
            <p:nvPr/>
          </p:nvSpPr>
          <p:spPr bwMode="auto">
            <a:xfrm>
              <a:off x="-3103310" y="2346633"/>
              <a:ext cx="1067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b="1">
                  <a:solidFill>
                    <a:schemeClr val="bg1"/>
                  </a:solidFill>
                  <a:latin typeface="Cambria" pitchFamily="18" charset="0"/>
                </a:rPr>
                <a:t>Sex</a:t>
              </a:r>
            </a:p>
          </p:txBody>
        </p:sp>
      </p:grpSp>
      <p:grpSp>
        <p:nvGrpSpPr>
          <p:cNvPr id="54" name="Group 53"/>
          <p:cNvGrpSpPr>
            <a:grpSpLocks/>
          </p:cNvGrpSpPr>
          <p:nvPr/>
        </p:nvGrpSpPr>
        <p:grpSpPr bwMode="auto">
          <a:xfrm>
            <a:off x="7256661" y="7457212"/>
            <a:ext cx="3314700" cy="719138"/>
            <a:chOff x="-5130184" y="2261646"/>
            <a:chExt cx="4088784" cy="1012107"/>
          </a:xfrm>
        </p:grpSpPr>
        <p:sp>
          <p:nvSpPr>
            <p:cNvPr id="59" name="Rectangle 58"/>
            <p:cNvSpPr/>
            <p:nvPr/>
          </p:nvSpPr>
          <p:spPr bwMode="auto">
            <a:xfrm>
              <a:off x="-5130184" y="2261646"/>
              <a:ext cx="4088784" cy="101210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6" name="TextBox 59"/>
            <p:cNvSpPr txBox="1">
              <a:spLocks noChangeArrowheads="1"/>
            </p:cNvSpPr>
            <p:nvPr/>
          </p:nvSpPr>
          <p:spPr bwMode="auto">
            <a:xfrm>
              <a:off x="-5130184" y="2333603"/>
              <a:ext cx="4076392"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Outercourse: </a:t>
              </a:r>
              <a:r>
                <a:rPr lang="en-US" altLang="en-US" sz="1800">
                  <a:solidFill>
                    <a:schemeClr val="bg1"/>
                  </a:solidFill>
                  <a:latin typeface="Cambria" pitchFamily="18" charset="0"/>
                </a:rPr>
                <a:t>Private area </a:t>
              </a:r>
            </a:p>
            <a:p>
              <a:pPr eaLnBrk="1" hangingPunct="1"/>
              <a:r>
                <a:rPr lang="en-US" altLang="en-US" sz="1800">
                  <a:solidFill>
                    <a:schemeClr val="bg1"/>
                  </a:solidFill>
                  <a:latin typeface="Cambria" pitchFamily="18" charset="0"/>
                </a:rPr>
                <a:t>contact without penetration</a:t>
              </a:r>
            </a:p>
          </p:txBody>
        </p:sp>
      </p:grpSp>
      <p:grpSp>
        <p:nvGrpSpPr>
          <p:cNvPr id="68" name="Group 67"/>
          <p:cNvGrpSpPr>
            <a:grpSpLocks/>
          </p:cNvGrpSpPr>
          <p:nvPr/>
        </p:nvGrpSpPr>
        <p:grpSpPr bwMode="auto">
          <a:xfrm>
            <a:off x="6934200" y="4530725"/>
            <a:ext cx="2463800" cy="727075"/>
            <a:chOff x="-4291984" y="2179638"/>
            <a:chExt cx="2463492" cy="727548"/>
          </a:xfrm>
        </p:grpSpPr>
        <p:sp>
          <p:nvSpPr>
            <p:cNvPr id="71" name="Rectangle 70"/>
            <p:cNvSpPr/>
            <p:nvPr/>
          </p:nvSpPr>
          <p:spPr bwMode="auto">
            <a:xfrm>
              <a:off x="-4291984" y="2179638"/>
              <a:ext cx="2463492" cy="72754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4" name="TextBox 71"/>
            <p:cNvSpPr txBox="1">
              <a:spLocks noChangeArrowheads="1"/>
            </p:cNvSpPr>
            <p:nvPr/>
          </p:nvSpPr>
          <p:spPr bwMode="auto">
            <a:xfrm>
              <a:off x="-4291984" y="2212792"/>
              <a:ext cx="24634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Any type of private </a:t>
              </a:r>
            </a:p>
            <a:p>
              <a:pPr eaLnBrk="1" hangingPunct="1"/>
              <a:r>
                <a:rPr lang="en-US" altLang="en-US" sz="1800" b="1" dirty="0">
                  <a:solidFill>
                    <a:schemeClr val="bg1"/>
                  </a:solidFill>
                  <a:latin typeface="Cambria" pitchFamily="18" charset="0"/>
                </a:rPr>
                <a:t>area contact</a:t>
              </a:r>
            </a:p>
          </p:txBody>
        </p:sp>
      </p:grpSp>
      <p:grpSp>
        <p:nvGrpSpPr>
          <p:cNvPr id="62" name="Group 61"/>
          <p:cNvGrpSpPr>
            <a:grpSpLocks/>
          </p:cNvGrpSpPr>
          <p:nvPr/>
        </p:nvGrpSpPr>
        <p:grpSpPr bwMode="auto">
          <a:xfrm>
            <a:off x="4038600" y="7420231"/>
            <a:ext cx="2387600" cy="750888"/>
            <a:chOff x="-4255032" y="2179638"/>
            <a:chExt cx="2388440" cy="751332"/>
          </a:xfrm>
        </p:grpSpPr>
        <p:sp>
          <p:nvSpPr>
            <p:cNvPr id="65" name="Rectangle 64"/>
            <p:cNvSpPr/>
            <p:nvPr/>
          </p:nvSpPr>
          <p:spPr bwMode="auto">
            <a:xfrm>
              <a:off x="-4255032" y="2179638"/>
              <a:ext cx="2388440" cy="75133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2" name="TextBox 65"/>
            <p:cNvSpPr txBox="1">
              <a:spLocks noChangeArrowheads="1"/>
            </p:cNvSpPr>
            <p:nvPr/>
          </p:nvSpPr>
          <p:spPr bwMode="auto">
            <a:xfrm>
              <a:off x="-4227149" y="2230492"/>
              <a:ext cx="2322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Oral Sex: </a:t>
              </a:r>
              <a:r>
                <a:rPr lang="en-US" altLang="en-US" sz="1800">
                  <a:solidFill>
                    <a:schemeClr val="bg1"/>
                  </a:solidFill>
                  <a:latin typeface="Cambria" pitchFamily="18" charset="0"/>
                </a:rPr>
                <a:t>Mouth to </a:t>
              </a:r>
            </a:p>
            <a:p>
              <a:pPr eaLnBrk="1" hangingPunct="1"/>
              <a:r>
                <a:rPr lang="en-US" altLang="en-US" sz="1800">
                  <a:solidFill>
                    <a:schemeClr val="bg1"/>
                  </a:solidFill>
                  <a:latin typeface="Cambria" pitchFamily="18" charset="0"/>
                </a:rPr>
                <a:t>private area</a:t>
              </a:r>
            </a:p>
          </p:txBody>
        </p:sp>
      </p:grpSp>
      <p:grpSp>
        <p:nvGrpSpPr>
          <p:cNvPr id="45" name="Group 44"/>
          <p:cNvGrpSpPr>
            <a:grpSpLocks/>
          </p:cNvGrpSpPr>
          <p:nvPr/>
        </p:nvGrpSpPr>
        <p:grpSpPr bwMode="auto">
          <a:xfrm>
            <a:off x="7785100" y="6053138"/>
            <a:ext cx="2908300" cy="728662"/>
            <a:chOff x="-5030669" y="2179637"/>
            <a:chExt cx="3709739" cy="976823"/>
          </a:xfrm>
        </p:grpSpPr>
        <p:sp>
          <p:nvSpPr>
            <p:cNvPr id="47" name="Rectangle 46"/>
            <p:cNvSpPr/>
            <p:nvPr/>
          </p:nvSpPr>
          <p:spPr bwMode="auto">
            <a:xfrm>
              <a:off x="-5028645" y="2179637"/>
              <a:ext cx="3707715" cy="97682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30" name="TextBox 48"/>
            <p:cNvSpPr txBox="1">
              <a:spLocks noChangeArrowheads="1"/>
            </p:cNvSpPr>
            <p:nvPr/>
          </p:nvSpPr>
          <p:spPr bwMode="auto">
            <a:xfrm>
              <a:off x="-5030669" y="2252549"/>
              <a:ext cx="3627222" cy="86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a:solidFill>
                    <a:schemeClr val="bg1"/>
                  </a:solidFill>
                  <a:latin typeface="Cambria" pitchFamily="18" charset="0"/>
                </a:rPr>
                <a:t>Anal Sex: </a:t>
              </a:r>
              <a:r>
                <a:rPr lang="en-US" altLang="en-US" sz="1800">
                  <a:solidFill>
                    <a:schemeClr val="bg1"/>
                  </a:solidFill>
                  <a:latin typeface="Cambria" pitchFamily="18" charset="0"/>
                </a:rPr>
                <a:t>Sexual contact with partner’s anus</a:t>
              </a:r>
            </a:p>
          </p:txBody>
        </p:sp>
      </p:grpSp>
      <p:grpSp>
        <p:nvGrpSpPr>
          <p:cNvPr id="38" name="Group 37"/>
          <p:cNvGrpSpPr>
            <a:grpSpLocks/>
          </p:cNvGrpSpPr>
          <p:nvPr/>
        </p:nvGrpSpPr>
        <p:grpSpPr bwMode="auto">
          <a:xfrm>
            <a:off x="3568225" y="5693030"/>
            <a:ext cx="3696175" cy="1164970"/>
            <a:chOff x="-4540012" y="1971325"/>
            <a:chExt cx="3696189" cy="1164483"/>
          </a:xfrm>
        </p:grpSpPr>
        <p:sp>
          <p:nvSpPr>
            <p:cNvPr id="40" name="Rectangle 39"/>
            <p:cNvSpPr/>
            <p:nvPr/>
          </p:nvSpPr>
          <p:spPr bwMode="auto">
            <a:xfrm>
              <a:off x="-4540012" y="1971325"/>
              <a:ext cx="3696189" cy="116448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8" name="TextBox 41"/>
            <p:cNvSpPr txBox="1">
              <a:spLocks noChangeArrowheads="1"/>
            </p:cNvSpPr>
            <p:nvPr/>
          </p:nvSpPr>
          <p:spPr bwMode="auto">
            <a:xfrm>
              <a:off x="-4540012" y="2082997"/>
              <a:ext cx="3614752" cy="92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Vaginal sex (intercourse): </a:t>
              </a:r>
            </a:p>
            <a:p>
              <a:pPr eaLnBrk="1" hangingPunct="1"/>
              <a:r>
                <a:rPr lang="en-US" altLang="en-US" sz="1800" dirty="0">
                  <a:solidFill>
                    <a:schemeClr val="bg1"/>
                  </a:solidFill>
                  <a:latin typeface="Cambria" pitchFamily="18" charset="0"/>
                </a:rPr>
                <a:t>Involves inserting the penis </a:t>
              </a:r>
            </a:p>
            <a:p>
              <a:pPr eaLnBrk="1" hangingPunct="1"/>
              <a:r>
                <a:rPr lang="en-US" altLang="en-US" sz="1800" dirty="0">
                  <a:solidFill>
                    <a:schemeClr val="bg1"/>
                  </a:solidFill>
                  <a:latin typeface="Cambria" pitchFamily="18" charset="0"/>
                </a:rPr>
                <a:t>into the vagina</a:t>
              </a:r>
            </a:p>
          </p:txBody>
        </p:sp>
      </p:grpSp>
      <p:pic>
        <p:nvPicPr>
          <p:cNvPr id="12310" name="Pictur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1" name="TextBox 63"/>
          <p:cNvSpPr txBox="1">
            <a:spLocks noChangeArrowheads="1"/>
          </p:cNvSpPr>
          <p:nvPr/>
        </p:nvSpPr>
        <p:spPr bwMode="auto">
          <a:xfrm>
            <a:off x="3149600" y="3276600"/>
            <a:ext cx="83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Sex</a:t>
            </a:r>
          </a:p>
        </p:txBody>
      </p:sp>
      <p:sp>
        <p:nvSpPr>
          <p:cNvPr id="53" name="Rectangle 52"/>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0" name="Rectangle 59"/>
          <p:cNvSpPr/>
          <p:nvPr/>
        </p:nvSpPr>
        <p:spPr bwMode="auto">
          <a:xfrm>
            <a:off x="26924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1" name="Rectangle 60"/>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3" name="Rectangle 6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4" name="Rectangle 6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1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9" name="TextBox 68"/>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232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232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232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5" name="Rectangle 74"/>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232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232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1000"/>
                                        <p:tgtEl>
                                          <p:spTgt spid="62"/>
                                        </p:tgtEl>
                                      </p:cBhvr>
                                    </p:animEffect>
                                    <p:anim calcmode="lin" valueType="num">
                                      <p:cBhvr>
                                        <p:cTn id="32" dur="1000" fill="hold"/>
                                        <p:tgtEl>
                                          <p:spTgt spid="62"/>
                                        </p:tgtEl>
                                        <p:attrNameLst>
                                          <p:attrName>ppt_x</p:attrName>
                                        </p:attrNameLst>
                                      </p:cBhvr>
                                      <p:tavLst>
                                        <p:tav tm="0">
                                          <p:val>
                                            <p:strVal val="#ppt_x"/>
                                          </p:val>
                                        </p:tav>
                                        <p:tav tm="100000">
                                          <p:val>
                                            <p:strVal val="#ppt_x"/>
                                          </p:val>
                                        </p:tav>
                                      </p:tavLst>
                                    </p:anim>
                                    <p:anim calcmode="lin" valueType="num">
                                      <p:cBhvr>
                                        <p:cTn id="33" dur="1000" fill="hold"/>
                                        <p:tgtEl>
                                          <p:spTgt spid="62"/>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7" presetClass="entr" presetSubtype="0"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1000"/>
                                        <p:tgtEl>
                                          <p:spTgt spid="54"/>
                                        </p:tgtEl>
                                      </p:cBhvr>
                                    </p:animEffect>
                                    <p:anim calcmode="lin" valueType="num">
                                      <p:cBhvr>
                                        <p:cTn id="38" dur="1000" fill="hold"/>
                                        <p:tgtEl>
                                          <p:spTgt spid="54"/>
                                        </p:tgtEl>
                                        <p:attrNameLst>
                                          <p:attrName>ppt_x</p:attrName>
                                        </p:attrNameLst>
                                      </p:cBhvr>
                                      <p:tavLst>
                                        <p:tav tm="0">
                                          <p:val>
                                            <p:strVal val="#ppt_x"/>
                                          </p:val>
                                        </p:tav>
                                        <p:tav tm="100000">
                                          <p:val>
                                            <p:strVal val="#ppt_x"/>
                                          </p:val>
                                        </p:tav>
                                      </p:tavLst>
                                    </p:anim>
                                    <p:anim calcmode="lin" valueType="num">
                                      <p:cBhvr>
                                        <p:cTn id="3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8" name="Rectangle 8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1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331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332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 name="Group 67"/>
          <p:cNvGrpSpPr>
            <a:grpSpLocks/>
          </p:cNvGrpSpPr>
          <p:nvPr/>
        </p:nvGrpSpPr>
        <p:grpSpPr bwMode="auto">
          <a:xfrm>
            <a:off x="5283200" y="4038600"/>
            <a:ext cx="3649662" cy="558800"/>
            <a:chOff x="-5002363" y="2179637"/>
            <a:chExt cx="3649565" cy="558463"/>
          </a:xfrm>
        </p:grpSpPr>
        <p:sp>
          <p:nvSpPr>
            <p:cNvPr id="71" name="Rectangle 70"/>
            <p:cNvSpPr/>
            <p:nvPr/>
          </p:nvSpPr>
          <p:spPr bwMode="auto">
            <a:xfrm>
              <a:off x="-5002363" y="2179637"/>
              <a:ext cx="3570192"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7" name="TextBox 71"/>
            <p:cNvSpPr txBox="1">
              <a:spLocks noChangeArrowheads="1"/>
            </p:cNvSpPr>
            <p:nvPr/>
          </p:nvSpPr>
          <p:spPr bwMode="auto">
            <a:xfrm>
              <a:off x="-5002363"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STIs by the numbers</a:t>
              </a:r>
            </a:p>
          </p:txBody>
        </p:sp>
      </p:grpSp>
      <p:grpSp>
        <p:nvGrpSpPr>
          <p:cNvPr id="38" name="Group 37"/>
          <p:cNvGrpSpPr>
            <a:grpSpLocks/>
          </p:cNvGrpSpPr>
          <p:nvPr/>
        </p:nvGrpSpPr>
        <p:grpSpPr bwMode="auto">
          <a:xfrm>
            <a:off x="3530600" y="5952904"/>
            <a:ext cx="1709737" cy="698532"/>
            <a:chOff x="-4936955" y="2179638"/>
            <a:chExt cx="1792224" cy="873087"/>
          </a:xfrm>
        </p:grpSpPr>
        <p:sp>
          <p:nvSpPr>
            <p:cNvPr id="40" name="Rectangle 39"/>
            <p:cNvSpPr/>
            <p:nvPr/>
          </p:nvSpPr>
          <p:spPr bwMode="auto">
            <a:xfrm>
              <a:off x="-4936955" y="2179638"/>
              <a:ext cx="1792224" cy="87308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5" name="TextBox 41"/>
            <p:cNvSpPr txBox="1">
              <a:spLocks noChangeArrowheads="1"/>
            </p:cNvSpPr>
            <p:nvPr/>
          </p:nvSpPr>
          <p:spPr bwMode="auto">
            <a:xfrm>
              <a:off x="-4624545" y="2390370"/>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a:t>
              </a:r>
            </a:p>
          </p:txBody>
        </p:sp>
      </p:grpSp>
      <p:pic>
        <p:nvPicPr>
          <p:cNvPr id="13330"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50"/>
          <p:cNvGrpSpPr>
            <a:grpSpLocks/>
          </p:cNvGrpSpPr>
          <p:nvPr/>
        </p:nvGrpSpPr>
        <p:grpSpPr bwMode="auto">
          <a:xfrm>
            <a:off x="5435600" y="5952905"/>
            <a:ext cx="1709737" cy="698533"/>
            <a:chOff x="-4936955" y="2179637"/>
            <a:chExt cx="1792224" cy="873088"/>
          </a:xfrm>
        </p:grpSpPr>
        <p:sp>
          <p:nvSpPr>
            <p:cNvPr id="52" name="Rectangle 51"/>
            <p:cNvSpPr/>
            <p:nvPr/>
          </p:nvSpPr>
          <p:spPr bwMode="auto">
            <a:xfrm>
              <a:off x="-4936955" y="2179637"/>
              <a:ext cx="1792224" cy="87308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3" name="TextBox 52"/>
            <p:cNvSpPr txBox="1">
              <a:spLocks noChangeArrowheads="1"/>
            </p:cNvSpPr>
            <p:nvPr/>
          </p:nvSpPr>
          <p:spPr bwMode="auto">
            <a:xfrm>
              <a:off x="-4612344" y="2393143"/>
              <a:ext cx="1142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19,000</a:t>
              </a:r>
            </a:p>
          </p:txBody>
        </p:sp>
      </p:grpSp>
      <p:grpSp>
        <p:nvGrpSpPr>
          <p:cNvPr id="57" name="Group 56"/>
          <p:cNvGrpSpPr>
            <a:grpSpLocks/>
          </p:cNvGrpSpPr>
          <p:nvPr/>
        </p:nvGrpSpPr>
        <p:grpSpPr bwMode="auto">
          <a:xfrm>
            <a:off x="7340600" y="5927725"/>
            <a:ext cx="1709737" cy="723713"/>
            <a:chOff x="-4936955" y="2179637"/>
            <a:chExt cx="1792224" cy="904560"/>
          </a:xfrm>
        </p:grpSpPr>
        <p:sp>
          <p:nvSpPr>
            <p:cNvPr id="58" name="Rectangle 57"/>
            <p:cNvSpPr/>
            <p:nvPr/>
          </p:nvSpPr>
          <p:spPr bwMode="auto">
            <a:xfrm>
              <a:off x="-4936955" y="2179637"/>
              <a:ext cx="1792224" cy="90456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71" name="TextBox 60"/>
            <p:cNvSpPr txBox="1">
              <a:spLocks noChangeArrowheads="1"/>
            </p:cNvSpPr>
            <p:nvPr/>
          </p:nvSpPr>
          <p:spPr bwMode="auto">
            <a:xfrm>
              <a:off x="-4731200" y="2211110"/>
              <a:ext cx="1327482" cy="80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190,000</a:t>
              </a:r>
            </a:p>
          </p:txBody>
        </p:sp>
      </p:grpSp>
      <p:grpSp>
        <p:nvGrpSpPr>
          <p:cNvPr id="69" name="Group 68"/>
          <p:cNvGrpSpPr>
            <a:grpSpLocks/>
          </p:cNvGrpSpPr>
          <p:nvPr/>
        </p:nvGrpSpPr>
        <p:grpSpPr bwMode="auto">
          <a:xfrm>
            <a:off x="9202737" y="5934075"/>
            <a:ext cx="1712912" cy="717362"/>
            <a:chOff x="-4936955" y="2179638"/>
            <a:chExt cx="1713385" cy="905027"/>
          </a:xfrm>
        </p:grpSpPr>
        <p:sp>
          <p:nvSpPr>
            <p:cNvPr id="70" name="Rectangle 69"/>
            <p:cNvSpPr/>
            <p:nvPr/>
          </p:nvSpPr>
          <p:spPr bwMode="auto">
            <a:xfrm>
              <a:off x="-4936955" y="2179638"/>
              <a:ext cx="1689566" cy="90502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9" name="TextBox 72"/>
            <p:cNvSpPr txBox="1">
              <a:spLocks noChangeArrowheads="1"/>
            </p:cNvSpPr>
            <p:nvPr/>
          </p:nvSpPr>
          <p:spPr bwMode="auto">
            <a:xfrm>
              <a:off x="-4934357" y="2203395"/>
              <a:ext cx="1710787" cy="8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a:t>
              </a:r>
            </a:p>
            <a:p>
              <a:pPr eaLnBrk="1" hangingPunct="1"/>
              <a:r>
                <a:rPr lang="en-US" altLang="en-US" sz="1800" dirty="0">
                  <a:solidFill>
                    <a:schemeClr val="bg1"/>
                  </a:solidFill>
                  <a:latin typeface="Cambria" pitchFamily="18" charset="0"/>
                </a:rPr>
                <a:t>26,000,000</a:t>
              </a:r>
            </a:p>
          </p:txBody>
        </p:sp>
      </p:grpSp>
      <p:grpSp>
        <p:nvGrpSpPr>
          <p:cNvPr id="9" name="Group 8"/>
          <p:cNvGrpSpPr>
            <a:grpSpLocks/>
          </p:cNvGrpSpPr>
          <p:nvPr/>
        </p:nvGrpSpPr>
        <p:grpSpPr bwMode="auto">
          <a:xfrm>
            <a:off x="4478337" y="5013325"/>
            <a:ext cx="5297488" cy="714791"/>
            <a:chOff x="-2306706" y="2324164"/>
            <a:chExt cx="4010931" cy="612400"/>
          </a:xfrm>
        </p:grpSpPr>
        <p:sp>
          <p:nvSpPr>
            <p:cNvPr id="4" name="Rectangle 3"/>
            <p:cNvSpPr/>
            <p:nvPr/>
          </p:nvSpPr>
          <p:spPr bwMode="auto">
            <a:xfrm>
              <a:off x="-2306706" y="2324164"/>
              <a:ext cx="4010931" cy="61240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ambria" panose="02040503050406030204" pitchFamily="18" charset="0"/>
                <a:ea typeface="ヒラギノ角ゴ ProN W3" charset="0"/>
                <a:sym typeface="Chalkboard" charset="0"/>
              </a:endParaRPr>
            </a:p>
          </p:txBody>
        </p:sp>
        <p:sp>
          <p:nvSpPr>
            <p:cNvPr id="13367" name="TextBox 7"/>
            <p:cNvSpPr txBox="1">
              <a:spLocks noChangeArrowheads="1"/>
            </p:cNvSpPr>
            <p:nvPr/>
          </p:nvSpPr>
          <p:spPr bwMode="auto">
            <a:xfrm>
              <a:off x="-2222555" y="2352216"/>
              <a:ext cx="3873877" cy="55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In the US, how many new cases of STIs</a:t>
              </a:r>
            </a:p>
            <a:p>
              <a:pPr eaLnBrk="1" hangingPunct="1"/>
              <a:r>
                <a:rPr lang="en-US" altLang="en-US" sz="1800" dirty="0">
                  <a:solidFill>
                    <a:schemeClr val="bg1"/>
                  </a:solidFill>
                  <a:latin typeface="Cambria" pitchFamily="18" charset="0"/>
                </a:rPr>
                <a:t> do you think happen each year?</a:t>
              </a:r>
            </a:p>
          </p:txBody>
        </p:sp>
      </p:grpSp>
      <p:grpSp>
        <p:nvGrpSpPr>
          <p:cNvPr id="83" name="Group 82"/>
          <p:cNvGrpSpPr>
            <a:grpSpLocks/>
          </p:cNvGrpSpPr>
          <p:nvPr/>
        </p:nvGrpSpPr>
        <p:grpSpPr bwMode="auto">
          <a:xfrm>
            <a:off x="4478337" y="6881593"/>
            <a:ext cx="5297487" cy="646332"/>
            <a:chOff x="-3108588" y="2332038"/>
            <a:chExt cx="5297116" cy="646332"/>
          </a:xfrm>
        </p:grpSpPr>
        <p:sp>
          <p:nvSpPr>
            <p:cNvPr id="84" name="Rectangle 83"/>
            <p:cNvSpPr/>
            <p:nvPr/>
          </p:nvSpPr>
          <p:spPr bwMode="auto">
            <a:xfrm>
              <a:off x="-3108588" y="2332038"/>
              <a:ext cx="5297116"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5" name="TextBox 84"/>
            <p:cNvSpPr txBox="1">
              <a:spLocks noChangeArrowheads="1"/>
            </p:cNvSpPr>
            <p:nvPr/>
          </p:nvSpPr>
          <p:spPr bwMode="auto">
            <a:xfrm>
              <a:off x="-2575569" y="2332039"/>
              <a:ext cx="43198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How many of these are among people between the ages of 15 and 24?</a:t>
              </a:r>
            </a:p>
          </p:txBody>
        </p:sp>
      </p:grpSp>
      <p:grpSp>
        <p:nvGrpSpPr>
          <p:cNvPr id="89" name="Group 88"/>
          <p:cNvGrpSpPr>
            <a:grpSpLocks/>
          </p:cNvGrpSpPr>
          <p:nvPr/>
        </p:nvGrpSpPr>
        <p:grpSpPr bwMode="auto">
          <a:xfrm>
            <a:off x="6264274" y="7775575"/>
            <a:ext cx="1709738" cy="511175"/>
            <a:chOff x="-4936956" y="2179638"/>
            <a:chExt cx="1709928" cy="512064"/>
          </a:xfrm>
        </p:grpSpPr>
        <p:sp>
          <p:nvSpPr>
            <p:cNvPr id="90" name="Rectangle 89"/>
            <p:cNvSpPr/>
            <p:nvPr/>
          </p:nvSpPr>
          <p:spPr bwMode="auto">
            <a:xfrm>
              <a:off x="-4936956" y="2179638"/>
              <a:ext cx="1709928" cy="51206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63" name="TextBox 90"/>
            <p:cNvSpPr txBox="1">
              <a:spLocks noChangeArrowheads="1"/>
            </p:cNvSpPr>
            <p:nvPr/>
          </p:nvSpPr>
          <p:spPr bwMode="auto">
            <a:xfrm>
              <a:off x="-4857315" y="2251001"/>
              <a:ext cx="1599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25%</a:t>
              </a:r>
            </a:p>
          </p:txBody>
        </p:sp>
      </p:grpSp>
      <p:grpSp>
        <p:nvGrpSpPr>
          <p:cNvPr id="92" name="Group 91"/>
          <p:cNvGrpSpPr>
            <a:grpSpLocks/>
          </p:cNvGrpSpPr>
          <p:nvPr/>
        </p:nvGrpSpPr>
        <p:grpSpPr bwMode="auto">
          <a:xfrm>
            <a:off x="4173537" y="7793038"/>
            <a:ext cx="1709737" cy="512762"/>
            <a:chOff x="-4936956" y="2179638"/>
            <a:chExt cx="2154984" cy="640895"/>
          </a:xfrm>
        </p:grpSpPr>
        <p:sp>
          <p:nvSpPr>
            <p:cNvPr id="93" name="Rectangle 92"/>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ambria" panose="02040503050406030204" pitchFamily="18" charset="0"/>
                <a:ea typeface="ヒラギノ角ゴ ProN W3" charset="0"/>
                <a:sym typeface="Chalkboard" charset="0"/>
              </a:endParaRPr>
            </a:p>
          </p:txBody>
        </p:sp>
        <p:sp>
          <p:nvSpPr>
            <p:cNvPr id="13361" name="TextBox 93"/>
            <p:cNvSpPr txBox="1">
              <a:spLocks noChangeArrowheads="1"/>
            </p:cNvSpPr>
            <p:nvPr/>
          </p:nvSpPr>
          <p:spPr bwMode="auto">
            <a:xfrm>
              <a:off x="-4845720" y="2269251"/>
              <a:ext cx="1981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10%</a:t>
              </a:r>
            </a:p>
          </p:txBody>
        </p:sp>
      </p:grpSp>
      <p:grpSp>
        <p:nvGrpSpPr>
          <p:cNvPr id="86" name="Group 85"/>
          <p:cNvGrpSpPr>
            <a:grpSpLocks/>
          </p:cNvGrpSpPr>
          <p:nvPr/>
        </p:nvGrpSpPr>
        <p:grpSpPr bwMode="auto">
          <a:xfrm>
            <a:off x="8321674" y="7756525"/>
            <a:ext cx="1709737" cy="512763"/>
            <a:chOff x="-4936956" y="2179638"/>
            <a:chExt cx="2154984" cy="640895"/>
          </a:xfrm>
        </p:grpSpPr>
        <p:sp>
          <p:nvSpPr>
            <p:cNvPr id="87" name="Rectangle 86"/>
            <p:cNvSpPr/>
            <p:nvPr/>
          </p:nvSpPr>
          <p:spPr bwMode="auto">
            <a:xfrm>
              <a:off x="-4936956" y="2179638"/>
              <a:ext cx="2154984" cy="64089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9" name="TextBox 87"/>
            <p:cNvSpPr txBox="1">
              <a:spLocks noChangeArrowheads="1"/>
            </p:cNvSpPr>
            <p:nvPr/>
          </p:nvSpPr>
          <p:spPr bwMode="auto">
            <a:xfrm>
              <a:off x="-4830754" y="2269274"/>
              <a:ext cx="1981198" cy="46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About 50%</a:t>
              </a:r>
            </a:p>
          </p:txBody>
        </p:sp>
      </p:grpSp>
      <p:sp>
        <p:nvSpPr>
          <p:cNvPr id="13340" name="TextBox 63"/>
          <p:cNvSpPr txBox="1">
            <a:spLocks noChangeArrowheads="1"/>
          </p:cNvSpPr>
          <p:nvPr/>
        </p:nvSpPr>
        <p:spPr bwMode="auto">
          <a:xfrm>
            <a:off x="3182938" y="3276600"/>
            <a:ext cx="3471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STIs by the numbers</a:t>
            </a:r>
          </a:p>
        </p:txBody>
      </p:sp>
      <p:sp>
        <p:nvSpPr>
          <p:cNvPr id="64" name="Rectangle 63"/>
          <p:cNvSpPr/>
          <p:nvPr/>
        </p:nvSpPr>
        <p:spPr bwMode="auto">
          <a:xfrm>
            <a:off x="36830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3" name="Rectangle 72"/>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47"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7" name="TextBox 7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3349"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3350"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3351"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2" name="Rectangle 81"/>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3353"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3354"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3" name="Picture 6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1000"/>
                                        <p:tgtEl>
                                          <p:spTgt spid="51"/>
                                        </p:tgtEl>
                                      </p:cBhvr>
                                    </p:animEffect>
                                    <p:anim calcmode="lin" valueType="num">
                                      <p:cBhvr>
                                        <p:cTn id="26" dur="1000" fill="hold"/>
                                        <p:tgtEl>
                                          <p:spTgt spid="51"/>
                                        </p:tgtEl>
                                        <p:attrNameLst>
                                          <p:attrName>ppt_x</p:attrName>
                                        </p:attrNameLst>
                                      </p:cBhvr>
                                      <p:tavLst>
                                        <p:tav tm="0">
                                          <p:val>
                                            <p:strVal val="#ppt_x"/>
                                          </p:val>
                                        </p:tav>
                                        <p:tav tm="100000">
                                          <p:val>
                                            <p:strVal val="#ppt_x"/>
                                          </p:val>
                                        </p:tav>
                                      </p:tavLst>
                                    </p:anim>
                                    <p:anim calcmode="lin" valueType="num">
                                      <p:cBhvr>
                                        <p:cTn id="27" dur="1000" fill="hold"/>
                                        <p:tgtEl>
                                          <p:spTgt spid="51"/>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1000"/>
                                        <p:tgtEl>
                                          <p:spTgt spid="57"/>
                                        </p:tgtEl>
                                      </p:cBhvr>
                                    </p:animEffect>
                                    <p:anim calcmode="lin" valueType="num">
                                      <p:cBhvr>
                                        <p:cTn id="32" dur="1000" fill="hold"/>
                                        <p:tgtEl>
                                          <p:spTgt spid="57"/>
                                        </p:tgtEl>
                                        <p:attrNameLst>
                                          <p:attrName>ppt_x</p:attrName>
                                        </p:attrNameLst>
                                      </p:cBhvr>
                                      <p:tavLst>
                                        <p:tav tm="0">
                                          <p:val>
                                            <p:strVal val="#ppt_x"/>
                                          </p:val>
                                        </p:tav>
                                        <p:tav tm="100000">
                                          <p:val>
                                            <p:strVal val="#ppt_x"/>
                                          </p:val>
                                        </p:tav>
                                      </p:tavLst>
                                    </p:anim>
                                    <p:anim calcmode="lin" valueType="num">
                                      <p:cBhvr>
                                        <p:cTn id="33" dur="1000" fill="hold"/>
                                        <p:tgtEl>
                                          <p:spTgt spid="57"/>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7" presetClass="entr" presetSubtype="0" fill="hold"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xit" presetSubtype="0" fill="hold" nodeType="clickEffect">
                                  <p:stCondLst>
                                    <p:cond delay="0"/>
                                  </p:stCondLst>
                                  <p:childTnLst>
                                    <p:animEffect transition="out" filter="dissolve">
                                      <p:cBhvr>
                                        <p:cTn id="43" dur="1000"/>
                                        <p:tgtEl>
                                          <p:spTgt spid="38"/>
                                        </p:tgtEl>
                                      </p:cBhvr>
                                    </p:animEffect>
                                    <p:set>
                                      <p:cBhvr>
                                        <p:cTn id="44" dur="1" fill="hold">
                                          <p:stCondLst>
                                            <p:cond delay="999"/>
                                          </p:stCondLst>
                                        </p:cTn>
                                        <p:tgtEl>
                                          <p:spTgt spid="38"/>
                                        </p:tgtEl>
                                        <p:attrNameLst>
                                          <p:attrName>style.visibility</p:attrName>
                                        </p:attrNameLst>
                                      </p:cBhvr>
                                      <p:to>
                                        <p:strVal val="hidden"/>
                                      </p:to>
                                    </p:set>
                                  </p:childTnLst>
                                </p:cTn>
                              </p:par>
                            </p:childTnLst>
                          </p:cTn>
                        </p:par>
                        <p:par>
                          <p:cTn id="45" fill="hold" nodeType="afterGroup">
                            <p:stCondLst>
                              <p:cond delay="1000"/>
                            </p:stCondLst>
                            <p:childTnLst>
                              <p:par>
                                <p:cTn id="46" presetID="9" presetClass="exit" presetSubtype="0" fill="hold" nodeType="afterEffect">
                                  <p:stCondLst>
                                    <p:cond delay="0"/>
                                  </p:stCondLst>
                                  <p:childTnLst>
                                    <p:animEffect transition="out" filter="dissolve">
                                      <p:cBhvr>
                                        <p:cTn id="47" dur="1000"/>
                                        <p:tgtEl>
                                          <p:spTgt spid="51"/>
                                        </p:tgtEl>
                                      </p:cBhvr>
                                    </p:animEffect>
                                    <p:set>
                                      <p:cBhvr>
                                        <p:cTn id="48" dur="1" fill="hold">
                                          <p:stCondLst>
                                            <p:cond delay="999"/>
                                          </p:stCondLst>
                                        </p:cTn>
                                        <p:tgtEl>
                                          <p:spTgt spid="51"/>
                                        </p:tgtEl>
                                        <p:attrNameLst>
                                          <p:attrName>style.visibility</p:attrName>
                                        </p:attrNameLst>
                                      </p:cBhvr>
                                      <p:to>
                                        <p:strVal val="hidden"/>
                                      </p:to>
                                    </p:set>
                                  </p:childTnLst>
                                </p:cTn>
                              </p:par>
                            </p:childTnLst>
                          </p:cTn>
                        </p:par>
                        <p:par>
                          <p:cTn id="49" fill="hold" nodeType="afterGroup">
                            <p:stCondLst>
                              <p:cond delay="2000"/>
                            </p:stCondLst>
                            <p:childTnLst>
                              <p:par>
                                <p:cTn id="50" presetID="9" presetClass="exit" presetSubtype="0" fill="hold" nodeType="afterEffect">
                                  <p:stCondLst>
                                    <p:cond delay="0"/>
                                  </p:stCondLst>
                                  <p:childTnLst>
                                    <p:animEffect transition="out" filter="dissolve">
                                      <p:cBhvr>
                                        <p:cTn id="51" dur="1000"/>
                                        <p:tgtEl>
                                          <p:spTgt spid="57"/>
                                        </p:tgtEl>
                                      </p:cBhvr>
                                    </p:animEffect>
                                    <p:set>
                                      <p:cBhvr>
                                        <p:cTn id="52" dur="1" fill="hold">
                                          <p:stCondLst>
                                            <p:cond delay="999"/>
                                          </p:stCondLst>
                                        </p:cTn>
                                        <p:tgtEl>
                                          <p:spTgt spid="57"/>
                                        </p:tgtEl>
                                        <p:attrNameLst>
                                          <p:attrName>style.visibility</p:attrName>
                                        </p:attrNameLst>
                                      </p:cBhvr>
                                      <p:to>
                                        <p:strVal val="hidden"/>
                                      </p:to>
                                    </p:set>
                                  </p:childTnLst>
                                </p:cTn>
                              </p:par>
                            </p:childTnLst>
                          </p:cTn>
                        </p:par>
                        <p:par>
                          <p:cTn id="53" fill="hold" nodeType="afterGroup">
                            <p:stCondLst>
                              <p:cond delay="3000"/>
                            </p:stCondLst>
                            <p:childTnLst>
                              <p:par>
                                <p:cTn id="54" presetID="35" presetClass="path" presetSubtype="0" accel="50000" decel="50000" fill="hold" nodeType="afterEffect">
                                  <p:stCondLst>
                                    <p:cond delay="0"/>
                                  </p:stCondLst>
                                  <p:childTnLst>
                                    <p:animMotion origin="layout" path="M -3.42202E-6 4.23039E-6 L -0.2265 -0.00163 " pathEditMode="relative" rAng="0" ptsTypes="AA">
                                      <p:cBhvr>
                                        <p:cTn id="55" dur="1500" fill="hold"/>
                                        <p:tgtEl>
                                          <p:spTgt spid="69"/>
                                        </p:tgtEl>
                                        <p:attrNameLst>
                                          <p:attrName>ppt_x</p:attrName>
                                          <p:attrName>ppt_y</p:attrName>
                                        </p:attrNameLst>
                                      </p:cBhvr>
                                      <p:rCtr x="-11325" y="-81"/>
                                    </p:animMotion>
                                  </p:childTnLst>
                                </p:cTn>
                              </p:par>
                            </p:childTnLst>
                          </p:cTn>
                        </p:par>
                        <p:par>
                          <p:cTn id="56" fill="hold" nodeType="afterGroup">
                            <p:stCondLst>
                              <p:cond delay="4500"/>
                            </p:stCondLst>
                            <p:childTnLst>
                              <p:par>
                                <p:cTn id="57" presetID="42" presetClass="entr" presetSubtype="0"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1000"/>
                                        <p:tgtEl>
                                          <p:spTgt spid="83"/>
                                        </p:tgtEl>
                                      </p:cBhvr>
                                    </p:animEffect>
                                    <p:anim calcmode="lin" valueType="num">
                                      <p:cBhvr>
                                        <p:cTn id="60" dur="1000" fill="hold"/>
                                        <p:tgtEl>
                                          <p:spTgt spid="83"/>
                                        </p:tgtEl>
                                        <p:attrNameLst>
                                          <p:attrName>ppt_x</p:attrName>
                                        </p:attrNameLst>
                                      </p:cBhvr>
                                      <p:tavLst>
                                        <p:tav tm="0">
                                          <p:val>
                                            <p:strVal val="#ppt_x"/>
                                          </p:val>
                                        </p:tav>
                                        <p:tav tm="100000">
                                          <p:val>
                                            <p:strVal val="#ppt_x"/>
                                          </p:val>
                                        </p:tav>
                                      </p:tavLst>
                                    </p:anim>
                                    <p:anim calcmode="lin" valueType="num">
                                      <p:cBhvr>
                                        <p:cTn id="61" dur="1000" fill="hold"/>
                                        <p:tgtEl>
                                          <p:spTgt spid="8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5500"/>
                            </p:stCondLst>
                            <p:childTnLst>
                              <p:par>
                                <p:cTn id="63" presetID="47" presetClass="entr" presetSubtype="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1000"/>
                                        <p:tgtEl>
                                          <p:spTgt spid="92"/>
                                        </p:tgtEl>
                                      </p:cBhvr>
                                    </p:animEffect>
                                    <p:anim calcmode="lin" valueType="num">
                                      <p:cBhvr>
                                        <p:cTn id="66" dur="1000" fill="hold"/>
                                        <p:tgtEl>
                                          <p:spTgt spid="92"/>
                                        </p:tgtEl>
                                        <p:attrNameLst>
                                          <p:attrName>ppt_x</p:attrName>
                                        </p:attrNameLst>
                                      </p:cBhvr>
                                      <p:tavLst>
                                        <p:tav tm="0">
                                          <p:val>
                                            <p:strVal val="#ppt_x"/>
                                          </p:val>
                                        </p:tav>
                                        <p:tav tm="100000">
                                          <p:val>
                                            <p:strVal val="#ppt_x"/>
                                          </p:val>
                                        </p:tav>
                                      </p:tavLst>
                                    </p:anim>
                                    <p:anim calcmode="lin" valueType="num">
                                      <p:cBhvr>
                                        <p:cTn id="67" dur="1000" fill="hold"/>
                                        <p:tgtEl>
                                          <p:spTgt spid="92"/>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6500"/>
                            </p:stCondLst>
                            <p:childTnLst>
                              <p:par>
                                <p:cTn id="69" presetID="47" presetClass="entr" presetSubtype="0" fill="hold"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1000"/>
                                        <p:tgtEl>
                                          <p:spTgt spid="89"/>
                                        </p:tgtEl>
                                      </p:cBhvr>
                                    </p:animEffect>
                                    <p:anim calcmode="lin" valueType="num">
                                      <p:cBhvr>
                                        <p:cTn id="72" dur="1000" fill="hold"/>
                                        <p:tgtEl>
                                          <p:spTgt spid="89"/>
                                        </p:tgtEl>
                                        <p:attrNameLst>
                                          <p:attrName>ppt_x</p:attrName>
                                        </p:attrNameLst>
                                      </p:cBhvr>
                                      <p:tavLst>
                                        <p:tav tm="0">
                                          <p:val>
                                            <p:strVal val="#ppt_x"/>
                                          </p:val>
                                        </p:tav>
                                        <p:tav tm="100000">
                                          <p:val>
                                            <p:strVal val="#ppt_x"/>
                                          </p:val>
                                        </p:tav>
                                      </p:tavLst>
                                    </p:anim>
                                    <p:anim calcmode="lin" valueType="num">
                                      <p:cBhvr>
                                        <p:cTn id="73" dur="1000" fill="hold"/>
                                        <p:tgtEl>
                                          <p:spTgt spid="89"/>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7500"/>
                            </p:stCondLst>
                            <p:childTnLst>
                              <p:par>
                                <p:cTn id="75" presetID="47" presetClass="entr" presetSubtype="0"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1000"/>
                                        <p:tgtEl>
                                          <p:spTgt spid="86"/>
                                        </p:tgtEl>
                                      </p:cBhvr>
                                    </p:animEffect>
                                    <p:anim calcmode="lin" valueType="num">
                                      <p:cBhvr>
                                        <p:cTn id="78" dur="1000" fill="hold"/>
                                        <p:tgtEl>
                                          <p:spTgt spid="86"/>
                                        </p:tgtEl>
                                        <p:attrNameLst>
                                          <p:attrName>ppt_x</p:attrName>
                                        </p:attrNameLst>
                                      </p:cBhvr>
                                      <p:tavLst>
                                        <p:tav tm="0">
                                          <p:val>
                                            <p:strVal val="#ppt_x"/>
                                          </p:val>
                                        </p:tav>
                                        <p:tav tm="100000">
                                          <p:val>
                                            <p:strVal val="#ppt_x"/>
                                          </p:val>
                                        </p:tav>
                                      </p:tavLst>
                                    </p:anim>
                                    <p:anim calcmode="lin" valueType="num">
                                      <p:cBhvr>
                                        <p:cTn id="7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9" presetClass="exit" presetSubtype="0" fill="hold" nodeType="clickEffect">
                                  <p:stCondLst>
                                    <p:cond delay="0"/>
                                  </p:stCondLst>
                                  <p:childTnLst>
                                    <p:animEffect transition="out" filter="dissolve">
                                      <p:cBhvr>
                                        <p:cTn id="83" dur="1000"/>
                                        <p:tgtEl>
                                          <p:spTgt spid="92"/>
                                        </p:tgtEl>
                                      </p:cBhvr>
                                    </p:animEffect>
                                    <p:set>
                                      <p:cBhvr>
                                        <p:cTn id="84" dur="1" fill="hold">
                                          <p:stCondLst>
                                            <p:cond delay="999"/>
                                          </p:stCondLst>
                                        </p:cTn>
                                        <p:tgtEl>
                                          <p:spTgt spid="92"/>
                                        </p:tgtEl>
                                        <p:attrNameLst>
                                          <p:attrName>style.visibility</p:attrName>
                                        </p:attrNameLst>
                                      </p:cBhvr>
                                      <p:to>
                                        <p:strVal val="hidden"/>
                                      </p:to>
                                    </p:set>
                                  </p:childTnLst>
                                </p:cTn>
                              </p:par>
                            </p:childTnLst>
                          </p:cTn>
                        </p:par>
                        <p:par>
                          <p:cTn id="85" fill="hold" nodeType="afterGroup">
                            <p:stCondLst>
                              <p:cond delay="1000"/>
                            </p:stCondLst>
                            <p:childTnLst>
                              <p:par>
                                <p:cTn id="86" presetID="9" presetClass="exit" presetSubtype="0" fill="hold" nodeType="afterEffect">
                                  <p:stCondLst>
                                    <p:cond delay="0"/>
                                  </p:stCondLst>
                                  <p:childTnLst>
                                    <p:animEffect transition="out" filter="dissolve">
                                      <p:cBhvr>
                                        <p:cTn id="87" dur="1000"/>
                                        <p:tgtEl>
                                          <p:spTgt spid="89"/>
                                        </p:tgtEl>
                                      </p:cBhvr>
                                    </p:animEffect>
                                    <p:set>
                                      <p:cBhvr>
                                        <p:cTn id="88" dur="1" fill="hold">
                                          <p:stCondLst>
                                            <p:cond delay="999"/>
                                          </p:stCondLst>
                                        </p:cTn>
                                        <p:tgtEl>
                                          <p:spTgt spid="89"/>
                                        </p:tgtEl>
                                        <p:attrNameLst>
                                          <p:attrName>style.visibility</p:attrName>
                                        </p:attrNameLst>
                                      </p:cBhvr>
                                      <p:to>
                                        <p:strVal val="hidden"/>
                                      </p:to>
                                    </p:set>
                                  </p:childTnLst>
                                </p:cTn>
                              </p:par>
                            </p:childTnLst>
                          </p:cTn>
                        </p:par>
                        <p:par>
                          <p:cTn id="89" fill="hold" nodeType="afterGroup">
                            <p:stCondLst>
                              <p:cond delay="2000"/>
                            </p:stCondLst>
                            <p:childTnLst>
                              <p:par>
                                <p:cTn id="90" presetID="35" presetClass="path" presetSubtype="0" accel="50000" decel="50000" fill="hold" nodeType="afterEffect">
                                  <p:stCondLst>
                                    <p:cond delay="0"/>
                                  </p:stCondLst>
                                  <p:childTnLst>
                                    <p:animMotion origin="layout" path="M 3.40579E-6 -6.93585E-7 L -0.16107 -0.00065 " pathEditMode="relative" rAng="0" ptsTypes="AA">
                                      <p:cBhvr>
                                        <p:cTn id="91" dur="1500" fill="hold"/>
                                        <p:tgtEl>
                                          <p:spTgt spid="86"/>
                                        </p:tgtEl>
                                        <p:attrNameLst>
                                          <p:attrName>ppt_x</p:attrName>
                                          <p:attrName>ppt_y</p:attrName>
                                        </p:attrNameLst>
                                      </p:cBhvr>
                                      <p:rCtr x="-8060" y="-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71" name="Rectangle 70"/>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40"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434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434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4532313" y="5253038"/>
            <a:ext cx="4953000" cy="646112"/>
            <a:chOff x="-2788047" y="2332038"/>
            <a:chExt cx="4953000" cy="646331"/>
          </a:xfrm>
        </p:grpSpPr>
        <p:sp>
          <p:nvSpPr>
            <p:cNvPr id="4" name="Rectangle 3"/>
            <p:cNvSpPr/>
            <p:nvPr/>
          </p:nvSpPr>
          <p:spPr bwMode="auto">
            <a:xfrm>
              <a:off x="-2788047" y="2332038"/>
              <a:ext cx="4953000" cy="64633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6" name="TextBox 7"/>
            <p:cNvSpPr txBox="1">
              <a:spLocks noChangeArrowheads="1"/>
            </p:cNvSpPr>
            <p:nvPr/>
          </p:nvSpPr>
          <p:spPr bwMode="auto">
            <a:xfrm>
              <a:off x="-2788047" y="2332038"/>
              <a:ext cx="495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Before the 1960’s, there were two known types </a:t>
              </a:r>
            </a:p>
            <a:p>
              <a:pPr eaLnBrk="1" hangingPunct="1"/>
              <a:r>
                <a:rPr lang="en-US" altLang="en-US" sz="1800">
                  <a:solidFill>
                    <a:schemeClr val="bg1"/>
                  </a:solidFill>
                  <a:latin typeface="Cambria" pitchFamily="18" charset="0"/>
                </a:rPr>
                <a:t>of STIs and both were curable.</a:t>
              </a:r>
            </a:p>
          </p:txBody>
        </p:sp>
      </p:grpSp>
      <p:grpSp>
        <p:nvGrpSpPr>
          <p:cNvPr id="62" name="Group 61"/>
          <p:cNvGrpSpPr>
            <a:grpSpLocks/>
          </p:cNvGrpSpPr>
          <p:nvPr/>
        </p:nvGrpSpPr>
        <p:grpSpPr bwMode="auto">
          <a:xfrm>
            <a:off x="4075113" y="5876925"/>
            <a:ext cx="5867400" cy="685800"/>
            <a:chOff x="-2663393" y="2234944"/>
            <a:chExt cx="5022522" cy="685800"/>
          </a:xfrm>
        </p:grpSpPr>
        <p:sp>
          <p:nvSpPr>
            <p:cNvPr id="63" name="Rectangle 62"/>
            <p:cNvSpPr/>
            <p:nvPr/>
          </p:nvSpPr>
          <p:spPr bwMode="auto">
            <a:xfrm>
              <a:off x="-2598165" y="2238119"/>
              <a:ext cx="4957294" cy="682625"/>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4" name="TextBox 63"/>
            <p:cNvSpPr txBox="1">
              <a:spLocks noChangeArrowheads="1"/>
            </p:cNvSpPr>
            <p:nvPr/>
          </p:nvSpPr>
          <p:spPr bwMode="auto">
            <a:xfrm>
              <a:off x="-2663393" y="2234944"/>
              <a:ext cx="50225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invention of the birth control pill led to increased </a:t>
              </a:r>
            </a:p>
            <a:p>
              <a:pPr eaLnBrk="1" hangingPunct="1"/>
              <a:r>
                <a:rPr lang="en-US" altLang="en-US" sz="1800">
                  <a:solidFill>
                    <a:schemeClr val="bg1"/>
                  </a:solidFill>
                  <a:latin typeface="Cambria" pitchFamily="18" charset="0"/>
                </a:rPr>
                <a:t>experimentation with multiple partners.</a:t>
              </a:r>
            </a:p>
          </p:txBody>
        </p:sp>
      </p:grpSp>
      <p:grpSp>
        <p:nvGrpSpPr>
          <p:cNvPr id="65" name="Group 64"/>
          <p:cNvGrpSpPr>
            <a:grpSpLocks/>
          </p:cNvGrpSpPr>
          <p:nvPr/>
        </p:nvGrpSpPr>
        <p:grpSpPr bwMode="auto">
          <a:xfrm>
            <a:off x="6159500" y="6529388"/>
            <a:ext cx="4152900" cy="758825"/>
            <a:chOff x="-3217826" y="2237337"/>
            <a:chExt cx="3554901" cy="759607"/>
          </a:xfrm>
        </p:grpSpPr>
        <p:sp>
          <p:nvSpPr>
            <p:cNvPr id="66" name="Rectangle 65"/>
            <p:cNvSpPr/>
            <p:nvPr/>
          </p:nvSpPr>
          <p:spPr bwMode="auto">
            <a:xfrm>
              <a:off x="-3217826" y="2237337"/>
              <a:ext cx="3554901" cy="75960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2" name="TextBox 66"/>
            <p:cNvSpPr txBox="1">
              <a:spLocks noChangeArrowheads="1"/>
            </p:cNvSpPr>
            <p:nvPr/>
          </p:nvSpPr>
          <p:spPr bwMode="auto">
            <a:xfrm>
              <a:off x="-3085547" y="2281331"/>
              <a:ext cx="3357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Multiple sexual partners increases the </a:t>
              </a:r>
            </a:p>
            <a:p>
              <a:pPr eaLnBrk="1" hangingPunct="1"/>
              <a:r>
                <a:rPr lang="en-US" altLang="en-US" sz="1800">
                  <a:solidFill>
                    <a:schemeClr val="bg1"/>
                  </a:solidFill>
                  <a:latin typeface="Cambria" pitchFamily="18" charset="0"/>
                </a:rPr>
                <a:t>risk of spreading STIs.</a:t>
              </a:r>
            </a:p>
          </p:txBody>
        </p:sp>
      </p:grpSp>
      <p:grpSp>
        <p:nvGrpSpPr>
          <p:cNvPr id="74" name="Group 73"/>
          <p:cNvGrpSpPr>
            <a:grpSpLocks/>
          </p:cNvGrpSpPr>
          <p:nvPr/>
        </p:nvGrpSpPr>
        <p:grpSpPr bwMode="auto">
          <a:xfrm>
            <a:off x="4445000" y="7277100"/>
            <a:ext cx="4533900" cy="758825"/>
            <a:chOff x="-2956916" y="2237338"/>
            <a:chExt cx="3881040" cy="759606"/>
          </a:xfrm>
        </p:grpSpPr>
        <p:sp>
          <p:nvSpPr>
            <p:cNvPr id="75" name="Rectangle 74"/>
            <p:cNvSpPr/>
            <p:nvPr/>
          </p:nvSpPr>
          <p:spPr bwMode="auto">
            <a:xfrm>
              <a:off x="-2696006" y="2237338"/>
              <a:ext cx="3326606" cy="75960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80" name="TextBox 75"/>
            <p:cNvSpPr txBox="1">
              <a:spLocks noChangeArrowheads="1"/>
            </p:cNvSpPr>
            <p:nvPr/>
          </p:nvSpPr>
          <p:spPr bwMode="auto">
            <a:xfrm>
              <a:off x="-2956916" y="2293975"/>
              <a:ext cx="3881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Now there are over 25 known STIs, </a:t>
              </a:r>
            </a:p>
            <a:p>
              <a:pPr eaLnBrk="1" hangingPunct="1"/>
              <a:r>
                <a:rPr lang="en-US" altLang="en-US" sz="1800">
                  <a:solidFill>
                    <a:schemeClr val="bg1"/>
                  </a:solidFill>
                  <a:latin typeface="Cambria" pitchFamily="18" charset="0"/>
                </a:rPr>
                <a:t>many of which have no cure.</a:t>
              </a:r>
            </a:p>
          </p:txBody>
        </p:sp>
      </p:grpSp>
      <p:grpSp>
        <p:nvGrpSpPr>
          <p:cNvPr id="77" name="Group 76"/>
          <p:cNvGrpSpPr>
            <a:grpSpLocks/>
          </p:cNvGrpSpPr>
          <p:nvPr/>
        </p:nvGrpSpPr>
        <p:grpSpPr bwMode="auto">
          <a:xfrm>
            <a:off x="5418138" y="4267200"/>
            <a:ext cx="3762375" cy="558800"/>
            <a:chOff x="-5004177" y="2179637"/>
            <a:chExt cx="3649565" cy="558463"/>
          </a:xfrm>
        </p:grpSpPr>
        <p:sp>
          <p:nvSpPr>
            <p:cNvPr id="78" name="Rectangle 77"/>
            <p:cNvSpPr/>
            <p:nvPr/>
          </p:nvSpPr>
          <p:spPr bwMode="auto">
            <a:xfrm>
              <a:off x="-5002638" y="2179637"/>
              <a:ext cx="3571031"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8" name="TextBox 78"/>
            <p:cNvSpPr txBox="1">
              <a:spLocks noChangeArrowheads="1"/>
            </p:cNvSpPr>
            <p:nvPr/>
          </p:nvSpPr>
          <p:spPr bwMode="auto">
            <a:xfrm>
              <a:off x="-5004177" y="2179637"/>
              <a:ext cx="3649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The sexual revolution</a:t>
              </a:r>
            </a:p>
          </p:txBody>
        </p:sp>
      </p:grpSp>
      <p:sp>
        <p:nvSpPr>
          <p:cNvPr id="14358" name="TextBox 63"/>
          <p:cNvSpPr txBox="1">
            <a:spLocks noChangeArrowheads="1"/>
          </p:cNvSpPr>
          <p:nvPr/>
        </p:nvSpPr>
        <p:spPr bwMode="auto">
          <a:xfrm>
            <a:off x="3149600" y="3276600"/>
            <a:ext cx="358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The sexual revolution</a:t>
            </a:r>
          </a:p>
        </p:txBody>
      </p:sp>
      <p:sp>
        <p:nvSpPr>
          <p:cNvPr id="49" name="Rectangle 48"/>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0" name="Rectangle 49"/>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2" name="Rectangle 51"/>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3" name="Rectangle 52"/>
          <p:cNvSpPr/>
          <p:nvPr/>
        </p:nvSpPr>
        <p:spPr bwMode="auto">
          <a:xfrm>
            <a:off x="51308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4" name="Rectangle 53"/>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7" name="Rectangle 56"/>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65"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0" name="TextBox 59"/>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4367" name="TextBox 16"/>
          <p:cNvSpPr txBox="1">
            <a:spLocks noChangeArrowheads="1"/>
          </p:cNvSpPr>
          <p:nvPr/>
        </p:nvSpPr>
        <p:spPr bwMode="auto">
          <a:xfrm>
            <a:off x="5130800" y="2209800"/>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4368"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4369"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69" name="Rectangle 68"/>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4371"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4372"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1000"/>
                                        <p:tgtEl>
                                          <p:spTgt spid="62"/>
                                        </p:tgtEl>
                                      </p:cBhvr>
                                    </p:animEffect>
                                    <p:anim calcmode="lin" valueType="num">
                                      <p:cBhvr>
                                        <p:cTn id="20" dur="1000" fill="hold"/>
                                        <p:tgtEl>
                                          <p:spTgt spid="62"/>
                                        </p:tgtEl>
                                        <p:attrNameLst>
                                          <p:attrName>ppt_x</p:attrName>
                                        </p:attrNameLst>
                                      </p:cBhvr>
                                      <p:tavLst>
                                        <p:tav tm="0">
                                          <p:val>
                                            <p:strVal val="#ppt_x"/>
                                          </p:val>
                                        </p:tav>
                                        <p:tav tm="100000">
                                          <p:val>
                                            <p:strVal val="#ppt_x"/>
                                          </p:val>
                                        </p:tav>
                                      </p:tavLst>
                                    </p:anim>
                                    <p:anim calcmode="lin" valueType="num">
                                      <p:cBhvr>
                                        <p:cTn id="21" dur="1000" fill="hold"/>
                                        <p:tgtEl>
                                          <p:spTgt spid="62"/>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7" presetClass="entr" presetSubtype="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1000"/>
                                        <p:tgtEl>
                                          <p:spTgt spid="65"/>
                                        </p:tgtEl>
                                      </p:cBhvr>
                                    </p:animEffect>
                                    <p:anim calcmode="lin" valueType="num">
                                      <p:cBhvr>
                                        <p:cTn id="26" dur="1000" fill="hold"/>
                                        <p:tgtEl>
                                          <p:spTgt spid="65"/>
                                        </p:tgtEl>
                                        <p:attrNameLst>
                                          <p:attrName>ppt_x</p:attrName>
                                        </p:attrNameLst>
                                      </p:cBhvr>
                                      <p:tavLst>
                                        <p:tav tm="0">
                                          <p:val>
                                            <p:strVal val="#ppt_x"/>
                                          </p:val>
                                        </p:tav>
                                        <p:tav tm="100000">
                                          <p:val>
                                            <p:strVal val="#ppt_x"/>
                                          </p:val>
                                        </p:tav>
                                      </p:tavLst>
                                    </p:anim>
                                    <p:anim calcmode="lin" valueType="num">
                                      <p:cBhvr>
                                        <p:cTn id="27" dur="1000" fill="hold"/>
                                        <p:tgtEl>
                                          <p:spTgt spid="6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1000"/>
                                        <p:tgtEl>
                                          <p:spTgt spid="74"/>
                                        </p:tgtEl>
                                      </p:cBhvr>
                                    </p:animEffect>
                                    <p:anim calcmode="lin" valueType="num">
                                      <p:cBhvr>
                                        <p:cTn id="32" dur="1000" fill="hold"/>
                                        <p:tgtEl>
                                          <p:spTgt spid="74"/>
                                        </p:tgtEl>
                                        <p:attrNameLst>
                                          <p:attrName>ppt_x</p:attrName>
                                        </p:attrNameLst>
                                      </p:cBhvr>
                                      <p:tavLst>
                                        <p:tav tm="0">
                                          <p:val>
                                            <p:strVal val="#ppt_x"/>
                                          </p:val>
                                        </p:tav>
                                        <p:tav tm="100000">
                                          <p:val>
                                            <p:strVal val="#ppt_x"/>
                                          </p:val>
                                        </p:tav>
                                      </p:tavLst>
                                    </p:anim>
                                    <p:anim calcmode="lin" valueType="num">
                                      <p:cBhvr>
                                        <p:cTn id="33"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90" name="Rectangle 89"/>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6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536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3380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5372" name="TextBox 63"/>
          <p:cNvSpPr txBox="1">
            <a:spLocks noChangeArrowheads="1"/>
          </p:cNvSpPr>
          <p:nvPr/>
        </p:nvSpPr>
        <p:spPr bwMode="auto">
          <a:xfrm>
            <a:off x="2997200" y="3276600"/>
            <a:ext cx="160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Types</a:t>
            </a:r>
          </a:p>
        </p:txBody>
      </p:sp>
      <p:pic>
        <p:nvPicPr>
          <p:cNvPr id="15373"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39000"/>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73800" y="3867605"/>
            <a:ext cx="1995487" cy="558800"/>
            <a:chOff x="-4507307" y="2179636"/>
            <a:chExt cx="2863393" cy="558463"/>
          </a:xfrm>
        </p:grpSpPr>
        <p:sp>
          <p:nvSpPr>
            <p:cNvPr id="78" name="Rectangle 77"/>
            <p:cNvSpPr/>
            <p:nvPr/>
          </p:nvSpPr>
          <p:spPr bwMode="auto">
            <a:xfrm>
              <a:off x="-4507307" y="2179636"/>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29"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Types</a:t>
              </a:r>
            </a:p>
          </p:txBody>
        </p:sp>
      </p:grpSp>
      <p:grpSp>
        <p:nvGrpSpPr>
          <p:cNvPr id="51" name="Group 50"/>
          <p:cNvGrpSpPr>
            <a:grpSpLocks/>
          </p:cNvGrpSpPr>
          <p:nvPr/>
        </p:nvGrpSpPr>
        <p:grpSpPr bwMode="auto">
          <a:xfrm>
            <a:off x="5740400" y="4592298"/>
            <a:ext cx="2557728" cy="3789702"/>
            <a:chOff x="-2840124" y="1985279"/>
            <a:chExt cx="7191430" cy="5079953"/>
          </a:xfrm>
        </p:grpSpPr>
        <p:sp>
          <p:nvSpPr>
            <p:cNvPr id="52" name="Rectangle 51"/>
            <p:cNvSpPr/>
            <p:nvPr/>
          </p:nvSpPr>
          <p:spPr bwMode="auto">
            <a:xfrm>
              <a:off x="-2788050" y="1985279"/>
              <a:ext cx="7139356" cy="507995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19" name="TextBox 52"/>
            <p:cNvSpPr txBox="1">
              <a:spLocks noChangeArrowheads="1"/>
            </p:cNvSpPr>
            <p:nvPr/>
          </p:nvSpPr>
          <p:spPr bwMode="auto">
            <a:xfrm>
              <a:off x="-2840124" y="2074574"/>
              <a:ext cx="7191430" cy="495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Viral STIs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Not curable. But in most cases, HPV goes away on its own and does not cause any health problems.</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human papillomavirus (HPV), genital herpes simplex virus, and human immunodeficiency (HIV).</a:t>
              </a:r>
            </a:p>
          </p:txBody>
        </p:sp>
      </p:grpSp>
      <p:grpSp>
        <p:nvGrpSpPr>
          <p:cNvPr id="9" name="Group 8"/>
          <p:cNvGrpSpPr>
            <a:grpSpLocks/>
          </p:cNvGrpSpPr>
          <p:nvPr/>
        </p:nvGrpSpPr>
        <p:grpSpPr bwMode="auto">
          <a:xfrm>
            <a:off x="3378200" y="4652862"/>
            <a:ext cx="2163758" cy="3729137"/>
            <a:chOff x="-2786608" y="2332038"/>
            <a:chExt cx="6083757" cy="4996294"/>
          </a:xfrm>
        </p:grpSpPr>
        <p:sp>
          <p:nvSpPr>
            <p:cNvPr id="4" name="Rectangle 3"/>
            <p:cNvSpPr/>
            <p:nvPr/>
          </p:nvSpPr>
          <p:spPr bwMode="auto">
            <a:xfrm>
              <a:off x="-2786608" y="2332038"/>
              <a:ext cx="6083757"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405" name="TextBox 7"/>
            <p:cNvSpPr txBox="1">
              <a:spLocks noChangeArrowheads="1"/>
            </p:cNvSpPr>
            <p:nvPr/>
          </p:nvSpPr>
          <p:spPr bwMode="auto">
            <a:xfrm>
              <a:off x="-2773227" y="2455400"/>
              <a:ext cx="6050279" cy="441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Bacterial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Usually 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Includes syphilis, gonorrhea, and chlamydia.</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If left untreated, gonorrhea and chlamydia may lead to pelvic inflammatory disease (PID).</a:t>
              </a:r>
            </a:p>
          </p:txBody>
        </p:sp>
      </p:grpSp>
      <p:sp>
        <p:nvSpPr>
          <p:cNvPr id="67" name="Rectangle 66"/>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8" name="Rectangle 67"/>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4" name="Rectangle 7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5" name="Rectangle 74"/>
          <p:cNvSpPr/>
          <p:nvPr/>
        </p:nvSpPr>
        <p:spPr bwMode="auto">
          <a:xfrm>
            <a:off x="65786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6" name="Rectangle 75"/>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81" name="TextBox 80"/>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539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539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539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7" name="Rectangle 86"/>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39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540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70" name="Picture 6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63" name="Group 62"/>
          <p:cNvGrpSpPr>
            <a:grpSpLocks/>
          </p:cNvGrpSpPr>
          <p:nvPr/>
        </p:nvGrpSpPr>
        <p:grpSpPr bwMode="auto">
          <a:xfrm>
            <a:off x="8483600" y="4597199"/>
            <a:ext cx="2487614" cy="3729137"/>
            <a:chOff x="-2786611" y="2332038"/>
            <a:chExt cx="6994331" cy="4996294"/>
          </a:xfrm>
        </p:grpSpPr>
        <p:sp>
          <p:nvSpPr>
            <p:cNvPr id="64" name="Rectangle 63"/>
            <p:cNvSpPr/>
            <p:nvPr/>
          </p:nvSpPr>
          <p:spPr bwMode="auto">
            <a:xfrm>
              <a:off x="-2786611" y="2332038"/>
              <a:ext cx="6994331" cy="499629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TextBox 7"/>
            <p:cNvSpPr txBox="1">
              <a:spLocks noChangeArrowheads="1"/>
            </p:cNvSpPr>
            <p:nvPr/>
          </p:nvSpPr>
          <p:spPr bwMode="auto">
            <a:xfrm>
              <a:off x="-2773227" y="2455400"/>
              <a:ext cx="6980947" cy="478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solidFill>
                    <a:schemeClr val="bg1"/>
                  </a:solidFill>
                  <a:latin typeface="Cambria" pitchFamily="18" charset="0"/>
                </a:rPr>
                <a:t>Parasitic STIs</a:t>
              </a:r>
            </a:p>
            <a:p>
              <a:pPr eaLnBrk="1" hangingPunct="1"/>
              <a:endParaRPr lang="en-US" altLang="en-US" sz="1000" b="1"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Curable.</a:t>
              </a: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Include </a:t>
              </a:r>
              <a:r>
                <a:rPr lang="en-US" altLang="en-US" sz="1800" dirty="0" err="1">
                  <a:solidFill>
                    <a:schemeClr val="bg1"/>
                  </a:solidFill>
                  <a:latin typeface="Cambria" pitchFamily="18" charset="0"/>
                </a:rPr>
                <a:t>trichomoniasis</a:t>
              </a:r>
              <a:endParaRPr lang="en-US" altLang="en-US" sz="1800" dirty="0">
                <a:solidFill>
                  <a:schemeClr val="bg1"/>
                </a:solidFill>
                <a:latin typeface="Cambria" pitchFamily="18" charset="0"/>
              </a:endParaRPr>
            </a:p>
            <a:p>
              <a:pPr marL="285750" indent="-285750" algn="l" eaLnBrk="1" hangingPunct="1">
                <a:buFont typeface="Arial" panose="020B0604020202020204" pitchFamily="34" charset="0"/>
                <a:buChar char="•"/>
              </a:pPr>
              <a:r>
                <a:rPr lang="en-US" altLang="en-US" sz="1800" dirty="0">
                  <a:solidFill>
                    <a:schemeClr val="bg1"/>
                  </a:solidFill>
                  <a:latin typeface="Cambria" pitchFamily="18" charset="0"/>
                </a:rPr>
                <a:t>Symptoms can range from mild irritation to severe inflammation. Without treatment, infection can last months or even years.</a:t>
              </a:r>
            </a:p>
          </p:txBody>
        </p:sp>
      </p:grpSp>
      <p:pic>
        <p:nvPicPr>
          <p:cNvPr id="15377" name="Picture 4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1000"/>
                                        <p:tgtEl>
                                          <p:spTgt spid="63"/>
                                        </p:tgtEl>
                                      </p:cBhvr>
                                    </p:animEffect>
                                    <p:anim calcmode="lin" valueType="num">
                                      <p:cBhvr>
                                        <p:cTn id="26" dur="1000" fill="hold"/>
                                        <p:tgtEl>
                                          <p:spTgt spid="63"/>
                                        </p:tgtEl>
                                        <p:attrNameLst>
                                          <p:attrName>ppt_x</p:attrName>
                                        </p:attrNameLst>
                                      </p:cBhvr>
                                      <p:tavLst>
                                        <p:tav tm="0">
                                          <p:val>
                                            <p:strVal val="#ppt_x"/>
                                          </p:val>
                                        </p:tav>
                                        <p:tav tm="100000">
                                          <p:val>
                                            <p:strVal val="#ppt_x"/>
                                          </p:val>
                                        </p:tav>
                                      </p:tavLst>
                                    </p:anim>
                                    <p:anim calcmode="lin" valueType="num">
                                      <p:cBhvr>
                                        <p:cTn id="27"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12" name="Rectangle 111"/>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388"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6391"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sp>
        <p:nvSpPr>
          <p:cNvPr id="16396"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pic>
        <p:nvPicPr>
          <p:cNvPr id="16397"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9"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1"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6913F19F-A699-DDAE-C7A6-9816FAF768F5}"/>
              </a:ext>
            </a:extLst>
          </p:cNvPr>
          <p:cNvGrpSpPr/>
          <p:nvPr/>
        </p:nvGrpSpPr>
        <p:grpSpPr>
          <a:xfrm>
            <a:off x="3973512" y="3896064"/>
            <a:ext cx="1995488" cy="523536"/>
            <a:chOff x="3973512" y="3896064"/>
            <a:chExt cx="1995488" cy="523536"/>
          </a:xfrm>
        </p:grpSpPr>
        <p:sp>
          <p:nvSpPr>
            <p:cNvPr id="78" name="Rectangle 77"/>
            <p:cNvSpPr/>
            <p:nvPr/>
          </p:nvSpPr>
          <p:spPr bwMode="auto">
            <a:xfrm>
              <a:off x="3973512" y="3931774"/>
              <a:ext cx="1995488" cy="46474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31" name="TextBox 78"/>
            <p:cNvSpPr txBox="1">
              <a:spLocks noChangeArrowheads="1"/>
            </p:cNvSpPr>
            <p:nvPr/>
          </p:nvSpPr>
          <p:spPr bwMode="auto">
            <a:xfrm>
              <a:off x="4073173" y="3896064"/>
              <a:ext cx="1818346" cy="523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dirty="0">
                  <a:solidFill>
                    <a:schemeClr val="bg1"/>
                  </a:solidFill>
                  <a:latin typeface="Cambria" pitchFamily="18" charset="0"/>
                </a:rPr>
                <a:t>Condoms</a:t>
              </a:r>
            </a:p>
          </p:txBody>
        </p:sp>
      </p:grpSp>
      <p:grpSp>
        <p:nvGrpSpPr>
          <p:cNvPr id="4" name="Group 3">
            <a:extLst>
              <a:ext uri="{FF2B5EF4-FFF2-40B4-BE49-F238E27FC236}">
                <a16:creationId xmlns:a16="http://schemas.microsoft.com/office/drawing/2014/main" id="{6DB70A1C-CFBE-B186-D42E-B46B8106134C}"/>
              </a:ext>
            </a:extLst>
          </p:cNvPr>
          <p:cNvGrpSpPr/>
          <p:nvPr/>
        </p:nvGrpSpPr>
        <p:grpSpPr>
          <a:xfrm>
            <a:off x="7035802" y="3937588"/>
            <a:ext cx="3962397" cy="1745663"/>
            <a:chOff x="7035802" y="3937588"/>
            <a:chExt cx="3962397" cy="1745663"/>
          </a:xfrm>
        </p:grpSpPr>
        <p:sp>
          <p:nvSpPr>
            <p:cNvPr id="70" name="Rectangle 69"/>
            <p:cNvSpPr/>
            <p:nvPr/>
          </p:nvSpPr>
          <p:spPr bwMode="auto">
            <a:xfrm>
              <a:off x="7035802" y="3937588"/>
              <a:ext cx="3962397" cy="17456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9" name="TextBox 78"/>
            <p:cNvSpPr txBox="1">
              <a:spLocks noChangeArrowheads="1"/>
            </p:cNvSpPr>
            <p:nvPr/>
          </p:nvSpPr>
          <p:spPr bwMode="auto">
            <a:xfrm>
              <a:off x="7105409" y="4114800"/>
              <a:ext cx="378508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A condom is a latex/rubber sleeve that fits over a male’s penis and is made to be a barrier so that sperm or infections can’t get passed between people during sex.</a:t>
              </a:r>
            </a:p>
          </p:txBody>
        </p:sp>
      </p:grpSp>
      <p:grpSp>
        <p:nvGrpSpPr>
          <p:cNvPr id="2" name="Group 1">
            <a:extLst>
              <a:ext uri="{FF2B5EF4-FFF2-40B4-BE49-F238E27FC236}">
                <a16:creationId xmlns:a16="http://schemas.microsoft.com/office/drawing/2014/main" id="{6E289E11-C3A6-328B-6E2A-788AC1A7CF11}"/>
              </a:ext>
            </a:extLst>
          </p:cNvPr>
          <p:cNvGrpSpPr/>
          <p:nvPr/>
        </p:nvGrpSpPr>
        <p:grpSpPr>
          <a:xfrm>
            <a:off x="3690408" y="4620850"/>
            <a:ext cx="3084511" cy="2075987"/>
            <a:chOff x="3690408" y="4620850"/>
            <a:chExt cx="3084511" cy="2075987"/>
          </a:xfrm>
        </p:grpSpPr>
        <p:sp>
          <p:nvSpPr>
            <p:cNvPr id="80" name="Rectangle 79"/>
            <p:cNvSpPr/>
            <p:nvPr/>
          </p:nvSpPr>
          <p:spPr bwMode="auto">
            <a:xfrm>
              <a:off x="3690408" y="4620850"/>
              <a:ext cx="3084511" cy="207598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7" name="TextBox 78"/>
            <p:cNvSpPr txBox="1">
              <a:spLocks noChangeArrowheads="1"/>
            </p:cNvSpPr>
            <p:nvPr/>
          </p:nvSpPr>
          <p:spPr bwMode="auto">
            <a:xfrm>
              <a:off x="3690408" y="4687062"/>
              <a:ext cx="3003550"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sz="17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If used correctly, condoms will reduce risk of pregnancy and the transmission of HIV. Condoms will not provide protection against STDs spread by skin-to-skin contact (genital herpes or syphilis).</a:t>
              </a:r>
              <a:r>
                <a:rPr lang="en-US" sz="1700" dirty="0">
                  <a:solidFill>
                    <a:schemeClr val="bg1"/>
                  </a:solidFill>
                  <a:effectLst/>
                  <a:latin typeface="Cambria" panose="02040503050406030204" pitchFamily="18" charset="0"/>
                </a:rPr>
                <a:t> </a:t>
              </a:r>
              <a:endParaRPr lang="en-US" altLang="en-US" sz="1700" dirty="0">
                <a:solidFill>
                  <a:schemeClr val="bg1"/>
                </a:solidFill>
                <a:latin typeface="Cambria" pitchFamily="18" charset="0"/>
              </a:endParaRPr>
            </a:p>
          </p:txBody>
        </p:sp>
      </p:grpSp>
      <p:grpSp>
        <p:nvGrpSpPr>
          <p:cNvPr id="6" name="Group 5">
            <a:extLst>
              <a:ext uri="{FF2B5EF4-FFF2-40B4-BE49-F238E27FC236}">
                <a16:creationId xmlns:a16="http://schemas.microsoft.com/office/drawing/2014/main" id="{15423085-EAE6-88B8-3B3C-73532ABB3927}"/>
              </a:ext>
            </a:extLst>
          </p:cNvPr>
          <p:cNvGrpSpPr/>
          <p:nvPr/>
        </p:nvGrpSpPr>
        <p:grpSpPr>
          <a:xfrm>
            <a:off x="7040244" y="5929313"/>
            <a:ext cx="3837574" cy="2452687"/>
            <a:chOff x="7040244" y="5929313"/>
            <a:chExt cx="3837574" cy="2452687"/>
          </a:xfrm>
        </p:grpSpPr>
        <p:sp>
          <p:nvSpPr>
            <p:cNvPr id="83" name="Rectangle 82"/>
            <p:cNvSpPr/>
            <p:nvPr/>
          </p:nvSpPr>
          <p:spPr bwMode="auto">
            <a:xfrm>
              <a:off x="7040244" y="5929313"/>
              <a:ext cx="3837574" cy="2452687"/>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25" name="TextBox 78"/>
            <p:cNvSpPr txBox="1">
              <a:spLocks noChangeArrowheads="1"/>
            </p:cNvSpPr>
            <p:nvPr/>
          </p:nvSpPr>
          <p:spPr bwMode="auto">
            <a:xfrm>
              <a:off x="7074958" y="6044386"/>
              <a:ext cx="380254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The consistent and correct use of latex (or polyurethane or polyisoprene if allergic to latex) condoms can reduce (though not eliminate) the risk of STD transmission. Natural or lambskin condoms also help prevent pregnancy, but may not provide protection against STDs, including HIV.</a:t>
              </a:r>
            </a:p>
          </p:txBody>
        </p:sp>
      </p:grpSp>
      <p:sp>
        <p:nvSpPr>
          <p:cNvPr id="90" name="Rectangle 8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5" name="Rectangle 94"/>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6" name="Rectangle 95"/>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7" name="Rectangle 96"/>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8" name="Rectangle 97"/>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3"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104" name="TextBox 103"/>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6415"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6416"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6417"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10" name="Rectangle 109"/>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6419"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6420"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5" name="Picture 4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grpSp>
        <p:nvGrpSpPr>
          <p:cNvPr id="3" name="Group 2">
            <a:extLst>
              <a:ext uri="{FF2B5EF4-FFF2-40B4-BE49-F238E27FC236}">
                <a16:creationId xmlns:a16="http://schemas.microsoft.com/office/drawing/2014/main" id="{EF708C77-9A98-EAA1-7B08-1036B52858D2}"/>
              </a:ext>
            </a:extLst>
          </p:cNvPr>
          <p:cNvGrpSpPr/>
          <p:nvPr/>
        </p:nvGrpSpPr>
        <p:grpSpPr>
          <a:xfrm>
            <a:off x="3684587" y="6884987"/>
            <a:ext cx="3084511" cy="1517858"/>
            <a:chOff x="3684587" y="6884987"/>
            <a:chExt cx="3084511" cy="1517858"/>
          </a:xfrm>
        </p:grpSpPr>
        <p:sp>
          <p:nvSpPr>
            <p:cNvPr id="42" name="Rectangle 41"/>
            <p:cNvSpPr/>
            <p:nvPr/>
          </p:nvSpPr>
          <p:spPr bwMode="auto">
            <a:xfrm>
              <a:off x="3684587" y="6884987"/>
              <a:ext cx="3084511" cy="151785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TextBox 78"/>
            <p:cNvSpPr txBox="1">
              <a:spLocks noChangeArrowheads="1"/>
            </p:cNvSpPr>
            <p:nvPr/>
          </p:nvSpPr>
          <p:spPr bwMode="auto">
            <a:xfrm>
              <a:off x="3690408" y="6930941"/>
              <a:ext cx="300355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700" dirty="0">
                  <a:solidFill>
                    <a:schemeClr val="bg1"/>
                  </a:solidFill>
                  <a:latin typeface="Cambria" pitchFamily="18" charset="0"/>
                </a:rPr>
                <a:t>Correct use means a condom has to be worn correctly every time that you have sex and stored following directions on the package.</a:t>
              </a:r>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108" name="Rectangle 107"/>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12"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7415"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5800" y="3754438"/>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7420"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264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27763" y="3962400"/>
            <a:ext cx="1995487" cy="558800"/>
            <a:chOff x="-4507307" y="2179637"/>
            <a:chExt cx="2863393" cy="558463"/>
          </a:xfrm>
        </p:grpSpPr>
        <p:sp>
          <p:nvSpPr>
            <p:cNvPr id="78" name="Rectangle 77"/>
            <p:cNvSpPr/>
            <p:nvPr/>
          </p:nvSpPr>
          <p:spPr bwMode="auto">
            <a:xfrm>
              <a:off x="-4507307" y="2179637"/>
              <a:ext cx="2863393" cy="55846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2" name="TextBox 78"/>
            <p:cNvSpPr txBox="1">
              <a:spLocks noChangeArrowheads="1"/>
            </p:cNvSpPr>
            <p:nvPr/>
          </p:nvSpPr>
          <p:spPr bwMode="auto">
            <a:xfrm>
              <a:off x="-4197504" y="2179637"/>
              <a:ext cx="2329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dirty="0">
                  <a:solidFill>
                    <a:schemeClr val="bg1"/>
                  </a:solidFill>
                  <a:latin typeface="Cambria" pitchFamily="18" charset="0"/>
                </a:rPr>
                <a:t>Condoms</a:t>
              </a:r>
            </a:p>
          </p:txBody>
        </p:sp>
      </p:grpSp>
      <p:grpSp>
        <p:nvGrpSpPr>
          <p:cNvPr id="69" name="Group 68"/>
          <p:cNvGrpSpPr>
            <a:grpSpLocks/>
          </p:cNvGrpSpPr>
          <p:nvPr/>
        </p:nvGrpSpPr>
        <p:grpSpPr bwMode="auto">
          <a:xfrm>
            <a:off x="4130675" y="6631059"/>
            <a:ext cx="2743200" cy="1179485"/>
            <a:chOff x="4039375" y="5486400"/>
            <a:chExt cx="2742717" cy="1034794"/>
          </a:xfrm>
        </p:grpSpPr>
        <p:grpSp>
          <p:nvGrpSpPr>
            <p:cNvPr id="17467" name="Group 70"/>
            <p:cNvGrpSpPr>
              <a:grpSpLocks/>
            </p:cNvGrpSpPr>
            <p:nvPr/>
          </p:nvGrpSpPr>
          <p:grpSpPr bwMode="auto">
            <a:xfrm>
              <a:off x="4039375" y="5749860"/>
              <a:ext cx="2742717" cy="771334"/>
              <a:chOff x="-2607977" y="2237798"/>
              <a:chExt cx="2347779" cy="771334"/>
            </a:xfrm>
          </p:grpSpPr>
          <p:sp>
            <p:nvSpPr>
              <p:cNvPr id="73" name="Rectangle 72"/>
              <p:cNvSpPr/>
              <p:nvPr/>
            </p:nvSpPr>
            <p:spPr bwMode="auto">
              <a:xfrm>
                <a:off x="-2607977" y="2237798"/>
                <a:ext cx="2281205" cy="77133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70" name="TextBox 79"/>
              <p:cNvSpPr txBox="1">
                <a:spLocks noChangeArrowheads="1"/>
              </p:cNvSpPr>
              <p:nvPr/>
            </p:nvSpPr>
            <p:spPr bwMode="auto">
              <a:xfrm>
                <a:off x="-2607977" y="2345130"/>
                <a:ext cx="2347779" cy="64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pregnancy.</a:t>
                </a:r>
              </a:p>
            </p:txBody>
          </p:sp>
        </p:grpSp>
        <p:cxnSp>
          <p:nvCxnSpPr>
            <p:cNvPr id="72" name="Straight Connector 71"/>
            <p:cNvCxnSpPr/>
            <p:nvPr/>
          </p:nvCxnSpPr>
          <p:spPr bwMode="auto">
            <a:xfrm>
              <a:off x="5372640" y="5486400"/>
              <a:ext cx="0" cy="282505"/>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4" name="Group 13"/>
          <p:cNvGrpSpPr>
            <a:grpSpLocks/>
          </p:cNvGrpSpPr>
          <p:nvPr/>
        </p:nvGrpSpPr>
        <p:grpSpPr bwMode="auto">
          <a:xfrm>
            <a:off x="4067175" y="5145091"/>
            <a:ext cx="2736850" cy="1516848"/>
            <a:chOff x="4115595" y="5442206"/>
            <a:chExt cx="2736847" cy="1334692"/>
          </a:xfrm>
        </p:grpSpPr>
        <p:grpSp>
          <p:nvGrpSpPr>
            <p:cNvPr id="17463" name="Group 64"/>
            <p:cNvGrpSpPr>
              <a:grpSpLocks/>
            </p:cNvGrpSpPr>
            <p:nvPr/>
          </p:nvGrpSpPr>
          <p:grpSpPr bwMode="auto">
            <a:xfrm>
              <a:off x="4115595" y="5749551"/>
              <a:ext cx="2736847" cy="1027347"/>
              <a:chOff x="-2542732" y="2237489"/>
              <a:chExt cx="2342754" cy="1027347"/>
            </a:xfrm>
          </p:grpSpPr>
          <p:sp>
            <p:nvSpPr>
              <p:cNvPr id="66" name="Rectangle 65"/>
              <p:cNvSpPr/>
              <p:nvPr/>
            </p:nvSpPr>
            <p:spPr bwMode="auto">
              <a:xfrm>
                <a:off x="-2542732" y="2237489"/>
                <a:ext cx="2342754" cy="972180"/>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6" name="TextBox 66"/>
              <p:cNvSpPr txBox="1">
                <a:spLocks noChangeArrowheads="1"/>
              </p:cNvSpPr>
              <p:nvPr/>
            </p:nvSpPr>
            <p:spPr bwMode="auto">
              <a:xfrm>
                <a:off x="-2512836" y="2323994"/>
                <a:ext cx="2282962" cy="94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Effective at reducing the risk of HIV/AIDS and some other STIs.</a:t>
                </a:r>
              </a:p>
            </p:txBody>
          </p:sp>
        </p:grpSp>
        <p:cxnSp>
          <p:nvCxnSpPr>
            <p:cNvPr id="6" name="Straight Connector 5"/>
            <p:cNvCxnSpPr/>
            <p:nvPr/>
          </p:nvCxnSpPr>
          <p:spPr bwMode="auto">
            <a:xfrm>
              <a:off x="5469732" y="5442206"/>
              <a:ext cx="0" cy="28146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7" name="Group 66"/>
          <p:cNvGrpSpPr>
            <a:grpSpLocks/>
          </p:cNvGrpSpPr>
          <p:nvPr/>
        </p:nvGrpSpPr>
        <p:grpSpPr bwMode="auto">
          <a:xfrm>
            <a:off x="4521200" y="4784725"/>
            <a:ext cx="1770063" cy="420688"/>
            <a:chOff x="-2788047" y="2332038"/>
            <a:chExt cx="4978266" cy="563638"/>
          </a:xfrm>
        </p:grpSpPr>
        <p:sp>
          <p:nvSpPr>
            <p:cNvPr id="68" name="Rectangle 67"/>
            <p:cNvSpPr/>
            <p:nvPr/>
          </p:nvSpPr>
          <p:spPr bwMode="auto">
            <a:xfrm>
              <a:off x="-2788047" y="2332038"/>
              <a:ext cx="4951477" cy="56363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2" name="TextBox 7"/>
            <p:cNvSpPr txBox="1">
              <a:spLocks noChangeArrowheads="1"/>
            </p:cNvSpPr>
            <p:nvPr/>
          </p:nvSpPr>
          <p:spPr bwMode="auto">
            <a:xfrm>
              <a:off x="-2762780" y="2392147"/>
              <a:ext cx="4952999"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Are</a:t>
              </a:r>
            </a:p>
          </p:txBody>
        </p:sp>
      </p:grpSp>
      <p:grpSp>
        <p:nvGrpSpPr>
          <p:cNvPr id="99" name="Group 98"/>
          <p:cNvGrpSpPr>
            <a:grpSpLocks/>
          </p:cNvGrpSpPr>
          <p:nvPr/>
        </p:nvGrpSpPr>
        <p:grpSpPr bwMode="auto">
          <a:xfrm>
            <a:off x="7565766" y="7109221"/>
            <a:ext cx="2877064" cy="1131888"/>
            <a:chOff x="4264375" y="5426068"/>
            <a:chExt cx="2514599" cy="1131997"/>
          </a:xfrm>
        </p:grpSpPr>
        <p:grpSp>
          <p:nvGrpSpPr>
            <p:cNvPr id="17457" name="Group 100"/>
            <p:cNvGrpSpPr>
              <a:grpSpLocks/>
            </p:cNvGrpSpPr>
            <p:nvPr/>
          </p:nvGrpSpPr>
          <p:grpSpPr bwMode="auto">
            <a:xfrm>
              <a:off x="4264375" y="5738836"/>
              <a:ext cx="2514599" cy="819229"/>
              <a:chOff x="-2415377" y="2226774"/>
              <a:chExt cx="2152509" cy="819229"/>
            </a:xfrm>
          </p:grpSpPr>
          <p:sp>
            <p:nvSpPr>
              <p:cNvPr id="103" name="Rectangle 102"/>
              <p:cNvSpPr/>
              <p:nvPr/>
            </p:nvSpPr>
            <p:spPr bwMode="auto">
              <a:xfrm>
                <a:off x="-2415377" y="2226774"/>
                <a:ext cx="2152509" cy="81922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60" name="TextBox 103"/>
              <p:cNvSpPr txBox="1">
                <a:spLocks noChangeArrowheads="1"/>
              </p:cNvSpPr>
              <p:nvPr/>
            </p:nvSpPr>
            <p:spPr bwMode="auto">
              <a:xfrm>
                <a:off x="-2363204" y="2297356"/>
                <a:ext cx="2097216" cy="64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Provide 100% effective at preventing pregnancy.</a:t>
                </a:r>
              </a:p>
            </p:txBody>
          </p:sp>
        </p:grpSp>
        <p:cxnSp>
          <p:nvCxnSpPr>
            <p:cNvPr id="102" name="Straight Connector 101"/>
            <p:cNvCxnSpPr/>
            <p:nvPr/>
          </p:nvCxnSpPr>
          <p:spPr bwMode="auto">
            <a:xfrm>
              <a:off x="5483575" y="5426068"/>
              <a:ext cx="0" cy="282602"/>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9" name="Group 88"/>
          <p:cNvGrpSpPr>
            <a:grpSpLocks/>
          </p:cNvGrpSpPr>
          <p:nvPr/>
        </p:nvGrpSpPr>
        <p:grpSpPr bwMode="auto">
          <a:xfrm>
            <a:off x="7591425" y="5068091"/>
            <a:ext cx="2835275" cy="2043560"/>
            <a:chOff x="4045731" y="5486400"/>
            <a:chExt cx="2835639" cy="1240803"/>
          </a:xfrm>
        </p:grpSpPr>
        <p:cxnSp>
          <p:nvCxnSpPr>
            <p:cNvPr id="92" name="Straight Connector 91"/>
            <p:cNvCxnSpPr/>
            <p:nvPr/>
          </p:nvCxnSpPr>
          <p:spPr bwMode="auto">
            <a:xfrm>
              <a:off x="5468314" y="5486400"/>
              <a:ext cx="0" cy="282433"/>
            </a:xfrm>
            <a:prstGeom prst="line">
              <a:avLst/>
            </a:prstGeom>
            <a:blipFill dpi="0" rotWithShape="0">
              <a:blip r:embed="rId6"/>
              <a:srcRect/>
              <a:tile tx="0" ty="0" sx="100000" sy="100000" flip="none" algn="tl"/>
            </a:blipFill>
            <a:ln w="38100" cap="flat" cmpd="sng" algn="ctr">
              <a:solidFill>
                <a:srgbClr val="C52827"/>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7453" name="Group 90"/>
            <p:cNvGrpSpPr>
              <a:grpSpLocks/>
            </p:cNvGrpSpPr>
            <p:nvPr/>
          </p:nvGrpSpPr>
          <p:grpSpPr bwMode="auto">
            <a:xfrm>
              <a:off x="4045731" y="5738685"/>
              <a:ext cx="2835639" cy="988518"/>
              <a:chOff x="-2602537" y="2226623"/>
              <a:chExt cx="2427322" cy="988518"/>
            </a:xfrm>
          </p:grpSpPr>
          <p:sp>
            <p:nvSpPr>
              <p:cNvPr id="93" name="Rectangle 92"/>
              <p:cNvSpPr/>
              <p:nvPr/>
            </p:nvSpPr>
            <p:spPr bwMode="auto">
              <a:xfrm>
                <a:off x="-2602537" y="2226623"/>
                <a:ext cx="2413731" cy="988518"/>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6" name="TextBox 93"/>
              <p:cNvSpPr txBox="1">
                <a:spLocks noChangeArrowheads="1"/>
              </p:cNvSpPr>
              <p:nvPr/>
            </p:nvSpPr>
            <p:spPr bwMode="auto">
              <a:xfrm>
                <a:off x="-2588632" y="2269182"/>
                <a:ext cx="2413417" cy="7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sz="1800" dirty="0">
                    <a:solidFill>
                      <a:schemeClr val="bg1"/>
                    </a:solidFill>
                    <a:latin typeface="Cambria" panose="02040503050406030204" pitchFamily="18" charset="0"/>
                    <a:ea typeface="Aptos" panose="020B0004020202020204" pitchFamily="34" charset="0"/>
                    <a:cs typeface="Times New Roman" panose="02020603050405020304" pitchFamily="18" charset="0"/>
                  </a:rPr>
                  <a:t>P</a:t>
                </a:r>
                <a:r>
                  <a:rPr lang="en-US" sz="18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revent transmission of STIs spread by skin-to-skin contact, (genital herpes, syphilis, HPV)</a:t>
                </a:r>
                <a:r>
                  <a:rPr lang="en-US" sz="1800" dirty="0">
                    <a:solidFill>
                      <a:schemeClr val="bg1"/>
                    </a:solidFill>
                    <a:effectLst/>
                    <a:latin typeface="Cambria" panose="02040503050406030204" pitchFamily="18" charset="0"/>
                  </a:rPr>
                  <a:t> </a:t>
                </a:r>
                <a:endParaRPr lang="en-US" altLang="en-US" sz="1800" dirty="0">
                  <a:solidFill>
                    <a:schemeClr val="bg1"/>
                  </a:solidFill>
                  <a:latin typeface="Cambria" panose="02040503050406030204" pitchFamily="18" charset="0"/>
                </a:endParaRPr>
              </a:p>
            </p:txBody>
          </p:sp>
        </p:grpSp>
      </p:grpSp>
      <p:grpSp>
        <p:nvGrpSpPr>
          <p:cNvPr id="51" name="Group 50"/>
          <p:cNvGrpSpPr>
            <a:grpSpLocks/>
          </p:cNvGrpSpPr>
          <p:nvPr/>
        </p:nvGrpSpPr>
        <p:grpSpPr bwMode="auto">
          <a:xfrm>
            <a:off x="8102600" y="4800600"/>
            <a:ext cx="1770063" cy="420688"/>
            <a:chOff x="-2788047" y="2332039"/>
            <a:chExt cx="4978266" cy="563916"/>
          </a:xfrm>
        </p:grpSpPr>
        <p:sp>
          <p:nvSpPr>
            <p:cNvPr id="52" name="Rectangle 51"/>
            <p:cNvSpPr/>
            <p:nvPr/>
          </p:nvSpPr>
          <p:spPr bwMode="auto">
            <a:xfrm>
              <a:off x="-2788047" y="2332039"/>
              <a:ext cx="4951477" cy="563916"/>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52" name="TextBox 52"/>
            <p:cNvSpPr txBox="1">
              <a:spLocks noChangeArrowheads="1"/>
            </p:cNvSpPr>
            <p:nvPr/>
          </p:nvSpPr>
          <p:spPr bwMode="auto">
            <a:xfrm>
              <a:off x="-2762780" y="2392354"/>
              <a:ext cx="4952999" cy="49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solidFill>
                    <a:schemeClr val="bg1"/>
                  </a:solidFill>
                  <a:latin typeface="Cambria" pitchFamily="18" charset="0"/>
                </a:rPr>
                <a:t>Don’t</a:t>
              </a:r>
            </a:p>
          </p:txBody>
        </p:sp>
      </p:grpSp>
      <p:sp>
        <p:nvSpPr>
          <p:cNvPr id="17433" name="TextBox 63"/>
          <p:cNvSpPr txBox="1">
            <a:spLocks noChangeArrowheads="1"/>
          </p:cNvSpPr>
          <p:nvPr/>
        </p:nvSpPr>
        <p:spPr bwMode="auto">
          <a:xfrm>
            <a:off x="2881313" y="3276600"/>
            <a:ext cx="2249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Condoms</a:t>
            </a:r>
          </a:p>
        </p:txBody>
      </p:sp>
      <p:sp>
        <p:nvSpPr>
          <p:cNvPr id="84" name="Rectangle 83"/>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5" name="Rectangle 84"/>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88" name="Rectangle 87"/>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0" name="Rectangle 8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1" name="Rectangle 9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94" name="Rectangle 93"/>
          <p:cNvSpPr/>
          <p:nvPr/>
        </p:nvSpPr>
        <p:spPr bwMode="auto">
          <a:xfrm>
            <a:off x="75692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0"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97" name="TextBox 96"/>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7442"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7443"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7444"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106" name="Rectangle 105"/>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7446"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7447"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62" name="Picture 6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1000"/>
                                        <p:tgtEl>
                                          <p:spTgt spid="67"/>
                                        </p:tgtEl>
                                      </p:cBhvr>
                                    </p:animEffect>
                                    <p:anim calcmode="lin" valueType="num">
                                      <p:cBhvr>
                                        <p:cTn id="14" dur="1000" fill="hold"/>
                                        <p:tgtEl>
                                          <p:spTgt spid="67"/>
                                        </p:tgtEl>
                                        <p:attrNameLst>
                                          <p:attrName>ppt_x</p:attrName>
                                        </p:attrNameLst>
                                      </p:cBhvr>
                                      <p:tavLst>
                                        <p:tav tm="0">
                                          <p:val>
                                            <p:strVal val="#ppt_x"/>
                                          </p:val>
                                        </p:tav>
                                        <p:tav tm="100000">
                                          <p:val>
                                            <p:strVal val="#ppt_x"/>
                                          </p:val>
                                        </p:tav>
                                      </p:tavLst>
                                    </p:anim>
                                    <p:anim calcmode="lin" valueType="num">
                                      <p:cBhvr>
                                        <p:cTn id="15" dur="1000" fill="hold"/>
                                        <p:tgtEl>
                                          <p:spTgt spid="67"/>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7" presetClass="entr" presetSubtype="0" fill="hold" nodeType="click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7" presetClass="entr" presetSubtype="0" fill="hold" nodeType="click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1000"/>
                                        <p:tgtEl>
                                          <p:spTgt spid="89"/>
                                        </p:tgtEl>
                                      </p:cBhvr>
                                    </p:animEffect>
                                    <p:anim calcmode="lin" valueType="num">
                                      <p:cBhvr>
                                        <p:cTn id="41" dur="1000" fill="hold"/>
                                        <p:tgtEl>
                                          <p:spTgt spid="89"/>
                                        </p:tgtEl>
                                        <p:attrNameLst>
                                          <p:attrName>ppt_x</p:attrName>
                                        </p:attrNameLst>
                                      </p:cBhvr>
                                      <p:tavLst>
                                        <p:tav tm="0">
                                          <p:val>
                                            <p:strVal val="#ppt_x"/>
                                          </p:val>
                                        </p:tav>
                                        <p:tav tm="100000">
                                          <p:val>
                                            <p:strVal val="#ppt_x"/>
                                          </p:val>
                                        </p:tav>
                                      </p:tavLst>
                                    </p:anim>
                                    <p:anim calcmode="lin" valueType="num">
                                      <p:cBhvr>
                                        <p:cTn id="42"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7" presetClass="entr" presetSubtype="0" fill="hold" nodeType="click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1000"/>
                                        <p:tgtEl>
                                          <p:spTgt spid="99"/>
                                        </p:tgtEl>
                                      </p:cBhvr>
                                    </p:animEffect>
                                    <p:anim calcmode="lin" valueType="num">
                                      <p:cBhvr>
                                        <p:cTn id="48" dur="1000" fill="hold"/>
                                        <p:tgtEl>
                                          <p:spTgt spid="99"/>
                                        </p:tgtEl>
                                        <p:attrNameLst>
                                          <p:attrName>ppt_x</p:attrName>
                                        </p:attrNameLst>
                                      </p:cBhvr>
                                      <p:tavLst>
                                        <p:tav tm="0">
                                          <p:val>
                                            <p:strVal val="#ppt_x"/>
                                          </p:val>
                                        </p:tav>
                                        <p:tav tm="100000">
                                          <p:val>
                                            <p:strVal val="#ppt_x"/>
                                          </p:val>
                                        </p:tav>
                                      </p:tavLst>
                                    </p:anim>
                                    <p:anim calcmode="lin" valueType="num">
                                      <p:cBhvr>
                                        <p:cTn id="49"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87" name="Rectangle 86"/>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36"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8439"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8444"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5"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6"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7"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4176713" y="4770438"/>
            <a:ext cx="2468562" cy="1077912"/>
            <a:chOff x="-3625850" y="2361154"/>
            <a:chExt cx="2468563" cy="1076841"/>
          </a:xfrm>
        </p:grpSpPr>
        <p:sp>
          <p:nvSpPr>
            <p:cNvPr id="80" name="Rectangle 79"/>
            <p:cNvSpPr/>
            <p:nvPr/>
          </p:nvSpPr>
          <p:spPr bwMode="auto">
            <a:xfrm>
              <a:off x="-3625850" y="2361154"/>
              <a:ext cx="2468563" cy="107684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3" name="TextBox 80"/>
            <p:cNvSpPr txBox="1">
              <a:spLocks noChangeArrowheads="1"/>
            </p:cNvSpPr>
            <p:nvPr/>
          </p:nvSpPr>
          <p:spPr bwMode="auto">
            <a:xfrm>
              <a:off x="-3536302" y="2422721"/>
              <a:ext cx="2286000" cy="95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This is what the CDC says:</a:t>
              </a:r>
            </a:p>
          </p:txBody>
        </p:sp>
      </p:grpSp>
      <p:grpSp>
        <p:nvGrpSpPr>
          <p:cNvPr id="83" name="Group 82"/>
          <p:cNvGrpSpPr>
            <a:grpSpLocks/>
          </p:cNvGrpSpPr>
          <p:nvPr/>
        </p:nvGrpSpPr>
        <p:grpSpPr bwMode="auto">
          <a:xfrm>
            <a:off x="6075363" y="5795963"/>
            <a:ext cx="4103687" cy="1900237"/>
            <a:chOff x="-5310358" y="2179637"/>
            <a:chExt cx="4102894" cy="1900813"/>
          </a:xfrm>
        </p:grpSpPr>
        <p:sp>
          <p:nvSpPr>
            <p:cNvPr id="86" name="Rectangle 85"/>
            <p:cNvSpPr/>
            <p:nvPr/>
          </p:nvSpPr>
          <p:spPr bwMode="auto">
            <a:xfrm>
              <a:off x="-5310358" y="2179637"/>
              <a:ext cx="4102894"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71" name="TextBox 86"/>
            <p:cNvSpPr txBox="1">
              <a:spLocks noChangeArrowheads="1"/>
            </p:cNvSpPr>
            <p:nvPr/>
          </p:nvSpPr>
          <p:spPr bwMode="auto">
            <a:xfrm>
              <a:off x="-5234159" y="2252614"/>
              <a:ext cx="3962400" cy="175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“The surest way to avoid transmission of STIs is to abstain from sexual contact or to be in a long-term mutually monogamous relationship with a partner who has been tested and is known to be uninfected.”</a:t>
              </a:r>
            </a:p>
          </p:txBody>
        </p:sp>
      </p:grpSp>
      <p:sp>
        <p:nvSpPr>
          <p:cNvPr id="18450" name="TextBox 63"/>
          <p:cNvSpPr txBox="1">
            <a:spLocks noChangeArrowheads="1"/>
          </p:cNvSpPr>
          <p:nvPr/>
        </p:nvSpPr>
        <p:spPr bwMode="auto">
          <a:xfrm>
            <a:off x="3022600" y="3276600"/>
            <a:ext cx="127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CDC</a:t>
            </a:r>
          </a:p>
        </p:txBody>
      </p:sp>
      <p:pic>
        <p:nvPicPr>
          <p:cNvPr id="1845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65"/>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Rectangle 66"/>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9" name="Rectangle 68"/>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Rectangle 69"/>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1" name="Rectangle 70"/>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2" name="Rectangle 71"/>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58"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76" name="TextBox 75"/>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8460"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8461"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8462"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84" name="Rectangle 83"/>
          <p:cNvSpPr/>
          <p:nvPr/>
        </p:nvSpPr>
        <p:spPr bwMode="auto">
          <a:xfrm>
            <a:off x="9017000" y="2220913"/>
            <a:ext cx="1031875"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8464"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sp>
        <p:nvSpPr>
          <p:cNvPr id="18465"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39" name="Picture 3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7"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66" name="Rectangle 65"/>
          <p:cNvSpPr/>
          <p:nvPr/>
        </p:nvSpPr>
        <p:spPr bwMode="auto">
          <a:xfrm>
            <a:off x="10007600" y="2220913"/>
            <a:ext cx="1447800" cy="685800"/>
          </a:xfrm>
          <a:prstGeom prst="rect">
            <a:avLst/>
          </a:prstGeom>
          <a:solidFill>
            <a:schemeClr val="bg1"/>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60" name="TextBox 19"/>
          <p:cNvSpPr txBox="1">
            <a:spLocks noChangeArrowheads="1"/>
          </p:cNvSpPr>
          <p:nvPr/>
        </p:nvSpPr>
        <p:spPr bwMode="auto">
          <a:xfrm>
            <a:off x="10007600" y="21796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19463"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19468"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5816600" y="3962400"/>
            <a:ext cx="2703513" cy="608013"/>
            <a:chOff x="-3898353" y="2422721"/>
            <a:chExt cx="3211585" cy="609014"/>
          </a:xfrm>
        </p:grpSpPr>
        <p:sp>
          <p:nvSpPr>
            <p:cNvPr id="80" name="Rectangle 79"/>
            <p:cNvSpPr/>
            <p:nvPr/>
          </p:nvSpPr>
          <p:spPr bwMode="auto">
            <a:xfrm>
              <a:off x="-3898353" y="2422721"/>
              <a:ext cx="3134265" cy="60901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6" name="TextBox 80"/>
            <p:cNvSpPr txBox="1">
              <a:spLocks noChangeArrowheads="1"/>
            </p:cNvSpPr>
            <p:nvPr/>
          </p:nvSpPr>
          <p:spPr bwMode="auto">
            <a:xfrm>
              <a:off x="-3898352" y="2422721"/>
              <a:ext cx="3211584" cy="52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It’s your choice!</a:t>
              </a:r>
            </a:p>
          </p:txBody>
        </p:sp>
      </p:grpSp>
      <p:grpSp>
        <p:nvGrpSpPr>
          <p:cNvPr id="83" name="Group 82"/>
          <p:cNvGrpSpPr>
            <a:grpSpLocks/>
          </p:cNvGrpSpPr>
          <p:nvPr/>
        </p:nvGrpSpPr>
        <p:grpSpPr bwMode="auto">
          <a:xfrm>
            <a:off x="4064000" y="4829175"/>
            <a:ext cx="3462338" cy="581025"/>
            <a:chOff x="-5373860" y="2431409"/>
            <a:chExt cx="3462283" cy="581919"/>
          </a:xfrm>
        </p:grpSpPr>
        <p:sp>
          <p:nvSpPr>
            <p:cNvPr id="86" name="Rectangle 85"/>
            <p:cNvSpPr/>
            <p:nvPr/>
          </p:nvSpPr>
          <p:spPr bwMode="auto">
            <a:xfrm>
              <a:off x="-5310361" y="2431409"/>
              <a:ext cx="3170188" cy="58191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4" name="TextBox 86"/>
            <p:cNvSpPr txBox="1">
              <a:spLocks noChangeArrowheads="1"/>
            </p:cNvSpPr>
            <p:nvPr/>
          </p:nvSpPr>
          <p:spPr bwMode="auto">
            <a:xfrm>
              <a:off x="-5373860" y="2496208"/>
              <a:ext cx="3462283" cy="36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Practice abstinence</a:t>
              </a:r>
            </a:p>
          </p:txBody>
        </p:sp>
      </p:grpSp>
      <p:sp>
        <p:nvSpPr>
          <p:cNvPr id="19474" name="TextBox 63"/>
          <p:cNvSpPr txBox="1">
            <a:spLocks noChangeArrowheads="1"/>
          </p:cNvSpPr>
          <p:nvPr/>
        </p:nvSpPr>
        <p:spPr bwMode="auto">
          <a:xfrm>
            <a:off x="3060700" y="3276600"/>
            <a:ext cx="2908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It’s your choice</a:t>
            </a:r>
          </a:p>
        </p:txBody>
      </p:sp>
      <p:pic>
        <p:nvPicPr>
          <p:cNvPr id="19475"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2"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19484"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19485"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19486"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88"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5707063" y="5368925"/>
            <a:ext cx="3779837" cy="1639888"/>
            <a:chOff x="-5310358" y="2179637"/>
            <a:chExt cx="3779782" cy="1900813"/>
          </a:xfrm>
        </p:grpSpPr>
        <p:sp>
          <p:nvSpPr>
            <p:cNvPr id="76" name="Rectangle 75"/>
            <p:cNvSpPr/>
            <p:nvPr/>
          </p:nvSpPr>
          <p:spPr bwMode="auto">
            <a:xfrm>
              <a:off x="-5310358" y="2179637"/>
              <a:ext cx="3779782"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2" name="TextBox 86"/>
            <p:cNvSpPr txBox="1">
              <a:spLocks noChangeArrowheads="1"/>
            </p:cNvSpPr>
            <p:nvPr/>
          </p:nvSpPr>
          <p:spPr bwMode="auto">
            <a:xfrm>
              <a:off x="-5234159" y="2252614"/>
              <a:ext cx="3703583" cy="171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or your partner have ever been sexually active in the past (even once), it is important to get tested before engaging in any </a:t>
              </a:r>
            </a:p>
            <a:p>
              <a:pPr eaLnBrk="1" hangingPunct="1"/>
              <a:r>
                <a:rPr lang="en-US" altLang="en-US" sz="1800">
                  <a:solidFill>
                    <a:schemeClr val="bg1"/>
                  </a:solidFill>
                  <a:latin typeface="Cambria" pitchFamily="18" charset="0"/>
                </a:rPr>
                <a:t>type of sexual activity.</a:t>
              </a:r>
            </a:p>
          </p:txBody>
        </p:sp>
      </p:grpSp>
      <p:grpSp>
        <p:nvGrpSpPr>
          <p:cNvPr id="49" name="Group 48"/>
          <p:cNvGrpSpPr>
            <a:grpSpLocks/>
          </p:cNvGrpSpPr>
          <p:nvPr/>
        </p:nvGrpSpPr>
        <p:grpSpPr bwMode="auto">
          <a:xfrm>
            <a:off x="3835400" y="6932613"/>
            <a:ext cx="3779838" cy="768350"/>
            <a:chOff x="-5310358" y="2179636"/>
            <a:chExt cx="3779782" cy="1900812"/>
          </a:xfrm>
        </p:grpSpPr>
        <p:sp>
          <p:nvSpPr>
            <p:cNvPr id="50" name="Rectangle 49"/>
            <p:cNvSpPr/>
            <p:nvPr/>
          </p:nvSpPr>
          <p:spPr bwMode="auto">
            <a:xfrm>
              <a:off x="-5310358" y="2179636"/>
              <a:ext cx="3779782" cy="1900812"/>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500" name="TextBox 86"/>
            <p:cNvSpPr txBox="1">
              <a:spLocks noChangeArrowheads="1"/>
            </p:cNvSpPr>
            <p:nvPr/>
          </p:nvSpPr>
          <p:spPr bwMode="auto">
            <a:xfrm>
              <a:off x="-5234159" y="2252613"/>
              <a:ext cx="3703583" cy="646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If you choose to be sexually active use a condom every time.</a:t>
              </a:r>
            </a:p>
          </p:txBody>
        </p:sp>
      </p:grpSp>
      <p:grpSp>
        <p:nvGrpSpPr>
          <p:cNvPr id="45" name="Group 44"/>
          <p:cNvGrpSpPr>
            <a:grpSpLocks/>
          </p:cNvGrpSpPr>
          <p:nvPr/>
        </p:nvGrpSpPr>
        <p:grpSpPr bwMode="auto">
          <a:xfrm>
            <a:off x="7154863" y="7396163"/>
            <a:ext cx="3462337" cy="833437"/>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9498"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…Because the choices you make </a:t>
              </a:r>
              <a:r>
                <a:rPr lang="en-US" altLang="en-US" sz="1800">
                  <a:solidFill>
                    <a:srgbClr val="085590"/>
                  </a:solidFill>
                  <a:latin typeface="Cambria" pitchFamily="18" charset="0"/>
                </a:rPr>
                <a:t>NOW</a:t>
              </a:r>
              <a:r>
                <a:rPr lang="en-US" altLang="en-US" sz="1800">
                  <a:solidFill>
                    <a:schemeClr val="bg1"/>
                  </a:solidFill>
                  <a:latin typeface="Cambria" pitchFamily="18" charset="0"/>
                </a:rPr>
                <a:t> will affect you </a:t>
              </a:r>
              <a:r>
                <a:rPr lang="en-US" altLang="en-US" sz="1800">
                  <a:solidFill>
                    <a:srgbClr val="085590"/>
                  </a:solidFill>
                  <a:latin typeface="Cambria" pitchFamily="18" charset="0"/>
                </a:rPr>
                <a:t>LATER</a:t>
              </a:r>
              <a:r>
                <a:rPr lang="en-US" altLang="en-US" sz="1800">
                  <a:solidFill>
                    <a:schemeClr val="bg1"/>
                  </a:solidFill>
                  <a:latin typeface="Cambria" pitchFamily="18" charset="0"/>
                </a:rPr>
                <a:t>!</a:t>
              </a:r>
            </a:p>
          </p:txBody>
        </p:sp>
      </p:grpSp>
      <p:sp>
        <p:nvSpPr>
          <p:cNvPr id="19493"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8" name="Picture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1000"/>
                                        <p:tgtEl>
                                          <p:spTgt spid="77"/>
                                        </p:tgtEl>
                                      </p:cBhvr>
                                    </p:animEffect>
                                    <p:anim calcmode="lin" valueType="num">
                                      <p:cBhvr>
                                        <p:cTn id="8" dur="1000" fill="hold"/>
                                        <p:tgtEl>
                                          <p:spTgt spid="77"/>
                                        </p:tgtEl>
                                        <p:attrNameLst>
                                          <p:attrName>ppt_x</p:attrName>
                                        </p:attrNameLst>
                                      </p:cBhvr>
                                      <p:tavLst>
                                        <p:tav tm="0">
                                          <p:val>
                                            <p:strVal val="#ppt_x"/>
                                          </p:val>
                                        </p:tav>
                                        <p:tav tm="100000">
                                          <p:val>
                                            <p:strVal val="#ppt_x"/>
                                          </p:val>
                                        </p:tav>
                                      </p:tavLst>
                                    </p:anim>
                                    <p:anim calcmode="lin" valueType="num">
                                      <p:cBhvr>
                                        <p:cTn id="9" dur="1000" fill="hold"/>
                                        <p:tgtEl>
                                          <p:spTgt spid="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1000"/>
                                        <p:tgtEl>
                                          <p:spTgt spid="83"/>
                                        </p:tgtEl>
                                      </p:cBhvr>
                                    </p:animEffect>
                                    <p:anim calcmode="lin" valueType="num">
                                      <p:cBhvr>
                                        <p:cTn id="14" dur="1000" fill="hold"/>
                                        <p:tgtEl>
                                          <p:spTgt spid="83"/>
                                        </p:tgtEl>
                                        <p:attrNameLst>
                                          <p:attrName>ppt_x</p:attrName>
                                        </p:attrNameLst>
                                      </p:cBhvr>
                                      <p:tavLst>
                                        <p:tav tm="0">
                                          <p:val>
                                            <p:strVal val="#ppt_x"/>
                                          </p:val>
                                        </p:tav>
                                        <p:tav tm="100000">
                                          <p:val>
                                            <p:strVal val="#ppt_x"/>
                                          </p:val>
                                        </p:tav>
                                      </p:tavLst>
                                    </p:anim>
                                    <p:anim calcmode="lin" valueType="num">
                                      <p:cBhvr>
                                        <p:cTn id="15" dur="1000" fill="hold"/>
                                        <p:tgtEl>
                                          <p:spTgt spid="8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1000"/>
                                        <p:tgtEl>
                                          <p:spTgt spid="75"/>
                                        </p:tgtEl>
                                      </p:cBhvr>
                                    </p:animEffect>
                                    <p:anim calcmode="lin" valueType="num">
                                      <p:cBhvr>
                                        <p:cTn id="20" dur="1000" fill="hold"/>
                                        <p:tgtEl>
                                          <p:spTgt spid="75"/>
                                        </p:tgtEl>
                                        <p:attrNameLst>
                                          <p:attrName>ppt_x</p:attrName>
                                        </p:attrNameLst>
                                      </p:cBhvr>
                                      <p:tavLst>
                                        <p:tav tm="0">
                                          <p:val>
                                            <p:strVal val="#ppt_x"/>
                                          </p:val>
                                        </p:tav>
                                        <p:tav tm="100000">
                                          <p:val>
                                            <p:strVal val="#ppt_x"/>
                                          </p:val>
                                        </p:tav>
                                      </p:tavLst>
                                    </p:anim>
                                    <p:anim calcmode="lin" valueType="num">
                                      <p:cBhvr>
                                        <p:cTn id="21" dur="1000" fill="hold"/>
                                        <p:tgtEl>
                                          <p:spTgt spid="75"/>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7"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000"/>
                                        <p:tgtEl>
                                          <p:spTgt spid="45"/>
                                        </p:tgtEl>
                                      </p:cBhvr>
                                    </p:animEffect>
                                    <p:anim calcmode="lin" valueType="num">
                                      <p:cBhvr>
                                        <p:cTn id="32" dur="1000" fill="hold"/>
                                        <p:tgtEl>
                                          <p:spTgt spid="45"/>
                                        </p:tgtEl>
                                        <p:attrNameLst>
                                          <p:attrName>ppt_x</p:attrName>
                                        </p:attrNameLst>
                                      </p:cBhvr>
                                      <p:tavLst>
                                        <p:tav tm="0">
                                          <p:val>
                                            <p:strVal val="#ppt_x"/>
                                          </p:val>
                                        </p:tav>
                                        <p:tav tm="100000">
                                          <p:val>
                                            <p:strVal val="#ppt_x"/>
                                          </p:val>
                                        </p:tav>
                                      </p:tavLst>
                                    </p:anim>
                                    <p:anim calcmode="lin" valueType="num">
                                      <p:cBhvr>
                                        <p:cTn id="3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244600" y="228600"/>
            <a:ext cx="10591800" cy="8991600"/>
          </a:xfrm>
          <a:prstGeom prst="rect">
            <a:avLst/>
          </a:prstGeom>
          <a:solidFill>
            <a:schemeClr val="tx1"/>
          </a:solidFill>
          <a:ln w="25400" cap="flat" cmpd="sng" algn="ctr">
            <a:solidFill>
              <a:srgbClr val="FFFFFF"/>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latin typeface="Chalkboard" charset="0"/>
              <a:ea typeface="ヒラギノ角ゴ ProN W3" charset="0"/>
              <a:sym typeface="Chalkboard" charset="0"/>
            </a:endParaRPr>
          </a:p>
        </p:txBody>
      </p:sp>
      <p:sp>
        <p:nvSpPr>
          <p:cNvPr id="54" name="Rectangle 53"/>
          <p:cNvSpPr/>
          <p:nvPr/>
        </p:nvSpPr>
        <p:spPr bwMode="auto">
          <a:xfrm>
            <a:off x="100076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484" name="TextBox 19"/>
          <p:cNvSpPr txBox="1">
            <a:spLocks noChangeArrowheads="1"/>
          </p:cNvSpPr>
          <p:nvPr/>
        </p:nvSpPr>
        <p:spPr bwMode="auto">
          <a:xfrm>
            <a:off x="10007600" y="2166938"/>
            <a:ext cx="14478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It’s your </a:t>
            </a:r>
          </a:p>
          <a:p>
            <a:pPr eaLnBrk="1" hangingPunct="1"/>
            <a:r>
              <a:rPr lang="en-US" altLang="en-US" sz="2200">
                <a:solidFill>
                  <a:srgbClr val="FFFFFF"/>
                </a:solidFill>
                <a:latin typeface="Cambria" pitchFamily="18" charset="0"/>
              </a:rPr>
              <a:t>choice</a:t>
            </a:r>
          </a:p>
        </p:txBody>
      </p:sp>
      <p:sp>
        <p:nvSpPr>
          <p:cNvPr id="20487" name="TextBox 5"/>
          <p:cNvSpPr txBox="1">
            <a:spLocks noChangeArrowheads="1"/>
          </p:cNvSpPr>
          <p:nvPr/>
        </p:nvSpPr>
        <p:spPr bwMode="auto">
          <a:xfrm>
            <a:off x="3221038" y="574675"/>
            <a:ext cx="792956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7800">
                <a:solidFill>
                  <a:schemeClr val="bg1"/>
                </a:solidFill>
                <a:latin typeface="Cambria" pitchFamily="18" charset="0"/>
              </a:rPr>
              <a:t>Healthy Futures</a:t>
            </a:r>
          </a:p>
        </p:txBody>
      </p:sp>
      <p:pic>
        <p:nvPicPr>
          <p:cNvPr id="55" name="Picture 54"/>
          <p:cNvPicPr>
            <a:picLocks noChangeAspect="1"/>
          </p:cNvPicPr>
          <p:nvPr/>
        </p:nvPicPr>
        <p:blipFill>
          <a:blip r:embed="rId3"/>
          <a:stretch>
            <a:fillRect/>
          </a:stretch>
        </p:blipFill>
        <p:spPr>
          <a:xfrm>
            <a:off x="2908300" y="3238500"/>
            <a:ext cx="8547100" cy="5676900"/>
          </a:xfrm>
          <a:prstGeom prst="rect">
            <a:avLst/>
          </a:prstGeom>
          <a:effectLst>
            <a:outerShdw blurRad="63500" sx="101000" sy="101000" algn="ctr" rotWithShape="0">
              <a:prstClr val="black">
                <a:alpha val="40000"/>
              </a:prstClr>
            </a:outerShdw>
          </a:effectLst>
        </p:spPr>
      </p:pic>
      <p:sp>
        <p:nvSpPr>
          <p:cNvPr id="56" name="Rectangle 55"/>
          <p:cNvSpPr/>
          <p:nvPr/>
        </p:nvSpPr>
        <p:spPr bwMode="auto">
          <a:xfrm>
            <a:off x="3221038" y="3761720"/>
            <a:ext cx="7929561" cy="4848880"/>
          </a:xfrm>
          <a:prstGeom prst="rect">
            <a:avLst/>
          </a:prstGeom>
          <a:solidFill>
            <a:schemeClr val="tx1"/>
          </a:solidFill>
          <a:ln w="25400" cap="flat" cmpd="sng" algn="ctr">
            <a:noFill/>
            <a:prstDash val="solid"/>
            <a:round/>
            <a:headEnd type="none" w="med" len="med"/>
            <a:tailEnd type="none" w="med" len="med"/>
          </a:ln>
          <a:effectLst>
            <a:innerShdw blurRad="114300">
              <a:prstClr val="black"/>
            </a:innerShdw>
          </a:effectLst>
        </p:spPr>
        <p:txBody>
          <a:bodyPr/>
          <a:lstStyle/>
          <a:p>
            <a:pPr>
              <a:defRPr/>
            </a:pPr>
            <a:endParaRPr lang="en-US">
              <a:latin typeface="Chalkboard" charset="0"/>
              <a:ea typeface="ヒラギノ角ゴ ProN W3" charset="0"/>
              <a:sym typeface="Chalkboard" charset="0"/>
            </a:endParaRPr>
          </a:p>
        </p:txBody>
      </p:sp>
      <p:pic>
        <p:nvPicPr>
          <p:cNvPr id="20492" name="Picture 12305"/>
          <p:cNvPicPr>
            <a:picLocks noChangeAspect="1"/>
          </p:cNvPicPr>
          <p:nvPr/>
        </p:nvPicPr>
        <p:blipFill>
          <a:blip r:embed="rId4">
            <a:extLst>
              <a:ext uri="{28A0092B-C50C-407E-A947-70E740481C1C}">
                <a14:useLocalDpi xmlns:a14="http://schemas.microsoft.com/office/drawing/2010/main" val="0"/>
              </a:ext>
            </a:extLst>
          </a:blip>
          <a:srcRect r="27760"/>
          <a:stretch>
            <a:fillRect/>
          </a:stretch>
        </p:blipFill>
        <p:spPr bwMode="auto">
          <a:xfrm>
            <a:off x="8077200" y="5959475"/>
            <a:ext cx="30734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1"/>
          <p:cNvPicPr>
            <a:picLocks noChangeAspect="1"/>
          </p:cNvPicPr>
          <p:nvPr/>
        </p:nvPicPr>
        <p:blipFill>
          <a:blip r:embed="rId4">
            <a:extLst>
              <a:ext uri="{28A0092B-C50C-407E-A947-70E740481C1C}">
                <a14:useLocalDpi xmlns:a14="http://schemas.microsoft.com/office/drawing/2010/main" val="0"/>
              </a:ext>
            </a:extLst>
          </a:blip>
          <a:srcRect l="22388" t="-1646" r="-7350" b="1646"/>
          <a:stretch>
            <a:fillRect/>
          </a:stretch>
        </p:blipFill>
        <p:spPr bwMode="auto">
          <a:xfrm>
            <a:off x="3225800" y="3962400"/>
            <a:ext cx="3614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2305"/>
          <p:cNvPicPr>
            <a:picLocks noChangeAspect="1"/>
          </p:cNvPicPr>
          <p:nvPr/>
        </p:nvPicPr>
        <p:blipFill>
          <a:blip r:embed="rId4">
            <a:extLst>
              <a:ext uri="{28A0092B-C50C-407E-A947-70E740481C1C}">
                <a14:useLocalDpi xmlns:a14="http://schemas.microsoft.com/office/drawing/2010/main" val="0"/>
              </a:ext>
            </a:extLst>
          </a:blip>
          <a:srcRect l="2" t="37357" r="46626"/>
          <a:stretch>
            <a:fillRect/>
          </a:stretch>
        </p:blipFill>
        <p:spPr bwMode="auto">
          <a:xfrm>
            <a:off x="8880475" y="3754438"/>
            <a:ext cx="2270125"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43"/>
          <p:cNvPicPr>
            <a:picLocks noChangeAspect="1"/>
          </p:cNvPicPr>
          <p:nvPr/>
        </p:nvPicPr>
        <p:blipFill>
          <a:blip r:embed="rId4">
            <a:extLst>
              <a:ext uri="{28A0092B-C50C-407E-A947-70E740481C1C}">
                <a14:useLocalDpi xmlns:a14="http://schemas.microsoft.com/office/drawing/2010/main" val="0"/>
              </a:ext>
            </a:extLst>
          </a:blip>
          <a:srcRect l="53745" t="-1646" r="-7350" b="44257"/>
          <a:stretch>
            <a:fillRect/>
          </a:stretch>
        </p:blipFill>
        <p:spPr bwMode="auto">
          <a:xfrm>
            <a:off x="3225800" y="7281863"/>
            <a:ext cx="2281238"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7" name="Group 76"/>
          <p:cNvGrpSpPr>
            <a:grpSpLocks/>
          </p:cNvGrpSpPr>
          <p:nvPr/>
        </p:nvGrpSpPr>
        <p:grpSpPr bwMode="auto">
          <a:xfrm>
            <a:off x="6245225" y="4343400"/>
            <a:ext cx="2347913" cy="608013"/>
            <a:chOff x="-3625850" y="2422721"/>
            <a:chExt cx="2468563" cy="1015274"/>
          </a:xfrm>
        </p:grpSpPr>
        <p:sp>
          <p:nvSpPr>
            <p:cNvPr id="80" name="Rectangle 79"/>
            <p:cNvSpPr/>
            <p:nvPr/>
          </p:nvSpPr>
          <p:spPr bwMode="auto">
            <a:xfrm>
              <a:off x="-3625850" y="2422721"/>
              <a:ext cx="2468563" cy="1015274"/>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7" name="TextBox 80"/>
            <p:cNvSpPr txBox="1">
              <a:spLocks noChangeArrowheads="1"/>
            </p:cNvSpPr>
            <p:nvPr/>
          </p:nvSpPr>
          <p:spPr bwMode="auto">
            <a:xfrm>
              <a:off x="-3536301" y="2422721"/>
              <a:ext cx="2286000" cy="95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chemeClr val="bg1"/>
                  </a:solidFill>
                  <a:latin typeface="Cambria" pitchFamily="18" charset="0"/>
                </a:rPr>
                <a:t>Group work:</a:t>
              </a:r>
            </a:p>
          </p:txBody>
        </p:sp>
      </p:grpSp>
      <p:grpSp>
        <p:nvGrpSpPr>
          <p:cNvPr id="83" name="Group 82"/>
          <p:cNvGrpSpPr>
            <a:grpSpLocks/>
          </p:cNvGrpSpPr>
          <p:nvPr/>
        </p:nvGrpSpPr>
        <p:grpSpPr bwMode="auto">
          <a:xfrm>
            <a:off x="4852988" y="5373688"/>
            <a:ext cx="3462337" cy="495300"/>
            <a:chOff x="-5443709" y="2179638"/>
            <a:chExt cx="3462283" cy="495179"/>
          </a:xfrm>
        </p:grpSpPr>
        <p:sp>
          <p:nvSpPr>
            <p:cNvPr id="86" name="Rectangle 85"/>
            <p:cNvSpPr/>
            <p:nvPr/>
          </p:nvSpPr>
          <p:spPr bwMode="auto">
            <a:xfrm>
              <a:off x="-4883331" y="2179638"/>
              <a:ext cx="2301839" cy="495179"/>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5" name="TextBox 86"/>
            <p:cNvSpPr txBox="1">
              <a:spLocks noChangeArrowheads="1"/>
            </p:cNvSpPr>
            <p:nvPr/>
          </p:nvSpPr>
          <p:spPr bwMode="auto">
            <a:xfrm>
              <a:off x="-5443709" y="2246687"/>
              <a:ext cx="3462283" cy="36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into your groups</a:t>
              </a:r>
            </a:p>
          </p:txBody>
        </p:sp>
      </p:grpSp>
      <p:sp>
        <p:nvSpPr>
          <p:cNvPr id="20498" name="TextBox 63"/>
          <p:cNvSpPr txBox="1">
            <a:spLocks noChangeArrowheads="1"/>
          </p:cNvSpPr>
          <p:nvPr/>
        </p:nvSpPr>
        <p:spPr bwMode="auto">
          <a:xfrm>
            <a:off x="3230563" y="3276600"/>
            <a:ext cx="2128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800">
                <a:solidFill>
                  <a:srgbClr val="FFFFFF"/>
                </a:solidFill>
                <a:latin typeface="Cambria" pitchFamily="18" charset="0"/>
              </a:rPr>
              <a:t>Group work</a:t>
            </a:r>
          </a:p>
        </p:txBody>
      </p:sp>
      <p:pic>
        <p:nvPicPr>
          <p:cNvPr id="20499"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9413" y="2992438"/>
            <a:ext cx="3252787" cy="622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p:nvPr/>
        </p:nvSpPr>
        <p:spPr bwMode="auto">
          <a:xfrm>
            <a:off x="36830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Rectangle 40"/>
          <p:cNvSpPr/>
          <p:nvPr/>
        </p:nvSpPr>
        <p:spPr bwMode="auto">
          <a:xfrm>
            <a:off x="1689100" y="2220913"/>
            <a:ext cx="10033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3" name="Rectangle 42"/>
          <p:cNvSpPr/>
          <p:nvPr/>
        </p:nvSpPr>
        <p:spPr bwMode="auto">
          <a:xfrm>
            <a:off x="26924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4" name="Rectangle 43"/>
          <p:cNvSpPr/>
          <p:nvPr/>
        </p:nvSpPr>
        <p:spPr bwMode="auto">
          <a:xfrm>
            <a:off x="51308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59" name="Rectangle 58"/>
          <p:cNvSpPr/>
          <p:nvPr/>
        </p:nvSpPr>
        <p:spPr bwMode="auto">
          <a:xfrm>
            <a:off x="65786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5" name="Rectangle 64"/>
          <p:cNvSpPr/>
          <p:nvPr/>
        </p:nvSpPr>
        <p:spPr bwMode="auto">
          <a:xfrm>
            <a:off x="7569200" y="2220913"/>
            <a:ext cx="1447800"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06" name="TextBox 14"/>
          <p:cNvSpPr txBox="1">
            <a:spLocks noChangeArrowheads="1"/>
          </p:cNvSpPr>
          <p:nvPr/>
        </p:nvSpPr>
        <p:spPr bwMode="auto">
          <a:xfrm>
            <a:off x="2692400" y="2325688"/>
            <a:ext cx="1031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Sex</a:t>
            </a:r>
          </a:p>
        </p:txBody>
      </p:sp>
      <p:sp>
        <p:nvSpPr>
          <p:cNvPr id="68" name="TextBox 67"/>
          <p:cNvSpPr txBox="1"/>
          <p:nvPr/>
        </p:nvSpPr>
        <p:spPr>
          <a:xfrm>
            <a:off x="3632200" y="2209800"/>
            <a:ext cx="1600200" cy="708025"/>
          </a:xfrm>
          <a:prstGeom prst="rect">
            <a:avLst/>
          </a:prstGeom>
          <a:noFill/>
          <a:effectLst>
            <a:outerShdw blurRad="63500" sx="102000" sy="102000" algn="ctr" rotWithShape="0">
              <a:prstClr val="black">
                <a:alpha val="40000"/>
              </a:prstClr>
            </a:outerShdw>
          </a:effectLst>
        </p:spPr>
        <p:txBody>
          <a:bodyPr>
            <a:spAutoFit/>
          </a:bodyPr>
          <a:lstStyle/>
          <a:p>
            <a:pPr>
              <a:defRPr/>
            </a:pPr>
            <a:r>
              <a:rPr lang="en-US" sz="2000" dirty="0">
                <a:latin typeface="Cambria" panose="02040503050406030204" pitchFamily="18" charset="0"/>
              </a:rPr>
              <a:t>STIs by the numbers</a:t>
            </a:r>
          </a:p>
        </p:txBody>
      </p:sp>
      <p:sp>
        <p:nvSpPr>
          <p:cNvPr id="20508" name="TextBox 16"/>
          <p:cNvSpPr txBox="1">
            <a:spLocks noChangeArrowheads="1"/>
          </p:cNvSpPr>
          <p:nvPr/>
        </p:nvSpPr>
        <p:spPr bwMode="auto">
          <a:xfrm>
            <a:off x="5130800" y="2189163"/>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The sexual revolution</a:t>
            </a:r>
          </a:p>
        </p:txBody>
      </p:sp>
      <p:sp>
        <p:nvSpPr>
          <p:cNvPr id="20509" name="TextBox 18"/>
          <p:cNvSpPr txBox="1">
            <a:spLocks noChangeArrowheads="1"/>
          </p:cNvSpPr>
          <p:nvPr/>
        </p:nvSpPr>
        <p:spPr bwMode="auto">
          <a:xfrm>
            <a:off x="7569200" y="2336800"/>
            <a:ext cx="14478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Condoms</a:t>
            </a:r>
          </a:p>
        </p:txBody>
      </p:sp>
      <p:sp>
        <p:nvSpPr>
          <p:cNvPr id="20510" name="TextBox 17"/>
          <p:cNvSpPr txBox="1">
            <a:spLocks noChangeArrowheads="1"/>
          </p:cNvSpPr>
          <p:nvPr/>
        </p:nvSpPr>
        <p:spPr bwMode="auto">
          <a:xfrm>
            <a:off x="6359525" y="2325688"/>
            <a:ext cx="1447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Types</a:t>
            </a:r>
          </a:p>
        </p:txBody>
      </p:sp>
      <p:sp>
        <p:nvSpPr>
          <p:cNvPr id="73" name="Rectangle 72"/>
          <p:cNvSpPr/>
          <p:nvPr/>
        </p:nvSpPr>
        <p:spPr bwMode="auto">
          <a:xfrm>
            <a:off x="9017000" y="2220913"/>
            <a:ext cx="1031875" cy="685800"/>
          </a:xfrm>
          <a:prstGeom prst="rect">
            <a:avLst/>
          </a:prstGeom>
          <a:solidFill>
            <a:srgbClr val="C52827"/>
          </a:solidFill>
          <a:ln w="25400" cap="flat" cmpd="sng" algn="ctr">
            <a:solidFill>
              <a:schemeClr val="bg1"/>
            </a:solidFill>
            <a:prstDash val="solid"/>
            <a:round/>
            <a:headEnd type="none" w="med" len="med"/>
            <a:tailEnd type="none" w="med" len="med"/>
          </a:ln>
          <a:effectLst>
            <a:outerShdw blurRad="63500" sx="101000" sy="101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12" name="TextBox 14"/>
          <p:cNvSpPr txBox="1">
            <a:spLocks noChangeArrowheads="1"/>
          </p:cNvSpPr>
          <p:nvPr/>
        </p:nvSpPr>
        <p:spPr bwMode="auto">
          <a:xfrm>
            <a:off x="9017000" y="2333625"/>
            <a:ext cx="10318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200">
                <a:solidFill>
                  <a:srgbClr val="FFFFFF"/>
                </a:solidFill>
                <a:latin typeface="Cambria" pitchFamily="18" charset="0"/>
              </a:rPr>
              <a:t>CDC</a:t>
            </a:r>
          </a:p>
        </p:txBody>
      </p:sp>
      <p:grpSp>
        <p:nvGrpSpPr>
          <p:cNvPr id="75" name="Group 74"/>
          <p:cNvGrpSpPr>
            <a:grpSpLocks/>
          </p:cNvGrpSpPr>
          <p:nvPr/>
        </p:nvGrpSpPr>
        <p:grpSpPr bwMode="auto">
          <a:xfrm>
            <a:off x="6494463" y="6318250"/>
            <a:ext cx="3363912" cy="454025"/>
            <a:chOff x="-5234159" y="2179637"/>
            <a:chExt cx="3703583" cy="1900813"/>
          </a:xfrm>
        </p:grpSpPr>
        <p:sp>
          <p:nvSpPr>
            <p:cNvPr id="76" name="Rectangle 75"/>
            <p:cNvSpPr/>
            <p:nvPr/>
          </p:nvSpPr>
          <p:spPr bwMode="auto">
            <a:xfrm>
              <a:off x="-5192212" y="2179637"/>
              <a:ext cx="3582986" cy="1900813"/>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3" name="TextBox 86"/>
            <p:cNvSpPr txBox="1">
              <a:spLocks noChangeArrowheads="1"/>
            </p:cNvSpPr>
            <p:nvPr/>
          </p:nvSpPr>
          <p:spPr bwMode="auto">
            <a:xfrm>
              <a:off x="-5234159" y="2252613"/>
              <a:ext cx="3703583" cy="15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Review the STI fact sheet</a:t>
              </a:r>
            </a:p>
          </p:txBody>
        </p:sp>
      </p:grpSp>
      <p:grpSp>
        <p:nvGrpSpPr>
          <p:cNvPr id="45" name="Group 44"/>
          <p:cNvGrpSpPr>
            <a:grpSpLocks/>
          </p:cNvGrpSpPr>
          <p:nvPr/>
        </p:nvGrpSpPr>
        <p:grpSpPr bwMode="auto">
          <a:xfrm>
            <a:off x="5232400" y="7204075"/>
            <a:ext cx="3462338" cy="833438"/>
            <a:chOff x="-5443709" y="2179637"/>
            <a:chExt cx="3462283" cy="833691"/>
          </a:xfrm>
        </p:grpSpPr>
        <p:sp>
          <p:nvSpPr>
            <p:cNvPr id="46" name="Rectangle 45"/>
            <p:cNvSpPr/>
            <p:nvPr/>
          </p:nvSpPr>
          <p:spPr bwMode="auto">
            <a:xfrm>
              <a:off x="-5443709" y="2179637"/>
              <a:ext cx="3462283" cy="833691"/>
            </a:xfrm>
            <a:prstGeom prst="rect">
              <a:avLst/>
            </a:prstGeom>
            <a:solidFill>
              <a:schemeClr val="tx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521" name="TextBox 86"/>
            <p:cNvSpPr txBox="1">
              <a:spLocks noChangeArrowheads="1"/>
            </p:cNvSpPr>
            <p:nvPr/>
          </p:nvSpPr>
          <p:spPr bwMode="auto">
            <a:xfrm>
              <a:off x="-5443709" y="2246687"/>
              <a:ext cx="3462283" cy="64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a:solidFill>
                    <a:schemeClr val="bg1"/>
                  </a:solidFill>
                  <a:latin typeface="Cambria" pitchFamily="18" charset="0"/>
                </a:rPr>
                <a:t>Get ready to present the material as if you were the teacher</a:t>
              </a:r>
            </a:p>
          </p:txBody>
        </p:sp>
      </p:grpSp>
      <p:sp>
        <p:nvSpPr>
          <p:cNvPr id="20516" name="TextBox 7"/>
          <p:cNvSpPr txBox="1">
            <a:spLocks noChangeArrowheads="1"/>
          </p:cNvSpPr>
          <p:nvPr/>
        </p:nvSpPr>
        <p:spPr bwMode="auto">
          <a:xfrm>
            <a:off x="1701800" y="2343150"/>
            <a:ext cx="976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2000">
                <a:solidFill>
                  <a:srgbClr val="FFFFFF"/>
                </a:solidFill>
                <a:latin typeface="Cambria" pitchFamily="18" charset="0"/>
              </a:rPr>
              <a:t>STIs</a:t>
            </a:r>
          </a:p>
        </p:txBody>
      </p:sp>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7747" y="446484"/>
            <a:ext cx="1704453" cy="1939132"/>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1000" fill="hold"/>
                                        <p:tgtEl>
                                          <p:spTgt spid="77"/>
                                        </p:tgtEl>
                                        <p:attrNameLst>
                                          <p:attrName>ppt_w</p:attrName>
                                        </p:attrNameLst>
                                      </p:cBhvr>
                                      <p:tavLst>
                                        <p:tav tm="0">
                                          <p:val>
                                            <p:fltVal val="0"/>
                                          </p:val>
                                        </p:tav>
                                        <p:tav tm="100000">
                                          <p:val>
                                            <p:strVal val="#ppt_w"/>
                                          </p:val>
                                        </p:tav>
                                      </p:tavLst>
                                    </p:anim>
                                    <p:anim calcmode="lin" valueType="num">
                                      <p:cBhvr>
                                        <p:cTn id="8" dur="1000" fill="hold"/>
                                        <p:tgtEl>
                                          <p:spTgt spid="77"/>
                                        </p:tgtEl>
                                        <p:attrNameLst>
                                          <p:attrName>ppt_h</p:attrName>
                                        </p:attrNameLst>
                                      </p:cBhvr>
                                      <p:tavLst>
                                        <p:tav tm="0">
                                          <p:val>
                                            <p:fltVal val="0"/>
                                          </p:val>
                                        </p:tav>
                                        <p:tav tm="100000">
                                          <p:val>
                                            <p:strVal val="#ppt_h"/>
                                          </p:val>
                                        </p:tav>
                                      </p:tavLst>
                                    </p:anim>
                                    <p:animEffect transition="in" filter="fade">
                                      <p:cBhvr>
                                        <p:cTn id="9" dur="1000"/>
                                        <p:tgtEl>
                                          <p:spTgt spid="77"/>
                                        </p:tgtEl>
                                      </p:cBhvr>
                                    </p:animEffect>
                                  </p:childTnLst>
                                </p:cTn>
                              </p:par>
                            </p:childTnLst>
                          </p:cTn>
                        </p:par>
                        <p:par>
                          <p:cTn id="10" fill="hold" nodeType="afterGroup">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p:cTn id="13" dur="1000" fill="hold"/>
                                        <p:tgtEl>
                                          <p:spTgt spid="83"/>
                                        </p:tgtEl>
                                        <p:attrNameLst>
                                          <p:attrName>ppt_w</p:attrName>
                                        </p:attrNameLst>
                                      </p:cBhvr>
                                      <p:tavLst>
                                        <p:tav tm="0">
                                          <p:val>
                                            <p:fltVal val="0"/>
                                          </p:val>
                                        </p:tav>
                                        <p:tav tm="100000">
                                          <p:val>
                                            <p:strVal val="#ppt_w"/>
                                          </p:val>
                                        </p:tav>
                                      </p:tavLst>
                                    </p:anim>
                                    <p:anim calcmode="lin" valueType="num">
                                      <p:cBhvr>
                                        <p:cTn id="14" dur="1000" fill="hold"/>
                                        <p:tgtEl>
                                          <p:spTgt spid="83"/>
                                        </p:tgtEl>
                                        <p:attrNameLst>
                                          <p:attrName>ppt_h</p:attrName>
                                        </p:attrNameLst>
                                      </p:cBhvr>
                                      <p:tavLst>
                                        <p:tav tm="0">
                                          <p:val>
                                            <p:fltVal val="0"/>
                                          </p:val>
                                        </p:tav>
                                        <p:tav tm="100000">
                                          <p:val>
                                            <p:strVal val="#ppt_h"/>
                                          </p:val>
                                        </p:tav>
                                      </p:tavLst>
                                    </p:anim>
                                    <p:animEffect transition="in" filter="fade">
                                      <p:cBhvr>
                                        <p:cTn id="15" dur="1000"/>
                                        <p:tgtEl>
                                          <p:spTgt spid="83"/>
                                        </p:tgtEl>
                                      </p:cBhvr>
                                    </p:animEffect>
                                    <p:anim calcmode="lin" valueType="num">
                                      <p:cBhvr>
                                        <p:cTn id="16" dur="1000" fill="hold"/>
                                        <p:tgtEl>
                                          <p:spTgt spid="83"/>
                                        </p:tgtEl>
                                        <p:attrNameLst>
                                          <p:attrName>ppt_x</p:attrName>
                                        </p:attrNameLst>
                                      </p:cBhvr>
                                      <p:tavLst>
                                        <p:tav tm="0">
                                          <p:val>
                                            <p:fltVal val="0.5"/>
                                          </p:val>
                                        </p:tav>
                                        <p:tav tm="100000">
                                          <p:val>
                                            <p:strVal val="#ppt_x"/>
                                          </p:val>
                                        </p:tav>
                                      </p:tavLst>
                                    </p:anim>
                                    <p:anim calcmode="lin" valueType="num">
                                      <p:cBhvr>
                                        <p:cTn id="17" dur="1000" fill="hold"/>
                                        <p:tgtEl>
                                          <p:spTgt spid="83"/>
                                        </p:tgtEl>
                                        <p:attrNameLst>
                                          <p:attrName>ppt_y</p:attrName>
                                        </p:attrNameLst>
                                      </p:cBhvr>
                                      <p:tavLst>
                                        <p:tav tm="0">
                                          <p:val>
                                            <p:fltVal val="0.5"/>
                                          </p:val>
                                        </p:tav>
                                        <p:tav tm="100000">
                                          <p:val>
                                            <p:strVal val="#ppt_y"/>
                                          </p:val>
                                        </p:tav>
                                      </p:tavLst>
                                    </p:anim>
                                  </p:childTnLst>
                                </p:cTn>
                              </p:par>
                            </p:childTnLst>
                          </p:cTn>
                        </p:par>
                        <p:par>
                          <p:cTn id="18" fill="hold" nodeType="afterGroup">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nodeType="afterGroup">
                            <p:stCondLst>
                              <p:cond delay="30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1000" fill="hold"/>
                                        <p:tgtEl>
                                          <p:spTgt spid="45"/>
                                        </p:tgtEl>
                                        <p:attrNameLst>
                                          <p:attrName>ppt_w</p:attrName>
                                        </p:attrNameLst>
                                      </p:cBhvr>
                                      <p:tavLst>
                                        <p:tav tm="0">
                                          <p:val>
                                            <p:fltVal val="0"/>
                                          </p:val>
                                        </p:tav>
                                        <p:tav tm="100000">
                                          <p:val>
                                            <p:strVal val="#ppt_w"/>
                                          </p:val>
                                        </p:tav>
                                      </p:tavLst>
                                    </p:anim>
                                    <p:anim calcmode="lin" valueType="num">
                                      <p:cBhvr>
                                        <p:cTn id="28" dur="1000" fill="hold"/>
                                        <p:tgtEl>
                                          <p:spTgt spid="45"/>
                                        </p:tgtEl>
                                        <p:attrNameLst>
                                          <p:attrName>ppt_h</p:attrName>
                                        </p:attrNameLst>
                                      </p:cBhvr>
                                      <p:tavLst>
                                        <p:tav tm="0">
                                          <p:val>
                                            <p:fltVal val="0"/>
                                          </p:val>
                                        </p:tav>
                                        <p:tav tm="100000">
                                          <p:val>
                                            <p:strVal val="#ppt_h"/>
                                          </p:val>
                                        </p:tav>
                                      </p:tavLst>
                                    </p:anim>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fltVal val="0.5"/>
                                          </p:val>
                                        </p:tav>
                                        <p:tav tm="100000">
                                          <p:val>
                                            <p:strVal val="#ppt_x"/>
                                          </p:val>
                                        </p:tav>
                                      </p:tavLst>
                                    </p:anim>
                                    <p:anim calcmode="lin" valueType="num">
                                      <p:cBhvr>
                                        <p:cTn id="31" dur="1000" fill="hold"/>
                                        <p:tgtEl>
                                          <p:spTgt spid="4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Horizont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Center">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hoto - Vertical">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Photo - Vertical">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 Top">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 Top">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lank">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Lef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Lef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amp; Bullets - 2 Column">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2 Column">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Bullets &amp; Photo">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Bullets &amp; Photo">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 Right">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Bullets - Right">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Bullets">
  <a:themeElements>
    <a:clrScheme name="">
      <a:dk1>
        <a:srgbClr val="80808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Bullets">
      <a:majorFont>
        <a:latin typeface="Chalkboard"/>
        <a:ea typeface="ヒラギノ角ゴ ProN W3"/>
        <a:cs typeface="ヒラギノ角ゴ ProN W3"/>
      </a:majorFont>
      <a:minorFont>
        <a:latin typeface="Chalkboard"/>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FFFFFF"/>
            </a:solidFill>
            <a:effectLst/>
            <a:latin typeface="Chalkboard" charset="0"/>
            <a:ea typeface="ヒラギノ角ゴ ProN W3" charset="0"/>
            <a:cs typeface="ヒラギノ角ゴ ProN W3" charset="0"/>
            <a:sym typeface="Chalkboard"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8379</TotalTime>
  <Pages>0</Pages>
  <Words>2529</Words>
  <Characters>0</Characters>
  <Application>Microsoft Macintosh PowerPoint</Application>
  <PresentationFormat>Custom</PresentationFormat>
  <Lines>0</Lines>
  <Paragraphs>223</Paragraphs>
  <Slides>10</Slides>
  <Notes>10</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10</vt:i4>
      </vt:variant>
    </vt:vector>
  </HeadingPairs>
  <TitlesOfParts>
    <vt:vector size="29" baseType="lpstr">
      <vt:lpstr>Arial</vt:lpstr>
      <vt:lpstr>Calibri</vt:lpstr>
      <vt:lpstr>Cambria</vt:lpstr>
      <vt:lpstr>Chalkboard</vt:lpstr>
      <vt:lpstr>Cooper Black</vt:lpstr>
      <vt:lpstr>Symbol</vt:lpstr>
      <vt:lpstr>Times New Roman</vt:lpstr>
      <vt:lpstr>Trebuchet MS</vt:lpstr>
      <vt:lpstr>Title &amp; Subtitle</vt:lpstr>
      <vt:lpstr>Photo - Horizontal</vt:lpstr>
      <vt:lpstr>Title - Center</vt:lpstr>
      <vt:lpstr>Photo - Vertical</vt:lpstr>
      <vt:lpstr>Title - Top</vt:lpstr>
      <vt:lpstr>Blank</vt:lpstr>
      <vt:lpstr>Title &amp; Bullets - Left</vt:lpstr>
      <vt:lpstr>Title &amp; Bullets - 2 Column</vt:lpstr>
      <vt:lpstr>Title, Bullets &amp; Photo</vt:lpstr>
      <vt:lpstr>Title &amp; Bullets - Right</vt:lpstr>
      <vt:lpstr>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168</cp:revision>
  <cp:lastPrinted>2012-08-28T18:49:36Z</cp:lastPrinted>
  <dcterms:modified xsi:type="dcterms:W3CDTF">2024-11-20T14:20:48Z</dcterms:modified>
</cp:coreProperties>
</file>