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9" r:id="rId4"/>
    <p:sldId id="260" r:id="rId5"/>
    <p:sldId id="261" r:id="rId6"/>
    <p:sldId id="263" r:id="rId7"/>
    <p:sldId id="264" r:id="rId8"/>
    <p:sldId id="265" r:id="rId9"/>
    <p:sldId id="267" r:id="rId10"/>
    <p:sldId id="268" r:id="rId11"/>
    <p:sldId id="266" r:id="rId12"/>
    <p:sldId id="269" r:id="rId13"/>
    <p:sldId id="270" r:id="rId14"/>
    <p:sldId id="290" r:id="rId15"/>
    <p:sldId id="271" r:id="rId16"/>
    <p:sldId id="272" r:id="rId17"/>
    <p:sldId id="273" r:id="rId18"/>
    <p:sldId id="274" r:id="rId19"/>
    <p:sldId id="275" r:id="rId20"/>
    <p:sldId id="276" r:id="rId21"/>
    <p:sldId id="277" r:id="rId22"/>
    <p:sldId id="278" r:id="rId23"/>
    <p:sldId id="279" r:id="rId24"/>
    <p:sldId id="280" r:id="rId25"/>
    <p:sldId id="283" r:id="rId26"/>
    <p:sldId id="282" r:id="rId27"/>
    <p:sldId id="284" r:id="rId28"/>
    <p:sldId id="285" r:id="rId29"/>
    <p:sldId id="286" r:id="rId30"/>
    <p:sldId id="287" r:id="rId31"/>
    <p:sldId id="288"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2976"/>
    <a:srgbClr val="2D813F"/>
    <a:srgbClr val="FEC30E"/>
    <a:srgbClr val="C52827"/>
    <a:srgbClr val="085590"/>
    <a:srgbClr val="F2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34"/>
    <p:restoredTop sz="67713" autoAdjust="0"/>
  </p:normalViewPr>
  <p:slideViewPr>
    <p:cSldViewPr>
      <p:cViewPr varScale="1">
        <p:scale>
          <a:sx n="70" d="100"/>
          <a:sy n="70" d="100"/>
        </p:scale>
        <p:origin x="91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2A6D6B-3477-4A45-9E7B-D5217BF5CC39}" type="datetimeFigureOut">
              <a:rPr lang="en-US" smtClean="0"/>
              <a:t>11/14/24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6F3AA-D9E3-43A0-AC89-4997BD1C1066}" type="slidenum">
              <a:rPr lang="en-US" smtClean="0"/>
              <a:t>‹#›</a:t>
            </a:fld>
            <a:endParaRPr lang="en-US"/>
          </a:p>
        </p:txBody>
      </p:sp>
    </p:spTree>
    <p:extLst>
      <p:ext uri="{BB962C8B-B14F-4D97-AF65-F5344CB8AC3E}">
        <p14:creationId xmlns:p14="http://schemas.microsoft.com/office/powerpoint/2010/main" val="3392171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Sexually transmitted infections (STIs) are infections that you can get from engaging in sexual activity with an infected person. What were the three points we learned about STIs from the Beads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STIs can spread quickly.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with an STI don’t know that they have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Choosing not to be sexually active will protect you 100% from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a:t>
            </a:fld>
            <a:endParaRPr lang="en-US"/>
          </a:p>
        </p:txBody>
      </p:sp>
    </p:spTree>
    <p:extLst>
      <p:ext uri="{BB962C8B-B14F-4D97-AF65-F5344CB8AC3E}">
        <p14:creationId xmlns:p14="http://schemas.microsoft.com/office/powerpoint/2010/main" val="2059130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Sometimes people talk about Sexually Transmitted Diseases (STDs) so you might be asking, what is the difference between an STI and STD? STD stands for Sexually Transmitted Disease, a term that has been used for a long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 is a newer term that stands for Sexually Transmitted Infection, and is beginning to be used more by doctors and the Centers for Disease Control and Prevention (CDC). STI is used because when you have a disease, it usually means that you have signs or symptoms of an infection, but many sexually transmitted infections have no symptoms so a lot of people don’t even know they have them. Since infections don’t always cause symptoms, some people think the term STD can be confusing. For this reason, we will use the term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a:t>
            </a:fld>
            <a:endParaRPr lang="en-US"/>
          </a:p>
        </p:txBody>
      </p:sp>
    </p:spTree>
    <p:extLst>
      <p:ext uri="{BB962C8B-B14F-4D97-AF65-F5344CB8AC3E}">
        <p14:creationId xmlns:p14="http://schemas.microsoft.com/office/powerpoint/2010/main" val="1035479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begin by discussing what counts as sexual contact. Often, when people think of sex, they think vaginal sex, which is when a male places his penis in a female’s vagina. However, sex also includes: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Oral sex, which is when a person’s mouth comes in contact with his or her partner’s penis or vagina.</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Anal sex, which is when a male places his penis into a partner’s anus.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Outercourse, which is when genitals come in contact, but there is no penetration of the vagina or anus.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Just remember that sex is any type of private area contact; you can get an STI from doing any of these things. It doesn’t matter if you are male or female, if you are old or young, if it’s your first time having sex or your hundredth time having sex, you can still get an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a:t>
            </a:fld>
            <a:endParaRPr lang="en-US"/>
          </a:p>
        </p:txBody>
      </p:sp>
    </p:spTree>
    <p:extLst>
      <p:ext uri="{BB962C8B-B14F-4D97-AF65-F5344CB8AC3E}">
        <p14:creationId xmlns:p14="http://schemas.microsoft.com/office/powerpoint/2010/main" val="3659379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According to Centers for Disease Control and Prevention (CDC)</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5</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teens are at higher risk of getting an STIs than adults. Here are some reasons why: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CLICK for each to appear</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Insufficient Screening – many teens don’t receive screening for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Confidentiality concerns – many teens are reluctant to disclose sexual behaviors to doctors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Biology – young women’s bodies are biologically more susceptible to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Lack of Access to Healthcare – youth often lack insurance or transportation needed to access healthcare services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Multiple sex partners – some teens have multiple partners which increases STI risk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Many youth often don’t know they’re infected because STIs often have no symptoms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4</a:t>
            </a:fld>
            <a:endParaRPr lang="en-US"/>
          </a:p>
        </p:txBody>
      </p:sp>
    </p:spTree>
    <p:extLst>
      <p:ext uri="{BB962C8B-B14F-4D97-AF65-F5344CB8AC3E}">
        <p14:creationId xmlns:p14="http://schemas.microsoft.com/office/powerpoint/2010/main" val="1040341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5</a:t>
            </a:fld>
            <a:endParaRPr lang="en-US"/>
          </a:p>
        </p:txBody>
      </p:sp>
    </p:spTree>
    <p:extLst>
      <p:ext uri="{BB962C8B-B14F-4D97-AF65-F5344CB8AC3E}">
        <p14:creationId xmlns:p14="http://schemas.microsoft.com/office/powerpoint/2010/main" val="3591153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What are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STIs are infections caused by viruses, bacteria, or parasites and are spread by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 virus causes an infection that cannot be cured.  Medicines can slow down viruses but cannot eliminate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 cause infections and can be treated with antibiotics.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Parasites cause infections and can be treated with medication.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An important thing to remember with bacterial and parasitic STIs is that, even if you have gotten treatment and are STI free, if you continue to engage in sexual activity with an infected partner you could get re-infected.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6</a:t>
            </a:fld>
            <a:endParaRPr lang="en-US"/>
          </a:p>
        </p:txBody>
      </p:sp>
    </p:spTree>
    <p:extLst>
      <p:ext uri="{BB962C8B-B14F-4D97-AF65-F5344CB8AC3E}">
        <p14:creationId xmlns:p14="http://schemas.microsoft.com/office/powerpoint/2010/main" val="1598321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Now let’s talk about some specific information about STIs. There are more than 25 different types of STIs.  This slide lists only a few of the most common ones. There are three main categories of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Viral STIs which include herpes, HPV (human papillomavirus), and HIV (human immunodeficiency virus)</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Bacterial STIs: chlamydia, gonorrhea, syphilis</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Parasitic STIs: trichomoniasis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Which ones are curable?</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 and Parasitic</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Which ones, in most cases, cannot be cured?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Viral</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18C6F3AA-D9E3-43A0-AC89-4997BD1C1066}" type="slidenum">
              <a:rPr lang="en-US" smtClean="0"/>
              <a:t>7</a:t>
            </a:fld>
            <a:endParaRPr lang="en-US"/>
          </a:p>
        </p:txBody>
      </p:sp>
    </p:spTree>
    <p:extLst>
      <p:ext uri="{BB962C8B-B14F-4D97-AF65-F5344CB8AC3E}">
        <p14:creationId xmlns:p14="http://schemas.microsoft.com/office/powerpoint/2010/main" val="3466825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8</a:t>
            </a:fld>
            <a:endParaRPr lang="en-US"/>
          </a:p>
        </p:txBody>
      </p:sp>
    </p:spTree>
    <p:extLst>
      <p:ext uri="{BB962C8B-B14F-4D97-AF65-F5344CB8AC3E}">
        <p14:creationId xmlns:p14="http://schemas.microsoft.com/office/powerpoint/2010/main" val="712817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get Genital Herpes Simplex from someone who has no sores or blisters. Most people get herpes from someone who doesn’t realize they are infected with it. One out of eight people in the U.S. between the ages of 14-49 are infected. It can cause painful recurring blisters and sores on the genital area. Genital Herpes Simplex has no cure. </a:t>
            </a:r>
            <a:r>
              <a:rPr lang="en-US" dirty="0">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and Herpes because it is spread by skin-to-skin contact.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out there who have herpes don’t know that they are infected with it. The most common symptom of and STI is what?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 [</a:t>
            </a: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 symptom</a:t>
            </a: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2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who get the sores and blisters will get them again and again because the virus stays in their bodies for the rest of their lives.  There are no medicines to get rid of, or that can cure, the herpes virus.  Medicines are available that can prevent the sores from coming back, but you have to take prescription medicines (pills) every day.  If you stop taking the medicine, the sores can reappear.  Most people who get herpes will get it from someone who has no sores or blisters.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rebuchet MS" panose="020B0703020202090204" pitchFamily="34" charset="0"/>
              </a:rPr>
              <a:t> </a:t>
            </a:r>
            <a:endParaRPr lang="en-US" b="1" dirty="0">
              <a:latin typeface="Trebuchet MS" panose="020B070302020209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9</a:t>
            </a:fld>
            <a:endParaRPr lang="en-US"/>
          </a:p>
        </p:txBody>
      </p:sp>
    </p:spTree>
    <p:extLst>
      <p:ext uri="{BB962C8B-B14F-4D97-AF65-F5344CB8AC3E}">
        <p14:creationId xmlns:p14="http://schemas.microsoft.com/office/powerpoint/2010/main" val="1774513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don’t know they have Genital Human Papillomavirus (HPV). About 42.5 million Americans are currently infected with HPV. About 13 million people become newly infected each year. There are more than 40 different HPV types. There is no test to find HPV on genitals, mouth, or throat. Certain types can cause genital warts, abnormal cells on the cervix, and even cancer. Warts can be treated by freezing, burning, lasers, chemicals, and surgery. In most cases, HPV goes away on its own and does not cause any health problems.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10</a:t>
            </a:fld>
            <a:endParaRPr lang="en-US"/>
          </a:p>
        </p:txBody>
      </p:sp>
    </p:spTree>
    <p:extLst>
      <p:ext uri="{BB962C8B-B14F-4D97-AF65-F5344CB8AC3E}">
        <p14:creationId xmlns:p14="http://schemas.microsoft.com/office/powerpoint/2010/main" val="741359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is a vaccine that prevents cancers and diseases caused by the nine HPV types covered by the vaccine.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is available (or recommended) for females and males 9 through 26 years of age. If you want to know more about this vaccine, we recommend that you speak with your parent or guardian and go talk to your family doctor about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covers 9 of the types of HPV- 6, 11, 16, 18, 31, 33, 45, 52, and 58. Types 16 and 18 cause most cases of cervical cancer. Types 6 and 11 cause cervical warts.)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11</a:t>
            </a:fld>
            <a:endParaRPr lang="en-US"/>
          </a:p>
        </p:txBody>
      </p:sp>
    </p:spTree>
    <p:extLst>
      <p:ext uri="{BB962C8B-B14F-4D97-AF65-F5344CB8AC3E}">
        <p14:creationId xmlns:p14="http://schemas.microsoft.com/office/powerpoint/2010/main" val="2749008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What do you know about HIV/AIDS?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How can you get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How can you protect yourself?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Give participants time to respond to questions. Write answers on the board.</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12</a:t>
            </a:fld>
            <a:endParaRPr lang="en-US"/>
          </a:p>
        </p:txBody>
      </p:sp>
    </p:spTree>
    <p:extLst>
      <p:ext uri="{BB962C8B-B14F-4D97-AF65-F5344CB8AC3E}">
        <p14:creationId xmlns:p14="http://schemas.microsoft.com/office/powerpoint/2010/main" val="1066719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HIV stands for Human Immunodeficiency Virus. It’s similar to other viruses, such as colds and the flu, with one important difference—the human body cannot get rid of HIV. That means once a person has HIV, he or she has it for life. There is no cure, but with proper medical care, the virus can be controlled.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13</a:t>
            </a:fld>
            <a:endParaRPr lang="en-US"/>
          </a:p>
        </p:txBody>
      </p:sp>
    </p:spTree>
    <p:extLst>
      <p:ext uri="{BB962C8B-B14F-4D97-AF65-F5344CB8AC3E}">
        <p14:creationId xmlns:p14="http://schemas.microsoft.com/office/powerpoint/2010/main" val="3710423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affects specific cells of the immune system (called CD4 cells). Over time, HIV can destroy so many of these cells that the body can’t fight off infection anymore. AIDS is the late stage of HIV infection, when a person’s immune system is severely damaged and has difficulty fighting diseases and certain cancers.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14</a:t>
            </a:fld>
            <a:endParaRPr lang="en-US"/>
          </a:p>
        </p:txBody>
      </p:sp>
    </p:spTree>
    <p:extLst>
      <p:ext uri="{BB962C8B-B14F-4D97-AF65-F5344CB8AC3E}">
        <p14:creationId xmlns:p14="http://schemas.microsoft.com/office/powerpoint/2010/main" val="3187925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is a progressive infection, meaning it advances or worsens over time. If a person is infected with HIV and doesn’t get treatment, it will eventually overwhelm his or her immune system and lead to acquired immune deficiency syndrome (AIDS).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15</a:t>
            </a:fld>
            <a:endParaRPr lang="en-US"/>
          </a:p>
        </p:txBody>
      </p:sp>
    </p:spTree>
    <p:extLst>
      <p:ext uri="{BB962C8B-B14F-4D97-AF65-F5344CB8AC3E}">
        <p14:creationId xmlns:p14="http://schemas.microsoft.com/office/powerpoint/2010/main" val="2757350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can be contracted through: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Illegal IV drug use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Mother transmitting to unborn baby or when breastfeeding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Blood transfusion (rare today)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Contracting HIV through a blood transfusion is really rare in the United States.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16</a:t>
            </a:fld>
            <a:endParaRPr lang="en-US"/>
          </a:p>
        </p:txBody>
      </p:sp>
    </p:spTree>
    <p:extLst>
      <p:ext uri="{BB962C8B-B14F-4D97-AF65-F5344CB8AC3E}">
        <p14:creationId xmlns:p14="http://schemas.microsoft.com/office/powerpoint/2010/main" val="2331578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In 2022, the CDC estimated there were 648,056 gonococcal infections and a total of 1.6 million chlamydial infections diagnosed and reported to the CDC in 50 states and the District of Columbia. </a:t>
            </a:r>
            <a:r>
              <a:rPr lang="en-US" sz="1800" dirty="0">
                <a:latin typeface="Comic Sans MS" panose="030F0902030302020204" pitchFamily="66" charset="0"/>
              </a:rPr>
              <a:t>There were </a:t>
            </a:r>
            <a:r>
              <a:rPr lang="en-US" sz="1800" dirty="0">
                <a:effectLst/>
                <a:latin typeface="Comic Sans MS" panose="030F0902030302020204" pitchFamily="66" charset="0"/>
                <a:ea typeface="Aptos" panose="020B0004020202020204" pitchFamily="34" charset="0"/>
                <a:cs typeface="Times New Roman" panose="02020603050405020304" pitchFamily="18" charset="0"/>
              </a:rPr>
              <a:t>1.5 million unreported gonococcal infections and</a:t>
            </a:r>
            <a:r>
              <a:rPr lang="en-US" sz="1800" dirty="0">
                <a:effectLst/>
                <a:latin typeface="Comic Sans MS" panose="030F0902030302020204" pitchFamily="66" charset="0"/>
              </a:rPr>
              <a:t> </a:t>
            </a:r>
            <a:r>
              <a:rPr lang="en-US" sz="1800" dirty="0">
                <a:latin typeface="Comic Sans MS" panose="030F0902030302020204" pitchFamily="66" charset="0"/>
                <a:cs typeface="Times New Roman" panose="02020603050405020304" pitchFamily="18" charset="0"/>
              </a:rPr>
              <a:t>a</a:t>
            </a:r>
            <a:r>
              <a:rPr lang="en-US" sz="1800" dirty="0">
                <a:effectLst/>
                <a:latin typeface="Comic Sans MS" panose="030F0902030302020204" pitchFamily="66" charset="0"/>
                <a:ea typeface="Aptos" panose="020B0004020202020204" pitchFamily="34" charset="0"/>
                <a:cs typeface="Times New Roman" panose="02020603050405020304" pitchFamily="18" charset="0"/>
              </a:rPr>
              <a:t>n estimated 2.2 million unreported chlamydial infections</a:t>
            </a:r>
            <a:r>
              <a:rPr lang="en-US" sz="1800" dirty="0">
                <a:latin typeface="Comic Sans MS" panose="030F0902030302020204" pitchFamily="66" charset="0"/>
                <a:ea typeface="Aptos" panose="020B0004020202020204" pitchFamily="34" charset="0"/>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Most who are infected don’t know it and can pass it to others. In males it infects the urethra, can cause pus (yellow drips from penis) and burning with urination. In females it infects the cervix and could infect uterus, fallopian tubes, and ovaries causing pelvic inflammatory disease (PID). These STIs can be treated with antibiotics.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18</a:t>
            </a:fld>
            <a:endParaRPr lang="en-US"/>
          </a:p>
        </p:txBody>
      </p:sp>
    </p:spTree>
    <p:extLst>
      <p:ext uri="{BB962C8B-B14F-4D97-AF65-F5344CB8AC3E}">
        <p14:creationId xmlns:p14="http://schemas.microsoft.com/office/powerpoint/2010/main" val="2551085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Pelvic Inflammatory Disease (PID) can contribute to tubal pregnancy or infertility. Infertility means a man or women is unable to reproduce/ have a baby. One of the ways this happens is: Inside a woman’s fallopian tubes, there are tiny hair-like structures called cilia. When a female releases an egg during ovulation, the cilia move back and forth and create a current that pushes the egg through the fallopian tube and into the uterus. If an egg was to be fertilized by a sperm in the fallopian tube, it will be pushed out into the uterus. But PID damages the female’s reproductive system by causing scarring and by destroying the cilia. When the cilia are destroyed, there isn’t anything to make the current that pushes the egg along.  The scar tissue that is there also makes it difficult for the egg to move through the fallopian tube. If the egg is fertilized and stays in the fallopian tube, the tube will grow and eventually burst, causing more damage. The fallopian tube is about the size of a strand of spaghetti; it isn’t meant to expand. This can be a very serious medical emergency. Even if the tube doesn’t burst, it can make it very hard for the fertilized egg to reach the uterus.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19</a:t>
            </a:fld>
            <a:endParaRPr lang="en-US"/>
          </a:p>
        </p:txBody>
      </p:sp>
    </p:spTree>
    <p:extLst>
      <p:ext uri="{BB962C8B-B14F-4D97-AF65-F5344CB8AC3E}">
        <p14:creationId xmlns:p14="http://schemas.microsoft.com/office/powerpoint/2010/main" val="3228065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There are four stages of syphilis (primary, secondary, latent, and tertiary). Each stage has different signs and symptoms.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Primary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During the first (primary) stage of syphilis, you may notice a single sore or multiple sores. The sore is the location where syphilis entered your body. These sores usually occur in, on, or around the penis, vagina, anus, rectum, and lips or in the mouth.</a:t>
            </a:r>
          </a:p>
          <a:p>
            <a:pPr marL="0" marR="0">
              <a:spcBef>
                <a:spcPts val="0"/>
              </a:spcBef>
              <a:spcAft>
                <a:spcPts val="0"/>
              </a:spcAft>
            </a:pPr>
            <a:endPar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Sores are usually (but not always) firm, round, and painless. Because the sore is painless, you may not notice it. The sore usually lasts 3 to 6 weeks and heals regardless of whether you receive treatment. Even after the sore goes away, you must still receive treatment. This will stop your infection from moving to the secondary stage.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Secondary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During the secondary stage, you may have skin rashes and/or sores in your mouth, vagina, or anus. This stage usually starts with a rash on one or more areas of your body. The rash can show up when your primary sore is healing or several weeks after the sore has healed. The rash can be on the palms of your hands and/or the bottoms of your feet and look rough, red, or reddish-brown.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rash usually won’t itch, and it is sometimes so faint that you won’t notice it. Other symptoms may include fever, swollen lymph glands, sore throat, patchy hair loss, headaches, weight loss, muscle aches, and fatigue (feeling very tired).</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symptoms from this stage will go away whether you receive treatment. Without the right treatment, your infection will move to the latent and possibly tertiary stages of syphilis.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Latent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latent stage of syphilis is a period when there are no visible signs or symptoms. Without treatment, you can continue to have syphilis in your body for years.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Tertiary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Most people with untreated syphilis do not develop tertiary syphilis. However, when it does happen, it can affect many different organ systems. These include the heart and blood vessels, and the brain and nervous system. Tertiary syphilis is very serious and would occur 10–30 years after your infection began. In tertiary syphilis, the disease damages your internal organs and can result in death. A healthcare provider can usually diagnose tertiary syphilis with the help of multiple tests.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20</a:t>
            </a:fld>
            <a:endParaRPr lang="en-US"/>
          </a:p>
        </p:txBody>
      </p:sp>
    </p:spTree>
    <p:extLst>
      <p:ext uri="{BB962C8B-B14F-4D97-AF65-F5344CB8AC3E}">
        <p14:creationId xmlns:p14="http://schemas.microsoft.com/office/powerpoint/2010/main" val="3555302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It’s important to remember: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STIs spread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Often, you can’t tell if someone has an STI by looking at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It only takes having sex with one infected person to get an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had sex, you need to see a healthcare professional and get tested.</a:t>
            </a:r>
          </a:p>
          <a:p>
            <a:pPr marL="342900" marR="228600" lvl="0" indent="-342900">
              <a:spcBef>
                <a:spcPts val="0"/>
              </a:spcBef>
              <a:spcAft>
                <a:spcPts val="0"/>
              </a:spcAft>
              <a:buFont typeface="Wingdings" pitchFamily="2" charset="2"/>
              <a:buChar char=""/>
            </a:pPr>
            <a:r>
              <a:rPr lang="en-US" sz="1800" dirty="0">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because it is spread by skin-to-skin contact.</a:t>
            </a:r>
            <a:r>
              <a:rPr lang="en-US" sz="1800" dirty="0">
                <a:effectLst/>
                <a:latin typeface="Trebuchet MS" panose="020B0703020202090204" pitchFamily="34" charset="0"/>
              </a:rPr>
              <a:t> </a:t>
            </a: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21</a:t>
            </a:fld>
            <a:endParaRPr lang="en-US"/>
          </a:p>
        </p:txBody>
      </p:sp>
    </p:spTree>
    <p:extLst>
      <p:ext uri="{BB962C8B-B14F-4D97-AF65-F5344CB8AC3E}">
        <p14:creationId xmlns:p14="http://schemas.microsoft.com/office/powerpoint/2010/main" val="3163858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Now we want to talk to you about preventing and reducing the risk of STIs. It’s important for us to tell you the facts so you can make healthy, informed decisions about your sexual health. Here are three ways to protect yourself from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Choose not to have sex until a faithful lifelong relationship.</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Use condoms every time you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22</a:t>
            </a:fld>
            <a:endParaRPr lang="en-US"/>
          </a:p>
        </p:txBody>
      </p:sp>
    </p:spTree>
    <p:extLst>
      <p:ext uri="{BB962C8B-B14F-4D97-AF65-F5344CB8AC3E}">
        <p14:creationId xmlns:p14="http://schemas.microsoft.com/office/powerpoint/2010/main" val="2959892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Abstinence is choosing not to engage in any sexual activity (vaginal, oral, anal, or outercourse). Choosing not to engage in sexual activity is 100% effective in preventing STIs. The surest way to avoid transmission of STIs is to abstain from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23</a:t>
            </a:fld>
            <a:endParaRPr lang="en-US"/>
          </a:p>
        </p:txBody>
      </p:sp>
    </p:spTree>
    <p:extLst>
      <p:ext uri="{BB962C8B-B14F-4D97-AF65-F5344CB8AC3E}">
        <p14:creationId xmlns:p14="http://schemas.microsoft.com/office/powerpoint/2010/main" val="2821626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do choose to become sexually active, use a condom every time you have sex. As we discussed in our last session, condoms are latex/rubber sleeves that fit over a male’s penis.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24</a:t>
            </a:fld>
            <a:endParaRPr lang="en-US"/>
          </a:p>
        </p:txBody>
      </p:sp>
    </p:spTree>
    <p:extLst>
      <p:ext uri="{BB962C8B-B14F-4D97-AF65-F5344CB8AC3E}">
        <p14:creationId xmlns:p14="http://schemas.microsoft.com/office/powerpoint/2010/main" val="2702948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 consistent and correct use of latex (or polyurethane or polyisoprene if allergic to latex) condoms can reduce (though not eliminate) the risk of STI transmission. </a:t>
            </a:r>
            <a:r>
              <a:rPr lang="en-US" sz="1800" dirty="0">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sz="1800" dirty="0">
                <a:effectLst/>
                <a:latin typeface="Trebuchet MS" panose="020B0703020202090204" pitchFamily="34" charset="0"/>
              </a:rPr>
              <a:t> </a:t>
            </a: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25</a:t>
            </a:fld>
            <a:endParaRPr lang="en-US"/>
          </a:p>
        </p:txBody>
      </p:sp>
    </p:spTree>
    <p:extLst>
      <p:ext uri="{BB962C8B-B14F-4D97-AF65-F5344CB8AC3E}">
        <p14:creationId xmlns:p14="http://schemas.microsoft.com/office/powerpoint/2010/main" val="3155187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Natural or lambskin condoms also help prevent pregnancy, but may not provide protection against STIs, including HIV.</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26</a:t>
            </a:fld>
            <a:endParaRPr lang="en-US"/>
          </a:p>
        </p:txBody>
      </p:sp>
    </p:spTree>
    <p:extLst>
      <p:ext uri="{BB962C8B-B14F-4D97-AF65-F5344CB8AC3E}">
        <p14:creationId xmlns:p14="http://schemas.microsoft.com/office/powerpoint/2010/main" val="2382697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a faithful lifelong relationship. Choosing to abstain from sexual activity until a faithful lifelong relationship is 100% effective in preventing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27</a:t>
            </a:fld>
            <a:endParaRPr lang="en-US"/>
          </a:p>
        </p:txBody>
      </p:sp>
    </p:spTree>
    <p:extLst>
      <p:ext uri="{BB962C8B-B14F-4D97-AF65-F5344CB8AC3E}">
        <p14:creationId xmlns:p14="http://schemas.microsoft.com/office/powerpoint/2010/main" val="6928820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 If you or your partner have been sexually active in the past, even one time, it is important to be tested before engaging in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28</a:t>
            </a:fld>
            <a:endParaRPr lang="en-US"/>
          </a:p>
        </p:txBody>
      </p:sp>
    </p:spTree>
    <p:extLst>
      <p:ext uri="{BB962C8B-B14F-4D97-AF65-F5344CB8AC3E}">
        <p14:creationId xmlns:p14="http://schemas.microsoft.com/office/powerpoint/2010/main" val="922432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tabLst>
                <a:tab pos="914400" algn="l"/>
              </a:tabLs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Where to go to get tested? Your primary care provider such as a doctor or nurse practitioner; STI clinics and HIV/STI testing centers where they often provide tests for free or low cost.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What test should I get? Talk to the doctor, nurse, or counselor about which tests are right for you. If you are getting tested for syphilis the doctor will draw your blood. You can now get tested for some common STIs (chlamydia and gonorrhea) just by peeing in a cup.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29</a:t>
            </a:fld>
            <a:endParaRPr lang="en-US"/>
          </a:p>
        </p:txBody>
      </p:sp>
    </p:spTree>
    <p:extLst>
      <p:ext uri="{BB962C8B-B14F-4D97-AF65-F5344CB8AC3E}">
        <p14:creationId xmlns:p14="http://schemas.microsoft.com/office/powerpoint/2010/main" val="1465350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choose to be sexually active use a condom every time you have sex to reduce the risk of STIs.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30</a:t>
            </a:fld>
            <a:endParaRPr lang="en-US"/>
          </a:p>
        </p:txBody>
      </p:sp>
    </p:spTree>
    <p:extLst>
      <p:ext uri="{BB962C8B-B14F-4D97-AF65-F5344CB8AC3E}">
        <p14:creationId xmlns:p14="http://schemas.microsoft.com/office/powerpoint/2010/main" val="1963208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Here are some facts to remember about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STIs spread quickly and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Most STIs have no symptoms.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Ways to prevent STIs and reduce the risk of STIs are: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68580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Choose not to have sex until a faithful lifelong relationship.</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68580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Use condoms every time you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68580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Even if you have been sexually active in the past, you can choose not to have sex.</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31</a:t>
            </a:fld>
            <a:endParaRPr lang="en-US"/>
          </a:p>
        </p:txBody>
      </p:sp>
    </p:spTree>
    <p:extLst>
      <p:ext uri="{BB962C8B-B14F-4D97-AF65-F5344CB8AC3E}">
        <p14:creationId xmlns:p14="http://schemas.microsoft.com/office/powerpoint/2010/main" val="24310582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Making informed decisions about sex can help you lead a healthy life and achieve your goals and dreams.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 choices you make NOW will affect you 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32</a:t>
            </a:fld>
            <a:endParaRPr lang="en-US"/>
          </a:p>
        </p:txBody>
      </p:sp>
    </p:spTree>
    <p:extLst>
      <p:ext uri="{BB962C8B-B14F-4D97-AF65-F5344CB8AC3E}">
        <p14:creationId xmlns:p14="http://schemas.microsoft.com/office/powerpoint/2010/main" val="203027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10910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406034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594495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6179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66333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438099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820436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397458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222859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280339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11/14/24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8465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7" name="Rectangle 6"/>
          <p:cNvSpPr/>
          <p:nvPr userDrawn="1"/>
        </p:nvSpPr>
        <p:spPr>
          <a:xfrm>
            <a:off x="6603448" y="64740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152399" y="6474023"/>
            <a:ext cx="3866764"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8.4.3 Sexually Transmitted Infections (STIs)</a:t>
            </a:r>
            <a:endParaRPr lang="en-US" sz="1400" kern="1200" dirty="0">
              <a:solidFill>
                <a:schemeClr val="tx1"/>
              </a:solidFill>
              <a:effectLst/>
              <a:latin typeface="Calibri" panose="020F0502020204030204" pitchFamily="34" charset="0"/>
              <a:ea typeface="+mn-ea"/>
              <a:cs typeface="+mn-cs"/>
            </a:endParaRPr>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2319" y="28353"/>
            <a:ext cx="8008281" cy="6487616"/>
          </a:xfrm>
          <a:prstGeom prst="rect">
            <a:avLst/>
          </a:prstGeom>
          <a:effectLst>
            <a:outerShdw blurRad="63500" sx="102000" sy="102000" algn="ctr" rotWithShape="0">
              <a:prstClr val="black">
                <a:alpha val="40000"/>
              </a:prstClr>
            </a:outerShdw>
          </a:effectLst>
        </p:spPr>
      </p:pic>
      <p:cxnSp>
        <p:nvCxnSpPr>
          <p:cNvPr id="4" name="Straight Connector 3"/>
          <p:cNvCxnSpPr/>
          <p:nvPr userDrawn="1"/>
        </p:nvCxnSpPr>
        <p:spPr>
          <a:xfrm>
            <a:off x="4598703" y="5791200"/>
            <a:ext cx="0" cy="472586"/>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42854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475071" y="2286000"/>
            <a:ext cx="6426760" cy="1431161"/>
          </a:xfrm>
          <a:prstGeom prst="rect">
            <a:avLst/>
          </a:prstGeom>
          <a:noFill/>
        </p:spPr>
        <p:txBody>
          <a:bodyPr wrap="none" rtlCol="0">
            <a:spAutoFit/>
          </a:bodyPr>
          <a:lstStyle/>
          <a:p>
            <a:pPr algn="ctr"/>
            <a:r>
              <a:rPr lang="en-US" sz="2900" b="1" dirty="0">
                <a:latin typeface="Comic Sans MS" panose="030F0702030302020204" pitchFamily="66" charset="0"/>
              </a:rPr>
              <a:t>What Teens Need to Know About </a:t>
            </a:r>
          </a:p>
          <a:p>
            <a:pPr algn="ctr"/>
            <a:r>
              <a:rPr lang="en-US" sz="2900" b="1" dirty="0">
                <a:latin typeface="Comic Sans MS" panose="030F0702030302020204" pitchFamily="66" charset="0"/>
              </a:rPr>
              <a:t>Sexually Transmitted Infections </a:t>
            </a:r>
          </a:p>
          <a:p>
            <a:pPr algn="ctr"/>
            <a:r>
              <a:rPr lang="en-US" sz="2900" b="1" dirty="0">
                <a:latin typeface="Comic Sans MS" panose="030F0702030302020204" pitchFamily="66" charset="0"/>
              </a:rPr>
              <a:t>and Diseases (STIs/STDs)</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5173123"/>
            <a:ext cx="652887" cy="742781"/>
          </a:xfrm>
          <a:prstGeom prst="rect">
            <a:avLst/>
          </a:prstGeom>
        </p:spPr>
      </p:pic>
    </p:spTree>
    <p:extLst>
      <p:ext uri="{BB962C8B-B14F-4D97-AF65-F5344CB8AC3E}">
        <p14:creationId xmlns:p14="http://schemas.microsoft.com/office/powerpoint/2010/main" val="350937324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42119" y="646814"/>
            <a:ext cx="3337773" cy="707886"/>
          </a:xfrm>
          <a:prstGeom prst="rect">
            <a:avLst/>
          </a:prstGeom>
          <a:noFill/>
        </p:spPr>
        <p:txBody>
          <a:bodyPr wrap="none" rtlCol="0">
            <a:spAutoFit/>
          </a:bodyPr>
          <a:lstStyle/>
          <a:p>
            <a:pPr algn="ctr"/>
            <a:r>
              <a:rPr lang="en-US" sz="2000" b="1" dirty="0">
                <a:latin typeface="Comic Sans MS" panose="030F0702030302020204" pitchFamily="66" charset="0"/>
              </a:rPr>
              <a:t>The Difference Between </a:t>
            </a:r>
          </a:p>
          <a:p>
            <a:pPr algn="ctr"/>
            <a:r>
              <a:rPr lang="en-US" sz="2000" b="1" dirty="0">
                <a:latin typeface="Comic Sans MS" panose="030F0702030302020204" pitchFamily="66" charset="0"/>
              </a:rPr>
              <a:t>STIs and STDs</a:t>
            </a:r>
          </a:p>
        </p:txBody>
      </p:sp>
      <p:sp>
        <p:nvSpPr>
          <p:cNvPr id="6" name="Rectangle 5"/>
          <p:cNvSpPr/>
          <p:nvPr/>
        </p:nvSpPr>
        <p:spPr>
          <a:xfrm>
            <a:off x="1600200" y="1676400"/>
            <a:ext cx="6172200" cy="3062377"/>
          </a:xfrm>
          <a:prstGeom prst="rect">
            <a:avLst/>
          </a:prstGeom>
        </p:spPr>
        <p:txBody>
          <a:bodyPr wrap="square">
            <a:spAutoFit/>
          </a:bodyPr>
          <a:lstStyle/>
          <a:p>
            <a:pPr marL="285750" indent="-285750">
              <a:buFont typeface="Arial" panose="020B0604020202020204" pitchFamily="34" charset="0"/>
              <a:buChar char="•"/>
            </a:pPr>
            <a:r>
              <a:rPr lang="en-US" sz="1900" b="1" dirty="0">
                <a:latin typeface="Comic Sans MS" panose="030F0702030302020204" pitchFamily="66" charset="0"/>
              </a:rPr>
              <a:t>STD stands for Sexually Transmitted Disease.</a:t>
            </a:r>
          </a:p>
          <a:p>
            <a:pPr marL="285750" indent="-285750">
              <a:buFont typeface="Arial" panose="020B0604020202020204" pitchFamily="34" charset="0"/>
              <a:buChar char="•"/>
            </a:pPr>
            <a:endParaRPr lang="en-US" sz="1000" b="1"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STI is a newer term that stands for Sexually Transmitted Infection. </a:t>
            </a:r>
          </a:p>
          <a:p>
            <a:pPr marL="742950" lvl="1" indent="-285750">
              <a:buFont typeface="Arial" panose="020B0604020202020204" pitchFamily="34" charset="0"/>
              <a:buChar char="•"/>
            </a:pPr>
            <a:r>
              <a:rPr lang="en-US" dirty="0">
                <a:latin typeface="Comic Sans MS" panose="030F0702030302020204" pitchFamily="66" charset="0"/>
              </a:rPr>
              <a:t>Used by doctors and the Centers for Disease Control and Prevention (CDC). </a:t>
            </a:r>
          </a:p>
          <a:p>
            <a:pPr marL="742950" lvl="1" indent="-285750">
              <a:buFont typeface="Arial" panose="020B0604020202020204" pitchFamily="34" charset="0"/>
              <a:buChar char="•"/>
            </a:pPr>
            <a:r>
              <a:rPr lang="en-US" dirty="0">
                <a:latin typeface="Comic Sans MS" panose="030F0702030302020204" pitchFamily="66" charset="0"/>
              </a:rPr>
              <a:t>Used because when you have a disease, it often means you have signs or symptoms of an infection but many STIs have no symptoms. </a:t>
            </a:r>
          </a:p>
          <a:p>
            <a:pPr marL="742950" lvl="1" indent="-285750">
              <a:buFont typeface="Arial" panose="020B0604020202020204" pitchFamily="34" charset="0"/>
              <a:buChar char="•"/>
            </a:pPr>
            <a:r>
              <a:rPr lang="en-US" dirty="0">
                <a:latin typeface="Comic Sans MS" panose="030F0702030302020204" pitchFamily="66" charset="0"/>
              </a:rPr>
              <a:t>Since infections don’t always cause symptoms, the term STD can be confusing. </a:t>
            </a:r>
          </a:p>
        </p:txBody>
      </p:sp>
    </p:spTree>
    <p:extLst>
      <p:ext uri="{BB962C8B-B14F-4D97-AF65-F5344CB8AC3E}">
        <p14:creationId xmlns:p14="http://schemas.microsoft.com/office/powerpoint/2010/main" val="41246712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00400" y="742890"/>
            <a:ext cx="3265639" cy="400110"/>
          </a:xfrm>
          <a:prstGeom prst="rect">
            <a:avLst/>
          </a:prstGeom>
          <a:noFill/>
        </p:spPr>
        <p:txBody>
          <a:bodyPr wrap="none" rtlCol="0">
            <a:spAutoFit/>
          </a:bodyPr>
          <a:lstStyle/>
          <a:p>
            <a:pPr algn="ctr"/>
            <a:r>
              <a:rPr lang="en-US" sz="2000" b="1" dirty="0">
                <a:latin typeface="Comic Sans MS" panose="030F0702030302020204" pitchFamily="66" charset="0"/>
              </a:rPr>
              <a:t>Types of Sexual Contact</a:t>
            </a:r>
          </a:p>
        </p:txBody>
      </p:sp>
      <p:sp>
        <p:nvSpPr>
          <p:cNvPr id="9" name="TextBox 8"/>
          <p:cNvSpPr txBox="1"/>
          <p:nvPr/>
        </p:nvSpPr>
        <p:spPr>
          <a:xfrm>
            <a:off x="2816861" y="4473714"/>
            <a:ext cx="3958135" cy="707886"/>
          </a:xfrm>
          <a:prstGeom prst="rect">
            <a:avLst/>
          </a:prstGeom>
          <a:noFill/>
        </p:spPr>
        <p:txBody>
          <a:bodyPr wrap="none" rtlCol="0">
            <a:spAutoFit/>
          </a:bodyPr>
          <a:lstStyle/>
          <a:p>
            <a:pPr algn="ctr"/>
            <a:r>
              <a:rPr lang="en-US" sz="2000" dirty="0">
                <a:latin typeface="Comic Sans MS" panose="030F0702030302020204" pitchFamily="66" charset="0"/>
              </a:rPr>
              <a:t>You can get an STI from any of</a:t>
            </a:r>
          </a:p>
          <a:p>
            <a:pPr algn="ctr"/>
            <a:r>
              <a:rPr lang="en-US" sz="2000" dirty="0">
                <a:latin typeface="Comic Sans MS" panose="030F0702030302020204" pitchFamily="66" charset="0"/>
              </a:rPr>
              <a:t>these sexual behaviors.</a:t>
            </a:r>
          </a:p>
        </p:txBody>
      </p:sp>
      <p:grpSp>
        <p:nvGrpSpPr>
          <p:cNvPr id="28" name="Group 27"/>
          <p:cNvGrpSpPr>
            <a:grpSpLocks/>
          </p:cNvGrpSpPr>
          <p:nvPr/>
        </p:nvGrpSpPr>
        <p:grpSpPr bwMode="auto">
          <a:xfrm>
            <a:off x="3039985" y="3471862"/>
            <a:ext cx="3433274" cy="719138"/>
            <a:chOff x="-5130184" y="2261646"/>
            <a:chExt cx="4235049" cy="1012107"/>
          </a:xfrm>
        </p:grpSpPr>
        <p:sp>
          <p:nvSpPr>
            <p:cNvPr id="29" name="Rectangle 28"/>
            <p:cNvSpPr/>
            <p:nvPr/>
          </p:nvSpPr>
          <p:spPr bwMode="auto">
            <a:xfrm>
              <a:off x="-5130184" y="2261646"/>
              <a:ext cx="4235049" cy="101210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0" name="TextBox 59"/>
            <p:cNvSpPr txBox="1">
              <a:spLocks noChangeArrowheads="1"/>
            </p:cNvSpPr>
            <p:nvPr/>
          </p:nvSpPr>
          <p:spPr bwMode="auto">
            <a:xfrm>
              <a:off x="-5130184" y="2333603"/>
              <a:ext cx="4235049" cy="9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err="1">
                  <a:latin typeface="Cambria" pitchFamily="18" charset="0"/>
                </a:rPr>
                <a:t>Outercourse</a:t>
              </a:r>
              <a:r>
                <a:rPr lang="en-US" altLang="en-US" sz="1800" b="1" dirty="0">
                  <a:latin typeface="Cambria" pitchFamily="18" charset="0"/>
                </a:rPr>
                <a:t>: </a:t>
              </a:r>
              <a:r>
                <a:rPr lang="en-US" altLang="en-US" sz="1800" dirty="0">
                  <a:latin typeface="Cambria" pitchFamily="18" charset="0"/>
                </a:rPr>
                <a:t>Genital-to-genital contact without intercourse.</a:t>
              </a:r>
            </a:p>
          </p:txBody>
        </p:sp>
      </p:grpSp>
      <p:grpSp>
        <p:nvGrpSpPr>
          <p:cNvPr id="31" name="Group 30"/>
          <p:cNvGrpSpPr>
            <a:grpSpLocks/>
          </p:cNvGrpSpPr>
          <p:nvPr/>
        </p:nvGrpSpPr>
        <p:grpSpPr bwMode="auto">
          <a:xfrm>
            <a:off x="1678296" y="2524418"/>
            <a:ext cx="3144319" cy="750888"/>
            <a:chOff x="-4255032" y="2179638"/>
            <a:chExt cx="2969970" cy="751332"/>
          </a:xfrm>
        </p:grpSpPr>
        <p:sp>
          <p:nvSpPr>
            <p:cNvPr id="32" name="Rectangle 31"/>
            <p:cNvSpPr/>
            <p:nvPr/>
          </p:nvSpPr>
          <p:spPr bwMode="auto">
            <a:xfrm>
              <a:off x="-4255032" y="2179638"/>
              <a:ext cx="2920754" cy="751332"/>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3" name="TextBox 65"/>
            <p:cNvSpPr txBox="1">
              <a:spLocks noChangeArrowheads="1"/>
            </p:cNvSpPr>
            <p:nvPr/>
          </p:nvSpPr>
          <p:spPr bwMode="auto">
            <a:xfrm>
              <a:off x="-4227151" y="2230492"/>
              <a:ext cx="2942089" cy="64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Oral Sex: </a:t>
              </a:r>
              <a:r>
                <a:rPr lang="en-US" altLang="en-US" sz="1800" dirty="0">
                  <a:latin typeface="Cambria" pitchFamily="18" charset="0"/>
                </a:rPr>
                <a:t> Oral (mouth) contact with penis or vagina.</a:t>
              </a:r>
            </a:p>
          </p:txBody>
        </p:sp>
      </p:grpSp>
      <p:grpSp>
        <p:nvGrpSpPr>
          <p:cNvPr id="34" name="Group 33"/>
          <p:cNvGrpSpPr>
            <a:grpSpLocks/>
          </p:cNvGrpSpPr>
          <p:nvPr/>
        </p:nvGrpSpPr>
        <p:grpSpPr bwMode="auto">
          <a:xfrm>
            <a:off x="4981662" y="2524418"/>
            <a:ext cx="2638338" cy="741230"/>
            <a:chOff x="-5030669" y="2179637"/>
            <a:chExt cx="3365384" cy="993671"/>
          </a:xfrm>
        </p:grpSpPr>
        <p:sp>
          <p:nvSpPr>
            <p:cNvPr id="35" name="Rectangle 34"/>
            <p:cNvSpPr/>
            <p:nvPr/>
          </p:nvSpPr>
          <p:spPr bwMode="auto">
            <a:xfrm>
              <a:off x="-5028643" y="2179637"/>
              <a:ext cx="3363358" cy="993671"/>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6" name="TextBox 48"/>
            <p:cNvSpPr txBox="1">
              <a:spLocks noChangeArrowheads="1"/>
            </p:cNvSpPr>
            <p:nvPr/>
          </p:nvSpPr>
          <p:spPr bwMode="auto">
            <a:xfrm>
              <a:off x="-5030669" y="2252549"/>
              <a:ext cx="3365382" cy="86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Anal Sex: </a:t>
              </a:r>
              <a:r>
                <a:rPr lang="en-US" altLang="en-US" sz="1800" dirty="0">
                  <a:latin typeface="Cambria" pitchFamily="18" charset="0"/>
                </a:rPr>
                <a:t> Penis placed into the anus.</a:t>
              </a:r>
            </a:p>
          </p:txBody>
        </p:sp>
      </p:grpSp>
      <p:grpSp>
        <p:nvGrpSpPr>
          <p:cNvPr id="37" name="Group 36"/>
          <p:cNvGrpSpPr>
            <a:grpSpLocks/>
          </p:cNvGrpSpPr>
          <p:nvPr/>
        </p:nvGrpSpPr>
        <p:grpSpPr bwMode="auto">
          <a:xfrm>
            <a:off x="3276600" y="1563630"/>
            <a:ext cx="2835420" cy="760412"/>
            <a:chOff x="-4540012" y="1971325"/>
            <a:chExt cx="2835431" cy="760094"/>
          </a:xfrm>
        </p:grpSpPr>
        <p:sp>
          <p:nvSpPr>
            <p:cNvPr id="38" name="Rectangle 37"/>
            <p:cNvSpPr/>
            <p:nvPr/>
          </p:nvSpPr>
          <p:spPr bwMode="auto">
            <a:xfrm>
              <a:off x="-4540012" y="1971325"/>
              <a:ext cx="2789203" cy="760094"/>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9" name="TextBox 41"/>
            <p:cNvSpPr txBox="1">
              <a:spLocks noChangeArrowheads="1"/>
            </p:cNvSpPr>
            <p:nvPr/>
          </p:nvSpPr>
          <p:spPr bwMode="auto">
            <a:xfrm>
              <a:off x="-4540012" y="2028341"/>
              <a:ext cx="2835431" cy="6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Vaginal Sex:  </a:t>
              </a:r>
              <a:r>
                <a:rPr lang="en-US" altLang="en-US" sz="1800" dirty="0">
                  <a:latin typeface="Cambria" pitchFamily="18" charset="0"/>
                </a:rPr>
                <a:t>Penis placed into the vagina.</a:t>
              </a:r>
            </a:p>
          </p:txBody>
        </p:sp>
      </p:grpSp>
    </p:spTree>
    <p:extLst>
      <p:ext uri="{BB962C8B-B14F-4D97-AF65-F5344CB8AC3E}">
        <p14:creationId xmlns:p14="http://schemas.microsoft.com/office/powerpoint/2010/main" val="274183461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1133" y="813137"/>
            <a:ext cx="5056192" cy="1015663"/>
          </a:xfrm>
          <a:prstGeom prst="rect">
            <a:avLst/>
          </a:prstGeom>
          <a:noFill/>
        </p:spPr>
        <p:txBody>
          <a:bodyPr wrap="none" rtlCol="0">
            <a:spAutoFit/>
          </a:bodyPr>
          <a:lstStyle/>
          <a:p>
            <a:pPr algn="ctr"/>
            <a:r>
              <a:rPr lang="en-US" sz="2000" b="1" dirty="0">
                <a:latin typeface="Comic Sans MS" panose="030F0702030302020204" pitchFamily="66" charset="0"/>
              </a:rPr>
              <a:t>According to the CDC, adolescents</a:t>
            </a:r>
          </a:p>
          <a:p>
            <a:pPr algn="ctr"/>
            <a:r>
              <a:rPr lang="en-US" sz="2000" b="1" dirty="0">
                <a:latin typeface="Comic Sans MS" panose="030F0702030302020204" pitchFamily="66" charset="0"/>
              </a:rPr>
              <a:t> are at higher risk for acquiring STIs </a:t>
            </a:r>
          </a:p>
          <a:p>
            <a:pPr algn="ctr"/>
            <a:r>
              <a:rPr lang="en-US" sz="2000" b="1" dirty="0">
                <a:latin typeface="Comic Sans MS" panose="030F0702030302020204" pitchFamily="66" charset="0"/>
              </a:rPr>
              <a:t>due to a number of unique factors:</a:t>
            </a:r>
          </a:p>
        </p:txBody>
      </p:sp>
      <p:sp>
        <p:nvSpPr>
          <p:cNvPr id="4" name="Rectangle 3"/>
          <p:cNvSpPr/>
          <p:nvPr/>
        </p:nvSpPr>
        <p:spPr>
          <a:xfrm>
            <a:off x="2907570" y="2362200"/>
            <a:ext cx="3803318" cy="209288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Insufficient Screening </a:t>
            </a:r>
          </a:p>
          <a:p>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Confidentiality Concerns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Biology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Lack of Access to Healthcare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Multiple Sex Partners</a:t>
            </a:r>
          </a:p>
        </p:txBody>
      </p:sp>
    </p:spTree>
    <p:extLst>
      <p:ext uri="{BB962C8B-B14F-4D97-AF65-F5344CB8AC3E}">
        <p14:creationId xmlns:p14="http://schemas.microsoft.com/office/powerpoint/2010/main" val="182889707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07400" y="762000"/>
            <a:ext cx="5325497" cy="954107"/>
          </a:xfrm>
          <a:prstGeom prst="rect">
            <a:avLst/>
          </a:prstGeom>
          <a:noFill/>
          <a:ln w="28575">
            <a:noFill/>
          </a:ln>
        </p:spPr>
        <p:txBody>
          <a:bodyPr wrap="none" rtlCol="0">
            <a:spAutoFit/>
          </a:bodyPr>
          <a:lstStyle/>
          <a:p>
            <a:pPr algn="ctr"/>
            <a:r>
              <a:rPr lang="en-US" sz="2000" b="1" dirty="0">
                <a:latin typeface="Comic Sans MS" panose="030F0702030302020204" pitchFamily="66" charset="0"/>
              </a:rPr>
              <a:t>Many youth do not know they’re infected</a:t>
            </a:r>
          </a:p>
          <a:p>
            <a:pPr algn="ctr"/>
            <a:r>
              <a:rPr lang="en-US" sz="2000" b="1" dirty="0">
                <a:latin typeface="Comic Sans MS" panose="030F0702030302020204" pitchFamily="66" charset="0"/>
              </a:rPr>
              <a:t> because STIs often have no symptoms</a:t>
            </a:r>
          </a:p>
          <a:p>
            <a:pPr algn="ctr"/>
            <a:r>
              <a:rPr lang="en-US" sz="1600" i="1" dirty="0">
                <a:latin typeface="Comic Sans MS" panose="030F0702030302020204" pitchFamily="66" charset="0"/>
              </a:rPr>
              <a:t>(Data are cases among youth ages 15-24)</a:t>
            </a:r>
          </a:p>
        </p:txBody>
      </p:sp>
      <p:sp>
        <p:nvSpPr>
          <p:cNvPr id="2" name="TextBox 1"/>
          <p:cNvSpPr txBox="1"/>
          <p:nvPr/>
        </p:nvSpPr>
        <p:spPr>
          <a:xfrm>
            <a:off x="3246304" y="2133600"/>
            <a:ext cx="944489" cy="369332"/>
          </a:xfrm>
          <a:prstGeom prst="rect">
            <a:avLst/>
          </a:prstGeom>
          <a:solidFill>
            <a:srgbClr val="4E2976"/>
          </a:solidFill>
          <a:ln w="19050">
            <a:solidFill>
              <a:schemeClr val="tx1"/>
            </a:solidFill>
          </a:ln>
        </p:spPr>
        <p:txBody>
          <a:bodyPr wrap="none" rtlCol="0">
            <a:spAutoFit/>
          </a:bodyPr>
          <a:lstStyle/>
          <a:p>
            <a:r>
              <a:rPr lang="en-US" dirty="0">
                <a:solidFill>
                  <a:schemeClr val="bg1"/>
                </a:solidFill>
              </a:rPr>
              <a:t>248,000</a:t>
            </a:r>
          </a:p>
        </p:txBody>
      </p:sp>
      <p:sp>
        <p:nvSpPr>
          <p:cNvPr id="7" name="TextBox 6"/>
          <p:cNvSpPr txBox="1"/>
          <p:nvPr/>
        </p:nvSpPr>
        <p:spPr>
          <a:xfrm>
            <a:off x="3233898" y="2590800"/>
            <a:ext cx="2069806"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798,000</a:t>
            </a:r>
          </a:p>
        </p:txBody>
      </p:sp>
      <p:sp>
        <p:nvSpPr>
          <p:cNvPr id="8" name="TextBox 7"/>
          <p:cNvSpPr txBox="1"/>
          <p:nvPr/>
        </p:nvSpPr>
        <p:spPr>
          <a:xfrm>
            <a:off x="3233898" y="3288268"/>
            <a:ext cx="3276600" cy="369332"/>
          </a:xfrm>
          <a:prstGeom prst="rect">
            <a:avLst/>
          </a:prstGeom>
          <a:solidFill>
            <a:srgbClr val="4E2976"/>
          </a:solidFill>
          <a:ln w="19050">
            <a:solidFill>
              <a:schemeClr val="tx1"/>
            </a:solidFill>
          </a:ln>
        </p:spPr>
        <p:txBody>
          <a:bodyPr wrap="square" rtlCol="0">
            <a:spAutoFit/>
          </a:bodyPr>
          <a:lstStyle/>
          <a:p>
            <a:r>
              <a:rPr lang="en-US" dirty="0">
                <a:solidFill>
                  <a:schemeClr val="bg1"/>
                </a:solidFill>
              </a:rPr>
              <a:t>1 million</a:t>
            </a:r>
          </a:p>
        </p:txBody>
      </p:sp>
      <p:sp>
        <p:nvSpPr>
          <p:cNvPr id="9" name="TextBox 8"/>
          <p:cNvSpPr txBox="1"/>
          <p:nvPr/>
        </p:nvSpPr>
        <p:spPr>
          <a:xfrm>
            <a:off x="3233898" y="3745468"/>
            <a:ext cx="4191000"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2.65 million</a:t>
            </a:r>
          </a:p>
        </p:txBody>
      </p:sp>
      <p:sp>
        <p:nvSpPr>
          <p:cNvPr id="3" name="TextBox 2"/>
          <p:cNvSpPr txBox="1"/>
          <p:nvPr/>
        </p:nvSpPr>
        <p:spPr>
          <a:xfrm>
            <a:off x="1828800" y="3516868"/>
            <a:ext cx="1443742" cy="369332"/>
          </a:xfrm>
          <a:prstGeom prst="rect">
            <a:avLst/>
          </a:prstGeom>
          <a:noFill/>
        </p:spPr>
        <p:txBody>
          <a:bodyPr wrap="square" rtlCol="0">
            <a:spAutoFit/>
          </a:bodyPr>
          <a:lstStyle/>
          <a:p>
            <a:r>
              <a:rPr lang="en-US" b="1" dirty="0">
                <a:latin typeface="Comic Sans MS" panose="030F0702030302020204" pitchFamily="66" charset="0"/>
              </a:rPr>
              <a:t>Chlamydia</a:t>
            </a:r>
          </a:p>
        </p:txBody>
      </p:sp>
      <p:sp>
        <p:nvSpPr>
          <p:cNvPr id="11" name="TextBox 10"/>
          <p:cNvSpPr txBox="1"/>
          <p:nvPr/>
        </p:nvSpPr>
        <p:spPr>
          <a:xfrm>
            <a:off x="1828800" y="2362200"/>
            <a:ext cx="1443742" cy="369332"/>
          </a:xfrm>
          <a:prstGeom prst="rect">
            <a:avLst/>
          </a:prstGeom>
          <a:noFill/>
        </p:spPr>
        <p:txBody>
          <a:bodyPr wrap="square" rtlCol="0">
            <a:spAutoFit/>
          </a:bodyPr>
          <a:lstStyle/>
          <a:p>
            <a:r>
              <a:rPr lang="en-US" b="1" dirty="0">
                <a:latin typeface="Comic Sans MS" panose="030F0702030302020204" pitchFamily="66" charset="0"/>
              </a:rPr>
              <a:t>Gonorrhea</a:t>
            </a:r>
          </a:p>
        </p:txBody>
      </p:sp>
      <p:sp>
        <p:nvSpPr>
          <p:cNvPr id="12" name="TextBox 11"/>
          <p:cNvSpPr txBox="1"/>
          <p:nvPr/>
        </p:nvSpPr>
        <p:spPr>
          <a:xfrm>
            <a:off x="5097191" y="4623348"/>
            <a:ext cx="294530" cy="369332"/>
          </a:xfrm>
          <a:prstGeom prst="rect">
            <a:avLst/>
          </a:prstGeom>
          <a:solidFill>
            <a:srgbClr val="2D813F"/>
          </a:solidFill>
          <a:ln w="19050">
            <a:solidFill>
              <a:schemeClr val="tx1"/>
            </a:solidFill>
          </a:ln>
        </p:spPr>
        <p:txBody>
          <a:bodyPr wrap="square" rtlCol="0">
            <a:spAutoFit/>
          </a:bodyPr>
          <a:lstStyle/>
          <a:p>
            <a:endParaRPr lang="en-US" dirty="0">
              <a:solidFill>
                <a:srgbClr val="2D813F"/>
              </a:solidFill>
            </a:endParaRPr>
          </a:p>
        </p:txBody>
      </p:sp>
      <p:sp>
        <p:nvSpPr>
          <p:cNvPr id="14" name="TextBox 13"/>
          <p:cNvSpPr txBox="1"/>
          <p:nvPr/>
        </p:nvSpPr>
        <p:spPr>
          <a:xfrm>
            <a:off x="5478953" y="4495800"/>
            <a:ext cx="1993995" cy="646331"/>
          </a:xfrm>
          <a:prstGeom prst="rect">
            <a:avLst/>
          </a:prstGeom>
          <a:noFill/>
        </p:spPr>
        <p:txBody>
          <a:bodyPr wrap="square" rtlCol="0">
            <a:spAutoFit/>
          </a:bodyPr>
          <a:lstStyle/>
          <a:p>
            <a:r>
              <a:rPr lang="en-US" dirty="0">
                <a:latin typeface="Comic Sans MS" panose="030F0702030302020204" pitchFamily="66" charset="0"/>
              </a:rPr>
              <a:t>Estimated total new infections</a:t>
            </a:r>
          </a:p>
        </p:txBody>
      </p:sp>
      <p:sp>
        <p:nvSpPr>
          <p:cNvPr id="15" name="TextBox 14"/>
          <p:cNvSpPr txBox="1"/>
          <p:nvPr/>
        </p:nvSpPr>
        <p:spPr>
          <a:xfrm>
            <a:off x="1981200" y="4626297"/>
            <a:ext cx="294530" cy="369332"/>
          </a:xfrm>
          <a:prstGeom prst="rect">
            <a:avLst/>
          </a:prstGeom>
          <a:solidFill>
            <a:srgbClr val="4E2976"/>
          </a:solidFill>
          <a:ln w="19050">
            <a:solidFill>
              <a:schemeClr val="tx1"/>
            </a:solidFill>
          </a:ln>
        </p:spPr>
        <p:txBody>
          <a:bodyPr wrap="square" rtlCol="0">
            <a:spAutoFit/>
          </a:bodyPr>
          <a:lstStyle/>
          <a:p>
            <a:endParaRPr lang="en-US" dirty="0">
              <a:solidFill>
                <a:schemeClr val="bg1"/>
              </a:solidFill>
            </a:endParaRPr>
          </a:p>
        </p:txBody>
      </p:sp>
      <p:sp>
        <p:nvSpPr>
          <p:cNvPr id="16" name="TextBox 15"/>
          <p:cNvSpPr txBox="1"/>
          <p:nvPr/>
        </p:nvSpPr>
        <p:spPr>
          <a:xfrm>
            <a:off x="2327082" y="4623348"/>
            <a:ext cx="2738407" cy="369332"/>
          </a:xfrm>
          <a:prstGeom prst="rect">
            <a:avLst/>
          </a:prstGeom>
          <a:noFill/>
        </p:spPr>
        <p:txBody>
          <a:bodyPr wrap="square" rtlCol="0">
            <a:spAutoFit/>
          </a:bodyPr>
          <a:lstStyle/>
          <a:p>
            <a:r>
              <a:rPr lang="en-US" dirty="0">
                <a:latin typeface="Comic Sans MS" panose="030F0702030302020204" pitchFamily="66" charset="0"/>
              </a:rPr>
              <a:t>Diagnosed &amp; reported</a:t>
            </a:r>
          </a:p>
        </p:txBody>
      </p:sp>
    </p:spTree>
    <p:extLst>
      <p:ext uri="{BB962C8B-B14F-4D97-AF65-F5344CB8AC3E}">
        <p14:creationId xmlns:p14="http://schemas.microsoft.com/office/powerpoint/2010/main" val="169892080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06168" y="763255"/>
            <a:ext cx="2257349" cy="400110"/>
          </a:xfrm>
          <a:prstGeom prst="rect">
            <a:avLst/>
          </a:prstGeom>
          <a:noFill/>
        </p:spPr>
        <p:txBody>
          <a:bodyPr wrap="none" rtlCol="0">
            <a:spAutoFit/>
          </a:bodyPr>
          <a:lstStyle/>
          <a:p>
            <a:pPr algn="ctr"/>
            <a:r>
              <a:rPr lang="en-US" sz="2000" b="1" dirty="0">
                <a:latin typeface="Comic Sans MS" panose="030F0702030302020204" pitchFamily="66" charset="0"/>
              </a:rPr>
              <a:t>What are STIs?</a:t>
            </a:r>
          </a:p>
        </p:txBody>
      </p:sp>
      <p:sp>
        <p:nvSpPr>
          <p:cNvPr id="4" name="Rectangle 3"/>
          <p:cNvSpPr/>
          <p:nvPr/>
        </p:nvSpPr>
        <p:spPr>
          <a:xfrm>
            <a:off x="1524000" y="1449572"/>
            <a:ext cx="6248400" cy="3231654"/>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are infections caused by </a:t>
            </a:r>
            <a:r>
              <a:rPr lang="en-US" sz="1900" b="1" dirty="0">
                <a:latin typeface="Comic Sans MS" panose="030F0702030302020204" pitchFamily="66" charset="0"/>
              </a:rPr>
              <a:t>viruses,</a:t>
            </a:r>
            <a:r>
              <a:rPr lang="en-US" sz="1900" dirty="0">
                <a:latin typeface="Comic Sans MS" panose="030F0702030302020204" pitchFamily="66" charset="0"/>
              </a:rPr>
              <a:t> </a:t>
            </a:r>
            <a:r>
              <a:rPr lang="en-US" sz="1900" b="1" dirty="0">
                <a:latin typeface="Comic Sans MS" panose="030F0702030302020204" pitchFamily="66" charset="0"/>
              </a:rPr>
              <a:t>bacteria or parasitic</a:t>
            </a:r>
            <a:r>
              <a:rPr lang="en-US" b="1" dirty="0">
                <a:latin typeface="Comic Sans MS" panose="030F0702030302020204" pitchFamily="66" charset="0"/>
              </a:rPr>
              <a:t> </a:t>
            </a:r>
            <a:r>
              <a:rPr lang="en-US" dirty="0">
                <a:latin typeface="Comic Sans MS" panose="030F0702030302020204" pitchFamily="66" charset="0"/>
              </a:rPr>
              <a:t>and are spread by </a:t>
            </a:r>
            <a:r>
              <a:rPr lang="en-US" sz="1900" b="1" dirty="0">
                <a:latin typeface="Comic Sans MS" panose="030F0702030302020204" pitchFamily="66" charset="0"/>
              </a:rPr>
              <a:t>sexual activity</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 </a:t>
            </a:r>
            <a:r>
              <a:rPr lang="en-US" sz="1900" b="1" dirty="0">
                <a:latin typeface="Comic Sans MS" panose="030F0702030302020204" pitchFamily="66" charset="0"/>
              </a:rPr>
              <a:t>virus</a:t>
            </a:r>
            <a:r>
              <a:rPr lang="en-US" dirty="0">
                <a:latin typeface="Comic Sans MS" panose="030F0702030302020204" pitchFamily="66" charset="0"/>
              </a:rPr>
              <a:t> causes an infection that cannot be cured. Medicines can slow down viruses but cannot eliminate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Bacteria</a:t>
            </a:r>
            <a:r>
              <a:rPr lang="en-US" dirty="0">
                <a:latin typeface="Comic Sans MS" panose="030F0702030302020204" pitchFamily="66" charset="0"/>
              </a:rPr>
              <a:t> cause infections and can be treated with antibiotics.</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b="1" dirty="0">
                <a:latin typeface="Comic Sans MS" panose="030F0702030302020204" pitchFamily="66" charset="0"/>
              </a:rPr>
              <a:t>Parasitic </a:t>
            </a:r>
            <a:r>
              <a:rPr lang="en-US" dirty="0">
                <a:latin typeface="Comic Sans MS" panose="030F0702030302020204" pitchFamily="66" charset="0"/>
              </a:rPr>
              <a:t>STIs</a:t>
            </a:r>
            <a:r>
              <a:rPr lang="en-US" b="1" dirty="0">
                <a:latin typeface="Comic Sans MS" panose="030F0702030302020204" pitchFamily="66" charset="0"/>
              </a:rPr>
              <a:t> </a:t>
            </a:r>
            <a:r>
              <a:rPr lang="en-US" dirty="0">
                <a:latin typeface="Comic Sans MS" panose="030F0702030302020204" pitchFamily="66" charset="0"/>
              </a:rPr>
              <a:t>such as </a:t>
            </a:r>
            <a:r>
              <a:rPr lang="en-US" dirty="0" err="1">
                <a:latin typeface="Comic Sans MS" panose="030F0702030302020204" pitchFamily="66" charset="0"/>
              </a:rPr>
              <a:t>trichomoniasis</a:t>
            </a:r>
            <a:r>
              <a:rPr lang="en-US" dirty="0">
                <a:latin typeface="Comic Sans MS" panose="030F0702030302020204" pitchFamily="66" charset="0"/>
              </a:rPr>
              <a:t> causes an infection that can be treated with medication.</a:t>
            </a:r>
            <a:endParaRPr lang="en-US" b="1" dirty="0">
              <a:latin typeface="Comic Sans MS" panose="030F0702030302020204" pitchFamily="66" charset="0"/>
            </a:endParaRPr>
          </a:p>
        </p:txBody>
      </p:sp>
    </p:spTree>
    <p:extLst>
      <p:ext uri="{BB962C8B-B14F-4D97-AF65-F5344CB8AC3E}">
        <p14:creationId xmlns:p14="http://schemas.microsoft.com/office/powerpoint/2010/main" val="258731641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69106" y="763255"/>
            <a:ext cx="1875835" cy="400110"/>
          </a:xfrm>
          <a:prstGeom prst="rect">
            <a:avLst/>
          </a:prstGeom>
          <a:noFill/>
        </p:spPr>
        <p:txBody>
          <a:bodyPr wrap="none" rtlCol="0">
            <a:spAutoFit/>
          </a:bodyPr>
          <a:lstStyle/>
          <a:p>
            <a:pPr algn="ctr"/>
            <a:r>
              <a:rPr lang="en-US" sz="2000" b="1" dirty="0">
                <a:latin typeface="Comic Sans MS" panose="030F0702030302020204" pitchFamily="66" charset="0"/>
              </a:rPr>
              <a:t>Common STIs</a:t>
            </a:r>
          </a:p>
        </p:txBody>
      </p:sp>
      <p:grpSp>
        <p:nvGrpSpPr>
          <p:cNvPr id="6" name="Group 5"/>
          <p:cNvGrpSpPr>
            <a:grpSpLocks/>
          </p:cNvGrpSpPr>
          <p:nvPr/>
        </p:nvGrpSpPr>
        <p:grpSpPr bwMode="auto">
          <a:xfrm>
            <a:off x="3733800" y="3935447"/>
            <a:ext cx="1600200" cy="838202"/>
            <a:chOff x="3961053" y="7315200"/>
            <a:chExt cx="1600200" cy="838202"/>
          </a:xfrm>
        </p:grpSpPr>
        <p:grpSp>
          <p:nvGrpSpPr>
            <p:cNvPr id="7" name="Group 83"/>
            <p:cNvGrpSpPr>
              <a:grpSpLocks/>
            </p:cNvGrpSpPr>
            <p:nvPr/>
          </p:nvGrpSpPr>
          <p:grpSpPr bwMode="auto">
            <a:xfrm>
              <a:off x="3961053" y="7610475"/>
              <a:ext cx="1600200" cy="542927"/>
              <a:chOff x="-2696988" y="2237607"/>
              <a:chExt cx="1369779" cy="542927"/>
            </a:xfrm>
          </p:grpSpPr>
          <p:sp>
            <p:nvSpPr>
              <p:cNvPr id="9" name="Rectangle 8"/>
              <p:cNvSpPr/>
              <p:nvPr/>
            </p:nvSpPr>
            <p:spPr bwMode="auto">
              <a:xfrm>
                <a:off x="-2696988" y="2237607"/>
                <a:ext cx="1369779"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0" name="TextBox 86"/>
              <p:cNvSpPr txBox="1">
                <a:spLocks noChangeArrowheads="1"/>
              </p:cNvSpPr>
              <p:nvPr/>
            </p:nvSpPr>
            <p:spPr bwMode="auto">
              <a:xfrm>
                <a:off x="-2495691" y="2347922"/>
                <a:ext cx="967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Syphilis</a:t>
                </a:r>
              </a:p>
            </p:txBody>
          </p:sp>
        </p:grpSp>
        <p:cxnSp>
          <p:nvCxnSpPr>
            <p:cNvPr id="8" name="Straight Connector 7"/>
            <p:cNvCxnSpPr/>
            <p:nvPr/>
          </p:nvCxnSpPr>
          <p:spPr bwMode="auto">
            <a:xfrm>
              <a:off x="4799253"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4" name="Group 23"/>
          <p:cNvGrpSpPr>
            <a:grpSpLocks/>
          </p:cNvGrpSpPr>
          <p:nvPr/>
        </p:nvGrpSpPr>
        <p:grpSpPr bwMode="auto">
          <a:xfrm>
            <a:off x="1676401" y="3935447"/>
            <a:ext cx="1559304" cy="838202"/>
            <a:chOff x="4432106" y="7315200"/>
            <a:chExt cx="1559304" cy="838202"/>
          </a:xfrm>
        </p:grpSpPr>
        <p:grpSp>
          <p:nvGrpSpPr>
            <p:cNvPr id="25" name="Group 83"/>
            <p:cNvGrpSpPr>
              <a:grpSpLocks/>
            </p:cNvGrpSpPr>
            <p:nvPr/>
          </p:nvGrpSpPr>
          <p:grpSpPr bwMode="auto">
            <a:xfrm>
              <a:off x="4432106" y="7610475"/>
              <a:ext cx="1559304" cy="542927"/>
              <a:chOff x="-2293765" y="2237607"/>
              <a:chExt cx="1334772" cy="542927"/>
            </a:xfrm>
          </p:grpSpPr>
          <p:sp>
            <p:nvSpPr>
              <p:cNvPr id="27" name="Rectangle 26"/>
              <p:cNvSpPr/>
              <p:nvPr/>
            </p:nvSpPr>
            <p:spPr bwMode="auto">
              <a:xfrm>
                <a:off x="-2293765" y="2237607"/>
                <a:ext cx="1334772"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8" name="TextBox 86"/>
              <p:cNvSpPr txBox="1">
                <a:spLocks noChangeArrowheads="1"/>
              </p:cNvSpPr>
              <p:nvPr/>
            </p:nvSpPr>
            <p:spPr bwMode="auto">
              <a:xfrm>
                <a:off x="-1850546" y="2324404"/>
                <a:ext cx="589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HIV</a:t>
                </a:r>
              </a:p>
            </p:txBody>
          </p:sp>
        </p:grpSp>
        <p:cxnSp>
          <p:nvCxnSpPr>
            <p:cNvPr id="26" name="Straight Connector 25"/>
            <p:cNvCxnSpPr/>
            <p:nvPr/>
          </p:nvCxnSpPr>
          <p:spPr bwMode="auto">
            <a:xfrm>
              <a:off x="5283200"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1" name="Group 10"/>
          <p:cNvGrpSpPr>
            <a:grpSpLocks/>
          </p:cNvGrpSpPr>
          <p:nvPr/>
        </p:nvGrpSpPr>
        <p:grpSpPr bwMode="auto">
          <a:xfrm>
            <a:off x="3733801" y="3056561"/>
            <a:ext cx="1600199" cy="878883"/>
            <a:chOff x="4305237" y="5486400"/>
            <a:chExt cx="1599918" cy="878666"/>
          </a:xfrm>
        </p:grpSpPr>
        <p:cxnSp>
          <p:nvCxnSpPr>
            <p:cNvPr id="13" name="Straight Connector 12"/>
            <p:cNvCxnSpPr/>
            <p:nvPr/>
          </p:nvCxnSpPr>
          <p:spPr bwMode="auto">
            <a:xfrm>
              <a:off x="5143289"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2" name="Group 70"/>
            <p:cNvGrpSpPr>
              <a:grpSpLocks/>
            </p:cNvGrpSpPr>
            <p:nvPr/>
          </p:nvGrpSpPr>
          <p:grpSpPr bwMode="auto">
            <a:xfrm>
              <a:off x="4305237" y="5749857"/>
              <a:ext cx="1599918" cy="615209"/>
              <a:chOff x="-2380399" y="2237795"/>
              <a:chExt cx="1369538" cy="615209"/>
            </a:xfrm>
          </p:grpSpPr>
          <p:sp>
            <p:nvSpPr>
              <p:cNvPr id="14" name="Rectangle 13"/>
              <p:cNvSpPr/>
              <p:nvPr/>
            </p:nvSpPr>
            <p:spPr bwMode="auto">
              <a:xfrm>
                <a:off x="-2380399" y="2237795"/>
                <a:ext cx="1369538"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 name="TextBox 79"/>
              <p:cNvSpPr txBox="1">
                <a:spLocks noChangeArrowheads="1"/>
              </p:cNvSpPr>
              <p:nvPr/>
            </p:nvSpPr>
            <p:spPr bwMode="auto">
              <a:xfrm>
                <a:off x="-2249967" y="2360782"/>
                <a:ext cx="1206812"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Gonorrhea</a:t>
                </a:r>
              </a:p>
            </p:txBody>
          </p:sp>
        </p:grpSp>
      </p:grpSp>
      <p:grpSp>
        <p:nvGrpSpPr>
          <p:cNvPr id="16" name="Group 15"/>
          <p:cNvGrpSpPr>
            <a:grpSpLocks/>
          </p:cNvGrpSpPr>
          <p:nvPr/>
        </p:nvGrpSpPr>
        <p:grpSpPr bwMode="auto">
          <a:xfrm>
            <a:off x="3733800" y="2262813"/>
            <a:ext cx="1559306" cy="838200"/>
            <a:chOff x="4714495" y="5442206"/>
            <a:chExt cx="1559304" cy="838200"/>
          </a:xfrm>
        </p:grpSpPr>
        <p:grpSp>
          <p:nvGrpSpPr>
            <p:cNvPr id="17" name="Group 64"/>
            <p:cNvGrpSpPr>
              <a:grpSpLocks/>
            </p:cNvGrpSpPr>
            <p:nvPr/>
          </p:nvGrpSpPr>
          <p:grpSpPr bwMode="auto">
            <a:xfrm>
              <a:off x="4714495" y="5750181"/>
              <a:ext cx="1559304" cy="530225"/>
              <a:chOff x="-2030069" y="2238119"/>
              <a:chExt cx="1334772" cy="530225"/>
            </a:xfrm>
          </p:grpSpPr>
          <p:sp>
            <p:nvSpPr>
              <p:cNvPr id="19" name="Rectangle 18"/>
              <p:cNvSpPr/>
              <p:nvPr/>
            </p:nvSpPr>
            <p:spPr bwMode="auto">
              <a:xfrm>
                <a:off x="-2030069" y="2238119"/>
                <a:ext cx="1334772"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 name="TextBox 66"/>
              <p:cNvSpPr txBox="1">
                <a:spLocks noChangeArrowheads="1"/>
              </p:cNvSpPr>
              <p:nvPr/>
            </p:nvSpPr>
            <p:spPr bwMode="auto">
              <a:xfrm>
                <a:off x="-1904436" y="2318565"/>
                <a:ext cx="1113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Chlamydia</a:t>
                </a:r>
              </a:p>
            </p:txBody>
          </p:sp>
        </p:grpSp>
        <p:cxnSp>
          <p:nvCxnSpPr>
            <p:cNvPr id="18" name="Straight Connector 17"/>
            <p:cNvCxnSpPr/>
            <p:nvPr/>
          </p:nvCxnSpPr>
          <p:spPr bwMode="auto">
            <a:xfrm>
              <a:off x="5552694"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 name="Group 20"/>
          <p:cNvGrpSpPr>
            <a:grpSpLocks/>
          </p:cNvGrpSpPr>
          <p:nvPr/>
        </p:nvGrpSpPr>
        <p:grpSpPr bwMode="auto">
          <a:xfrm>
            <a:off x="3733800" y="1725650"/>
            <a:ext cx="1559305" cy="537164"/>
            <a:chOff x="-2951760" y="2552450"/>
            <a:chExt cx="4384242" cy="719691"/>
          </a:xfrm>
        </p:grpSpPr>
        <p:sp>
          <p:nvSpPr>
            <p:cNvPr id="22" name="Rectangle 21"/>
            <p:cNvSpPr/>
            <p:nvPr/>
          </p:nvSpPr>
          <p:spPr bwMode="auto">
            <a:xfrm>
              <a:off x="-2951760" y="2552450"/>
              <a:ext cx="4384242"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3" name="TextBox 7"/>
            <p:cNvSpPr txBox="1">
              <a:spLocks noChangeArrowheads="1"/>
            </p:cNvSpPr>
            <p:nvPr/>
          </p:nvSpPr>
          <p:spPr bwMode="auto">
            <a:xfrm>
              <a:off x="-2305271" y="2706282"/>
              <a:ext cx="3638487"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Bacterial</a:t>
              </a:r>
            </a:p>
          </p:txBody>
        </p:sp>
      </p:grpSp>
      <p:grpSp>
        <p:nvGrpSpPr>
          <p:cNvPr id="29" name="Group 28"/>
          <p:cNvGrpSpPr>
            <a:grpSpLocks/>
          </p:cNvGrpSpPr>
          <p:nvPr/>
        </p:nvGrpSpPr>
        <p:grpSpPr bwMode="auto">
          <a:xfrm>
            <a:off x="1676400" y="3056561"/>
            <a:ext cx="1559304" cy="878886"/>
            <a:chOff x="4650142" y="5486400"/>
            <a:chExt cx="1559029" cy="878669"/>
          </a:xfrm>
        </p:grpSpPr>
        <p:cxnSp>
          <p:nvCxnSpPr>
            <p:cNvPr id="31" name="Straight Connector 30"/>
            <p:cNvCxnSpPr/>
            <p:nvPr/>
          </p:nvCxnSpPr>
          <p:spPr bwMode="auto">
            <a:xfrm>
              <a:off x="5468667"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0" name="Group 70"/>
            <p:cNvGrpSpPr>
              <a:grpSpLocks/>
            </p:cNvGrpSpPr>
            <p:nvPr/>
          </p:nvGrpSpPr>
          <p:grpSpPr bwMode="auto">
            <a:xfrm>
              <a:off x="4650142" y="5749860"/>
              <a:ext cx="1559029" cy="615209"/>
              <a:chOff x="-2085158" y="2237798"/>
              <a:chExt cx="1334537" cy="615209"/>
            </a:xfrm>
          </p:grpSpPr>
          <p:sp>
            <p:nvSpPr>
              <p:cNvPr id="32" name="Rectangle 31"/>
              <p:cNvSpPr/>
              <p:nvPr/>
            </p:nvSpPr>
            <p:spPr bwMode="auto">
              <a:xfrm>
                <a:off x="-2085158" y="2237798"/>
                <a:ext cx="1334537"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3" name="TextBox 79"/>
              <p:cNvSpPr txBox="1">
                <a:spLocks noChangeArrowheads="1"/>
              </p:cNvSpPr>
              <p:nvPr/>
            </p:nvSpPr>
            <p:spPr bwMode="auto">
              <a:xfrm>
                <a:off x="-1664539" y="2360782"/>
                <a:ext cx="583086"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HPV</a:t>
                </a:r>
              </a:p>
            </p:txBody>
          </p:sp>
        </p:grpSp>
      </p:grpSp>
      <p:grpSp>
        <p:nvGrpSpPr>
          <p:cNvPr id="34" name="Group 33"/>
          <p:cNvGrpSpPr>
            <a:grpSpLocks/>
          </p:cNvGrpSpPr>
          <p:nvPr/>
        </p:nvGrpSpPr>
        <p:grpSpPr bwMode="auto">
          <a:xfrm>
            <a:off x="1676400" y="2262813"/>
            <a:ext cx="1559306" cy="838200"/>
            <a:chOff x="4637567" y="5442206"/>
            <a:chExt cx="1559304" cy="838200"/>
          </a:xfrm>
        </p:grpSpPr>
        <p:grpSp>
          <p:nvGrpSpPr>
            <p:cNvPr id="35" name="Group 64"/>
            <p:cNvGrpSpPr>
              <a:grpSpLocks/>
            </p:cNvGrpSpPr>
            <p:nvPr/>
          </p:nvGrpSpPr>
          <p:grpSpPr bwMode="auto">
            <a:xfrm>
              <a:off x="4637567" y="5750181"/>
              <a:ext cx="1559304" cy="530225"/>
              <a:chOff x="-2095921" y="2238119"/>
              <a:chExt cx="1334771" cy="530225"/>
            </a:xfrm>
          </p:grpSpPr>
          <p:sp>
            <p:nvSpPr>
              <p:cNvPr id="37" name="Rectangle 36"/>
              <p:cNvSpPr/>
              <p:nvPr/>
            </p:nvSpPr>
            <p:spPr bwMode="auto">
              <a:xfrm>
                <a:off x="-2095921" y="2238119"/>
                <a:ext cx="1334771"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8" name="TextBox 66"/>
              <p:cNvSpPr txBox="1">
                <a:spLocks noChangeArrowheads="1"/>
              </p:cNvSpPr>
              <p:nvPr/>
            </p:nvSpPr>
            <p:spPr bwMode="auto">
              <a:xfrm>
                <a:off x="-1814958" y="2318565"/>
                <a:ext cx="86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Herpes</a:t>
                </a:r>
              </a:p>
            </p:txBody>
          </p:sp>
        </p:grpSp>
        <p:cxnSp>
          <p:nvCxnSpPr>
            <p:cNvPr id="36" name="Straight Connector 35"/>
            <p:cNvCxnSpPr/>
            <p:nvPr/>
          </p:nvCxnSpPr>
          <p:spPr bwMode="auto">
            <a:xfrm>
              <a:off x="5468939"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9" name="Group 38"/>
          <p:cNvGrpSpPr>
            <a:grpSpLocks/>
          </p:cNvGrpSpPr>
          <p:nvPr/>
        </p:nvGrpSpPr>
        <p:grpSpPr bwMode="auto">
          <a:xfrm>
            <a:off x="1676400" y="1725650"/>
            <a:ext cx="1559305" cy="537164"/>
            <a:chOff x="-2695989" y="2552450"/>
            <a:chExt cx="4384241" cy="719691"/>
          </a:xfrm>
        </p:grpSpPr>
        <p:sp>
          <p:nvSpPr>
            <p:cNvPr id="40" name="Rectangle 39"/>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TextBox 7"/>
            <p:cNvSpPr txBox="1">
              <a:spLocks noChangeArrowheads="1"/>
            </p:cNvSpPr>
            <p:nvPr/>
          </p:nvSpPr>
          <p:spPr bwMode="auto">
            <a:xfrm>
              <a:off x="-1388899" y="2664879"/>
              <a:ext cx="2026006"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Viral</a:t>
              </a:r>
            </a:p>
          </p:txBody>
        </p:sp>
      </p:grpSp>
      <p:grpSp>
        <p:nvGrpSpPr>
          <p:cNvPr id="63" name="Group 62"/>
          <p:cNvGrpSpPr>
            <a:grpSpLocks/>
          </p:cNvGrpSpPr>
          <p:nvPr/>
        </p:nvGrpSpPr>
        <p:grpSpPr bwMode="auto">
          <a:xfrm>
            <a:off x="5679692" y="2262813"/>
            <a:ext cx="1864108" cy="838200"/>
            <a:chOff x="4637566" y="5442206"/>
            <a:chExt cx="1864106" cy="838200"/>
          </a:xfrm>
        </p:grpSpPr>
        <p:grpSp>
          <p:nvGrpSpPr>
            <p:cNvPr id="64" name="Group 64"/>
            <p:cNvGrpSpPr>
              <a:grpSpLocks/>
            </p:cNvGrpSpPr>
            <p:nvPr/>
          </p:nvGrpSpPr>
          <p:grpSpPr bwMode="auto">
            <a:xfrm>
              <a:off x="4637566" y="5750181"/>
              <a:ext cx="1864106" cy="530225"/>
              <a:chOff x="-2095921" y="2238119"/>
              <a:chExt cx="1595683" cy="530225"/>
            </a:xfrm>
          </p:grpSpPr>
          <p:sp>
            <p:nvSpPr>
              <p:cNvPr id="66" name="Rectangle 65"/>
              <p:cNvSpPr/>
              <p:nvPr/>
            </p:nvSpPr>
            <p:spPr bwMode="auto">
              <a:xfrm>
                <a:off x="-2095921" y="2238119"/>
                <a:ext cx="1595683"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TextBox 66"/>
              <p:cNvSpPr txBox="1">
                <a:spLocks noChangeArrowheads="1"/>
              </p:cNvSpPr>
              <p:nvPr/>
            </p:nvSpPr>
            <p:spPr bwMode="auto">
              <a:xfrm>
                <a:off x="-2029124" y="2318565"/>
                <a:ext cx="1528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err="1">
                    <a:latin typeface="Comic Sans MS" panose="030F0702030302020204" pitchFamily="66" charset="0"/>
                  </a:rPr>
                  <a:t>Trichomoniasis</a:t>
                </a:r>
                <a:endParaRPr lang="en-US" altLang="en-US" sz="1800" dirty="0">
                  <a:latin typeface="Comic Sans MS" panose="030F0702030302020204" pitchFamily="66" charset="0"/>
                </a:endParaRPr>
              </a:p>
            </p:txBody>
          </p:sp>
        </p:grpSp>
        <p:cxnSp>
          <p:nvCxnSpPr>
            <p:cNvPr id="65" name="Straight Connector 64"/>
            <p:cNvCxnSpPr/>
            <p:nvPr/>
          </p:nvCxnSpPr>
          <p:spPr bwMode="auto">
            <a:xfrm>
              <a:off x="5587273"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67"/>
          <p:cNvGrpSpPr>
            <a:grpSpLocks/>
          </p:cNvGrpSpPr>
          <p:nvPr/>
        </p:nvGrpSpPr>
        <p:grpSpPr bwMode="auto">
          <a:xfrm>
            <a:off x="5832094" y="1725650"/>
            <a:ext cx="1559305" cy="537164"/>
            <a:chOff x="-2695989" y="2552450"/>
            <a:chExt cx="4384241" cy="719691"/>
          </a:xfrm>
        </p:grpSpPr>
        <p:sp>
          <p:nvSpPr>
            <p:cNvPr id="69" name="Rectangle 68"/>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0" name="TextBox 7"/>
            <p:cNvSpPr txBox="1">
              <a:spLocks noChangeArrowheads="1"/>
            </p:cNvSpPr>
            <p:nvPr/>
          </p:nvSpPr>
          <p:spPr bwMode="auto">
            <a:xfrm>
              <a:off x="-2090778" y="2664879"/>
              <a:ext cx="3350536" cy="4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Parasitic</a:t>
              </a:r>
            </a:p>
          </p:txBody>
        </p:sp>
      </p:grpSp>
    </p:spTree>
    <p:extLst>
      <p:ext uri="{BB962C8B-B14F-4D97-AF65-F5344CB8AC3E}">
        <p14:creationId xmlns:p14="http://schemas.microsoft.com/office/powerpoint/2010/main" val="112637553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682346" y="2722602"/>
            <a:ext cx="2153154" cy="553998"/>
          </a:xfrm>
          <a:prstGeom prst="rect">
            <a:avLst/>
          </a:prstGeom>
          <a:noFill/>
        </p:spPr>
        <p:txBody>
          <a:bodyPr wrap="none" rtlCol="0">
            <a:spAutoFit/>
          </a:bodyPr>
          <a:lstStyle/>
          <a:p>
            <a:pPr algn="ctr"/>
            <a:r>
              <a:rPr lang="en-US" sz="3000" b="1" dirty="0">
                <a:latin typeface="Comic Sans MS" panose="030F0702030302020204" pitchFamily="66" charset="0"/>
              </a:rPr>
              <a:t>Viral STIs</a:t>
            </a:r>
          </a:p>
        </p:txBody>
      </p:sp>
    </p:spTree>
    <p:extLst>
      <p:ext uri="{BB962C8B-B14F-4D97-AF65-F5344CB8AC3E}">
        <p14:creationId xmlns:p14="http://schemas.microsoft.com/office/powerpoint/2010/main" val="150969820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00728" y="763255"/>
            <a:ext cx="4668266" cy="400110"/>
          </a:xfrm>
          <a:prstGeom prst="rect">
            <a:avLst/>
          </a:prstGeom>
          <a:noFill/>
        </p:spPr>
        <p:txBody>
          <a:bodyPr wrap="none" rtlCol="0">
            <a:spAutoFit/>
          </a:bodyPr>
          <a:lstStyle/>
          <a:p>
            <a:pPr algn="ctr"/>
            <a:r>
              <a:rPr lang="en-US" sz="2000" b="1" dirty="0">
                <a:latin typeface="Comic Sans MS" panose="030F0702030302020204" pitchFamily="66" charset="0"/>
              </a:rPr>
              <a:t>Genital Herpes Simplex Virus (HSV)</a:t>
            </a:r>
          </a:p>
        </p:txBody>
      </p:sp>
      <p:sp>
        <p:nvSpPr>
          <p:cNvPr id="4" name="Rectangle 3"/>
          <p:cNvSpPr/>
          <p:nvPr/>
        </p:nvSpPr>
        <p:spPr>
          <a:xfrm>
            <a:off x="1524000" y="1328425"/>
            <a:ext cx="6172200" cy="420115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get herpes from someone who has no sores or blisters.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people get herpes from someone who doesn’t realize they are infected with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1 out of 8 people in the U.S. between the ages 14-49 are infected.</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Can cause painful recurring blisters and sores on the genital area.</a:t>
            </a:r>
            <a:endParaRPr lang="en-US" sz="1000" dirty="0">
              <a:latin typeface="Comic Sans MS" panose="030F07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NO CURE</a:t>
            </a:r>
          </a:p>
          <a:p>
            <a:pPr marL="285750" indent="-285750">
              <a:buFont typeface="Arial" panose="020B0604020202020204" pitchFamily="34" charset="0"/>
              <a:buChar char="•"/>
            </a:pPr>
            <a:endParaRPr lang="en-US" sz="1000" b="1" dirty="0">
              <a:latin typeface="Comic Sans MS" panose="030F0902030302020204" pitchFamily="66" charset="0"/>
            </a:endParaRPr>
          </a:p>
          <a:p>
            <a:pPr marL="285750" indent="-285750">
              <a:buFont typeface="Arial" panose="020B0604020202020204" pitchFamily="34" charset="0"/>
              <a:buChar char="•"/>
            </a:pPr>
            <a:r>
              <a:rPr lang="en-US"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dirty="0">
                <a:effectLst/>
                <a:latin typeface="Comic Sans MS" panose="030F0902030302020204" pitchFamily="66" charset="0"/>
              </a:rPr>
              <a:t> </a:t>
            </a:r>
            <a:endParaRPr lang="en-US" b="1" dirty="0">
              <a:latin typeface="Comic Sans MS" panose="030F0902030302020204" pitchFamily="66" charset="0"/>
            </a:endParaRPr>
          </a:p>
        </p:txBody>
      </p:sp>
    </p:spTree>
    <p:extLst>
      <p:ext uri="{BB962C8B-B14F-4D97-AF65-F5344CB8AC3E}">
        <p14:creationId xmlns:p14="http://schemas.microsoft.com/office/powerpoint/2010/main" val="159080767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38538" y="533400"/>
            <a:ext cx="3592650" cy="400110"/>
          </a:xfrm>
          <a:prstGeom prst="rect">
            <a:avLst/>
          </a:prstGeom>
          <a:noFill/>
        </p:spPr>
        <p:txBody>
          <a:bodyPr wrap="none" rtlCol="0">
            <a:spAutoFit/>
          </a:bodyPr>
          <a:lstStyle/>
          <a:p>
            <a:pPr algn="ctr"/>
            <a:r>
              <a:rPr lang="en-US" sz="2000" b="1" dirty="0">
                <a:latin typeface="Comic Sans MS" panose="030F0702030302020204" pitchFamily="66" charset="0"/>
              </a:rPr>
              <a:t>Human Papillomavirus (HPV)</a:t>
            </a:r>
          </a:p>
        </p:txBody>
      </p:sp>
      <p:sp>
        <p:nvSpPr>
          <p:cNvPr id="4" name="Rectangle 3"/>
          <p:cNvSpPr/>
          <p:nvPr/>
        </p:nvSpPr>
        <p:spPr>
          <a:xfrm>
            <a:off x="1524000" y="1065545"/>
            <a:ext cx="6286499" cy="426270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don’t know they have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About 42.5 million Americans are currently infected with HPV. About 13 million people become newly infected each year.</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More than 40 HPV types.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NO</a:t>
            </a:r>
            <a:r>
              <a:rPr lang="en-US" dirty="0">
                <a:latin typeface="Comic Sans MS" panose="030F0702030302020204" pitchFamily="66" charset="0"/>
              </a:rPr>
              <a:t> test to find HPV on genitals, mouth, or throat. </a:t>
            </a:r>
            <a:r>
              <a:rPr lang="en-US" sz="1900" b="1" dirty="0">
                <a:latin typeface="Comic Sans MS" panose="030F0702030302020204" pitchFamily="66" charset="0"/>
              </a:rPr>
              <a:t>Certain types can cause genital warts, abnormal cells on the cervix, and even cancer</a:t>
            </a:r>
            <a:r>
              <a:rPr lang="en-US" b="1"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Warts can be treated by freezing, burning, lasers, chemicals, and surgery.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dirty="0">
                <a:latin typeface="Comic Sans MS" panose="030F0702030302020204" pitchFamily="66" charset="0"/>
              </a:rPr>
              <a:t>In most cases, HPV goes away on its own and does not cause any health problems.</a:t>
            </a:r>
          </a:p>
        </p:txBody>
      </p:sp>
    </p:spTree>
    <p:extLst>
      <p:ext uri="{BB962C8B-B14F-4D97-AF65-F5344CB8AC3E}">
        <p14:creationId xmlns:p14="http://schemas.microsoft.com/office/powerpoint/2010/main" val="18216951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15287" y="736466"/>
            <a:ext cx="3639138" cy="400110"/>
          </a:xfrm>
          <a:prstGeom prst="rect">
            <a:avLst/>
          </a:prstGeom>
          <a:noFill/>
        </p:spPr>
        <p:txBody>
          <a:bodyPr wrap="none" rtlCol="0">
            <a:spAutoFit/>
          </a:bodyPr>
          <a:lstStyle/>
          <a:p>
            <a:pPr algn="ctr"/>
            <a:r>
              <a:rPr lang="en-US" sz="2000" b="1" dirty="0">
                <a:latin typeface="Comic Sans MS" panose="030F0702030302020204" pitchFamily="66" charset="0"/>
              </a:rPr>
              <a:t>HPV Vaccine: GARDISIL</a:t>
            </a:r>
            <a:r>
              <a:rPr lang="en-US" sz="2000" baseline="30000" dirty="0">
                <a:latin typeface="Aharoni" pitchFamily="2" charset="-79"/>
                <a:cs typeface="Aharoni" pitchFamily="2" charset="-79"/>
              </a:rPr>
              <a:t> ® </a:t>
            </a:r>
            <a:r>
              <a:rPr lang="en-US" sz="2000" b="1" dirty="0">
                <a:latin typeface="Comic Sans MS" panose="030F0702030302020204" pitchFamily="66" charset="0"/>
              </a:rPr>
              <a:t>9</a:t>
            </a:r>
            <a:endParaRPr lang="en-US" sz="2000" baseline="30000" dirty="0">
              <a:latin typeface="Aharoni" pitchFamily="2" charset="-79"/>
              <a:cs typeface="Aharoni" pitchFamily="2" charset="-79"/>
            </a:endParaRPr>
          </a:p>
        </p:txBody>
      </p:sp>
      <p:sp>
        <p:nvSpPr>
          <p:cNvPr id="4" name="Rectangle 3"/>
          <p:cNvSpPr/>
          <p:nvPr/>
        </p:nvSpPr>
        <p:spPr>
          <a:xfrm>
            <a:off x="1524000" y="1604189"/>
            <a:ext cx="5905499" cy="273921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Vaccine covers 9 HPV types that cause genital warts, cervical cancer, and anal cancer.</a:t>
            </a:r>
          </a:p>
          <a:p>
            <a:endParaRPr lang="en-US" dirty="0">
              <a:latin typeface="Comic Sans MS" panose="030F0702030302020204" pitchFamily="66" charset="0"/>
            </a:endParaRPr>
          </a:p>
          <a:p>
            <a:pPr marL="285750" indent="-285750">
              <a:buFont typeface="Arial" panose="020B0604020202020204" pitchFamily="34" charset="0"/>
              <a:buChar char="•"/>
            </a:pP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is available (or recommended) for females and males 9 through 26 years </a:t>
            </a:r>
            <a:r>
              <a:rPr lang="en-US">
                <a:latin typeface="Comic Sans MS" panose="030F0702030302020204" pitchFamily="66" charset="0"/>
              </a:rPr>
              <a:t>of age. </a:t>
            </a: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prevents certain cancers and diseases caused by the nine HPV types covered by the vaccine.</a:t>
            </a:r>
          </a:p>
          <a:p>
            <a:r>
              <a:rPr lang="en-US" dirty="0"/>
              <a:t> </a:t>
            </a:r>
          </a:p>
          <a:p>
            <a:pPr marL="285750" indent="-285750">
              <a:buFont typeface="Arial" panose="020B0604020202020204" pitchFamily="34" charset="0"/>
              <a:buChar char="•"/>
            </a:pPr>
            <a:endParaRPr lang="en-US" sz="1000" dirty="0">
              <a:latin typeface="Comic Sans MS" panose="030F0702030302020204" pitchFamily="66"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437592">
            <a:off x="4312948" y="3582770"/>
            <a:ext cx="725797" cy="2066556"/>
          </a:xfrm>
          <a:prstGeom prst="rect">
            <a:avLst/>
          </a:prstGeom>
        </p:spPr>
      </p:pic>
    </p:spTree>
    <p:extLst>
      <p:ext uri="{BB962C8B-B14F-4D97-AF65-F5344CB8AC3E}">
        <p14:creationId xmlns:p14="http://schemas.microsoft.com/office/powerpoint/2010/main" val="265731183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4251" y="1905000"/>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
        <p:nvSpPr>
          <p:cNvPr id="4" name="Rectangle 3"/>
          <p:cNvSpPr/>
          <p:nvPr/>
        </p:nvSpPr>
        <p:spPr>
          <a:xfrm>
            <a:off x="2362200" y="2741945"/>
            <a:ext cx="4876800" cy="138499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What do you know about HIV/AIDS?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get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protect yourself?</a:t>
            </a:r>
          </a:p>
          <a:p>
            <a:pPr marL="285750" indent="-285750">
              <a:buFont typeface="Arial" panose="020B0604020202020204" pitchFamily="34" charset="0"/>
              <a:buChar char="•"/>
            </a:pPr>
            <a:endParaRPr lang="en-US" sz="1000" dirty="0">
              <a:latin typeface="Comic Sans MS" panose="030F0702030302020204" pitchFamily="66" charset="0"/>
            </a:endParaRPr>
          </a:p>
        </p:txBody>
      </p:sp>
    </p:spTree>
    <p:extLst>
      <p:ext uri="{BB962C8B-B14F-4D97-AF65-F5344CB8AC3E}">
        <p14:creationId xmlns:p14="http://schemas.microsoft.com/office/powerpoint/2010/main" val="353706019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539157"/>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stands for </a:t>
            </a:r>
            <a:r>
              <a:rPr lang="en-US" sz="1900" b="1" dirty="0">
                <a:latin typeface="Comic Sans MS" panose="030F0702030302020204" pitchFamily="66" charset="0"/>
              </a:rPr>
              <a:t>Human Immunodeficiency Virus</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It’s similar to other viruses, such as colds and the flu, with one important difference – the human body cannot get rid of HIV. </a:t>
            </a:r>
            <a:r>
              <a:rPr lang="en-US" sz="1900" b="1" dirty="0">
                <a:latin typeface="Comic Sans MS" panose="030F0702030302020204" pitchFamily="66" charset="0"/>
              </a:rPr>
              <a:t>That means once a person has HIV, he or she has it for life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There is no cure</a:t>
            </a:r>
            <a:r>
              <a:rPr lang="en-US" dirty="0">
                <a:latin typeface="Comic Sans MS" panose="030F0702030302020204" pitchFamily="66" charset="0"/>
              </a:rPr>
              <a:t>, but with proper medical care, the virus can be controlled.</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2116076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339102"/>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affects specific cells of the immune system (called CD4 cells). Over time, HIV can destroy so many of these cells that the body can’t fight off infection anymore.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AIDS is the late stage of HIV infection, when a person’s immune system is severely damaged and has difficulty fighting diseases and certain cancers.</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9024705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8992" y="1371600"/>
            <a:ext cx="6213408" cy="1754326"/>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is a progressive infection, meaning it advances or worsens over time. If a person is infected with HIV and doesn’t get treatment, it will eventually overwhelm his or her immune system and lead to acquired immune deficiency syndrome (AIDS).</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2" name="TextBox 1"/>
          <p:cNvSpPr txBox="1"/>
          <p:nvPr/>
        </p:nvSpPr>
        <p:spPr>
          <a:xfrm>
            <a:off x="2590800" y="3594946"/>
            <a:ext cx="567784" cy="400110"/>
          </a:xfrm>
          <a:prstGeom prst="rect">
            <a:avLst/>
          </a:prstGeom>
          <a:noFill/>
        </p:spPr>
        <p:txBody>
          <a:bodyPr wrap="none" rtlCol="0">
            <a:spAutoFit/>
          </a:bodyPr>
          <a:lstStyle/>
          <a:p>
            <a:r>
              <a:rPr lang="en-US" sz="2000" b="1" dirty="0"/>
              <a:t>HIV</a:t>
            </a:r>
          </a:p>
        </p:txBody>
      </p:sp>
      <p:sp>
        <p:nvSpPr>
          <p:cNvPr id="3" name="Right Arrow 2"/>
          <p:cNvSpPr/>
          <p:nvPr/>
        </p:nvSpPr>
        <p:spPr>
          <a:xfrm>
            <a:off x="3239926" y="3355273"/>
            <a:ext cx="2708816" cy="848679"/>
          </a:xfrm>
          <a:prstGeom prst="rightArrow">
            <a:avLst/>
          </a:prstGeom>
          <a:solidFill>
            <a:srgbClr val="FEC30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66202" y="3594946"/>
            <a:ext cx="2487348" cy="369332"/>
          </a:xfrm>
          <a:prstGeom prst="rect">
            <a:avLst/>
          </a:prstGeom>
          <a:noFill/>
        </p:spPr>
        <p:txBody>
          <a:bodyPr wrap="none" rtlCol="0">
            <a:spAutoFit/>
          </a:bodyPr>
          <a:lstStyle/>
          <a:p>
            <a:r>
              <a:rPr lang="en-US" dirty="0"/>
              <a:t>is the virus that causes…</a:t>
            </a:r>
          </a:p>
        </p:txBody>
      </p:sp>
      <p:sp>
        <p:nvSpPr>
          <p:cNvPr id="12" name="TextBox 11"/>
          <p:cNvSpPr txBox="1"/>
          <p:nvPr/>
        </p:nvSpPr>
        <p:spPr>
          <a:xfrm>
            <a:off x="5959252" y="3594946"/>
            <a:ext cx="692818" cy="400110"/>
          </a:xfrm>
          <a:prstGeom prst="rect">
            <a:avLst/>
          </a:prstGeom>
          <a:noFill/>
        </p:spPr>
        <p:txBody>
          <a:bodyPr wrap="none" rtlCol="0">
            <a:spAutoFit/>
          </a:bodyPr>
          <a:lstStyle/>
          <a:p>
            <a:r>
              <a:rPr lang="en-US" sz="2000" b="1" dirty="0"/>
              <a:t>AIDS</a:t>
            </a:r>
          </a:p>
        </p:txBody>
      </p:sp>
      <p:sp>
        <p:nvSpPr>
          <p:cNvPr id="13" name="TextBox 12"/>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76579878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7400" y="2386786"/>
            <a:ext cx="5680008" cy="2185214"/>
          </a:xfrm>
          <a:prstGeom prst="rect">
            <a:avLst/>
          </a:prstGeom>
        </p:spPr>
        <p:txBody>
          <a:bodyPr wrap="square">
            <a:spAutoFit/>
          </a:bodyPr>
          <a:lstStyle/>
          <a:p>
            <a:r>
              <a:rPr lang="en-US" sz="1900" b="1" u="sng" dirty="0">
                <a:latin typeface="Comic Sans MS" panose="030F0702030302020204" pitchFamily="66" charset="0"/>
              </a:rPr>
              <a:t>Contact with an infected person through</a:t>
            </a:r>
            <a:r>
              <a:rPr lang="en-US" sz="1900" b="1" dirty="0">
                <a:latin typeface="Comic Sans MS" panose="030F0702030302020204" pitchFamily="66" charset="0"/>
              </a:rPr>
              <a:t>:</a:t>
            </a:r>
          </a:p>
          <a:p>
            <a:endParaRPr lang="en-US" sz="1000" b="1"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Sexual activity</a:t>
            </a:r>
          </a:p>
          <a:p>
            <a:pPr marL="742950" lvl="1" indent="-285750">
              <a:buFont typeface="Arial" panose="020B0604020202020204" pitchFamily="34" charset="0"/>
              <a:buChar char="•"/>
            </a:pPr>
            <a:r>
              <a:rPr lang="en-US" dirty="0">
                <a:latin typeface="Comic Sans MS" panose="030F0702030302020204" pitchFamily="66" charset="0"/>
              </a:rPr>
              <a:t>Illegal IV drug use</a:t>
            </a:r>
          </a:p>
          <a:p>
            <a:pPr marL="742950" lvl="1" indent="-285750">
              <a:buFont typeface="Arial" panose="020B0604020202020204" pitchFamily="34" charset="0"/>
              <a:buChar char="•"/>
            </a:pPr>
            <a:r>
              <a:rPr lang="en-US" dirty="0">
                <a:latin typeface="Comic Sans MS" panose="030F0702030302020204" pitchFamily="66" charset="0"/>
              </a:rPr>
              <a:t>Mother transmits to unborn baby or when breastfeeding</a:t>
            </a:r>
          </a:p>
          <a:p>
            <a:pPr marL="742950" lvl="1" indent="-285750">
              <a:buFont typeface="Arial" panose="020B0604020202020204" pitchFamily="34" charset="0"/>
              <a:buChar char="•"/>
            </a:pPr>
            <a:r>
              <a:rPr lang="en-US" dirty="0">
                <a:latin typeface="Comic Sans MS" panose="030F0702030302020204" pitchFamily="66" charset="0"/>
              </a:rPr>
              <a:t>Blood transfusion (rare today)</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13" name="TextBox 12"/>
          <p:cNvSpPr txBox="1"/>
          <p:nvPr/>
        </p:nvSpPr>
        <p:spPr>
          <a:xfrm>
            <a:off x="3076620" y="1626041"/>
            <a:ext cx="3094117" cy="400110"/>
          </a:xfrm>
          <a:prstGeom prst="rect">
            <a:avLst/>
          </a:prstGeom>
          <a:noFill/>
        </p:spPr>
        <p:txBody>
          <a:bodyPr wrap="none" rtlCol="0">
            <a:spAutoFit/>
          </a:bodyPr>
          <a:lstStyle/>
          <a:p>
            <a:pPr algn="ctr"/>
            <a:r>
              <a:rPr lang="en-US" sz="2000" b="1" dirty="0">
                <a:latin typeface="Comic Sans MS" panose="030F0702030302020204" pitchFamily="66" charset="0"/>
              </a:rPr>
              <a:t>How Can You Get HIV?</a:t>
            </a:r>
          </a:p>
        </p:txBody>
      </p:sp>
    </p:spTree>
    <p:extLst>
      <p:ext uri="{BB962C8B-B14F-4D97-AF65-F5344CB8AC3E}">
        <p14:creationId xmlns:p14="http://schemas.microsoft.com/office/powerpoint/2010/main" val="375203106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253849" y="2743200"/>
            <a:ext cx="2941832" cy="553998"/>
          </a:xfrm>
          <a:prstGeom prst="rect">
            <a:avLst/>
          </a:prstGeom>
          <a:noFill/>
        </p:spPr>
        <p:txBody>
          <a:bodyPr wrap="none" rtlCol="0">
            <a:spAutoFit/>
          </a:bodyPr>
          <a:lstStyle/>
          <a:p>
            <a:pPr algn="ctr"/>
            <a:r>
              <a:rPr lang="en-US" sz="3000" b="1" dirty="0">
                <a:latin typeface="Comic Sans MS" panose="030F0702030302020204" pitchFamily="66" charset="0"/>
              </a:rPr>
              <a:t>Bacterial STIs</a:t>
            </a:r>
          </a:p>
        </p:txBody>
      </p:sp>
    </p:spTree>
    <p:extLst>
      <p:ext uri="{BB962C8B-B14F-4D97-AF65-F5344CB8AC3E}">
        <p14:creationId xmlns:p14="http://schemas.microsoft.com/office/powerpoint/2010/main" val="377305095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18933" y="1219200"/>
            <a:ext cx="6106133" cy="4031873"/>
          </a:xfrm>
          <a:prstGeom prst="rect">
            <a:avLst/>
          </a:prstGeom>
        </p:spPr>
        <p:txBody>
          <a:bodyPr wrap="square">
            <a:spAutoFit/>
          </a:bodyPr>
          <a:lstStyle/>
          <a:p>
            <a:pPr marL="285750" indent="-285750">
              <a:buFont typeface="Arial" panose="020B0604020202020204" pitchFamily="34" charset="0"/>
              <a:buChar char="•"/>
            </a:pPr>
            <a:r>
              <a:rPr lang="en-US" sz="1600" dirty="0">
                <a:latin typeface="Comic Sans MS" panose="030F0902030302020204" pitchFamily="66" charset="0"/>
              </a:rPr>
              <a:t>In 2022, the CDC estimated there were 648,056 gonococcal infections and a total of </a:t>
            </a:r>
            <a:r>
              <a:rPr lang="en-US" sz="1600" b="1" dirty="0">
                <a:latin typeface="Comic Sans MS" panose="030F0902030302020204" pitchFamily="66" charset="0"/>
              </a:rPr>
              <a:t>1.6 million </a:t>
            </a:r>
            <a:r>
              <a:rPr lang="en-US" sz="1600" dirty="0">
                <a:latin typeface="Comic Sans MS" panose="030F0902030302020204" pitchFamily="66" charset="0"/>
              </a:rPr>
              <a:t>chlamydial infections </a:t>
            </a:r>
            <a:r>
              <a:rPr lang="en-US" sz="1600" dirty="0">
                <a:effectLst/>
                <a:latin typeface="Comic Sans MS" panose="030F0902030302020204" pitchFamily="66" charset="0"/>
                <a:ea typeface="Aptos" panose="020B0004020202020204" pitchFamily="34" charset="0"/>
                <a:cs typeface="Times New Roman" panose="02020603050405020304" pitchFamily="18" charset="0"/>
              </a:rPr>
              <a:t>diagnosed and </a:t>
            </a:r>
            <a:r>
              <a:rPr lang="en-US" sz="1600" dirty="0">
                <a:latin typeface="Comic Sans MS" panose="030F0902030302020204" pitchFamily="66" charset="0"/>
              </a:rPr>
              <a:t>reported to the CDC in 50 states and the District of Columbia. There were </a:t>
            </a:r>
            <a:r>
              <a:rPr lang="en-US" sz="1600" dirty="0">
                <a:effectLst/>
                <a:latin typeface="Comic Sans MS" panose="030F0902030302020204" pitchFamily="66" charset="0"/>
                <a:ea typeface="Aptos" panose="020B0004020202020204" pitchFamily="34" charset="0"/>
                <a:cs typeface="Times New Roman" panose="02020603050405020304" pitchFamily="18" charset="0"/>
              </a:rPr>
              <a:t>1.5 million unreported gonococcal infections and</a:t>
            </a:r>
            <a:r>
              <a:rPr lang="en-US" sz="1600" dirty="0">
                <a:effectLst/>
                <a:latin typeface="Comic Sans MS" panose="030F0902030302020204" pitchFamily="66" charset="0"/>
              </a:rPr>
              <a:t> </a:t>
            </a:r>
            <a:r>
              <a:rPr lang="en-US" sz="1600" dirty="0">
                <a:latin typeface="Comic Sans MS" panose="030F0902030302020204" pitchFamily="66" charset="0"/>
                <a:cs typeface="Times New Roman" panose="02020603050405020304" pitchFamily="18" charset="0"/>
              </a:rPr>
              <a:t>a</a:t>
            </a:r>
            <a:r>
              <a:rPr lang="en-US" sz="1600" dirty="0">
                <a:effectLst/>
                <a:latin typeface="Comic Sans MS" panose="030F0902030302020204" pitchFamily="66" charset="0"/>
                <a:ea typeface="Aptos" panose="020B0004020202020204" pitchFamily="34" charset="0"/>
                <a:cs typeface="Times New Roman" panose="02020603050405020304" pitchFamily="18" charset="0"/>
              </a:rPr>
              <a:t>n estimated 2.2 million unreported chlamydial infections</a:t>
            </a:r>
            <a:r>
              <a:rPr lang="en-US" sz="1600" dirty="0">
                <a:latin typeface="Comic Sans MS" panose="030F0902030302020204" pitchFamily="66" charset="0"/>
                <a:ea typeface="Aptos" panose="020B0004020202020204" pitchFamily="34" charset="0"/>
                <a:cs typeface="Times New Roman" panose="02020603050405020304" pitchFamily="18" charset="0"/>
              </a:rPr>
              <a:t>. </a:t>
            </a:r>
          </a:p>
          <a:p>
            <a:pPr marL="285750" indent="-285750">
              <a:buFont typeface="Arial" panose="020B0604020202020204" pitchFamily="34" charset="0"/>
              <a:buChar char="•"/>
            </a:pPr>
            <a:endParaRPr lang="en-US" sz="1600" dirty="0">
              <a:latin typeface="Comic Sans MS" panose="030F0902030302020204" pitchFamily="66" charset="0"/>
            </a:endParaRPr>
          </a:p>
          <a:p>
            <a:pPr marL="285750" indent="-285750">
              <a:buFont typeface="Arial" panose="020B0604020202020204" pitchFamily="34" charset="0"/>
              <a:buChar char="•"/>
            </a:pPr>
            <a:r>
              <a:rPr lang="en-US" sz="1600" dirty="0">
                <a:latin typeface="Comic Sans MS" panose="030F0902030302020204" pitchFamily="66" charset="0"/>
              </a:rPr>
              <a:t>Most infected don’t know it &amp; can pass it to others.</a:t>
            </a:r>
          </a:p>
          <a:p>
            <a:pPr marL="285750" indent="-285750">
              <a:buFont typeface="Arial" panose="020B0604020202020204" pitchFamily="34" charset="0"/>
              <a:buChar char="•"/>
            </a:pPr>
            <a:endParaRPr lang="en-US" sz="1600" dirty="0">
              <a:latin typeface="Comic Sans MS" panose="030F0902030302020204" pitchFamily="66" charset="0"/>
            </a:endParaRPr>
          </a:p>
          <a:p>
            <a:pPr marL="285750" indent="-285750">
              <a:buFont typeface="Arial" panose="020B0604020202020204" pitchFamily="34" charset="0"/>
              <a:buChar char="•"/>
            </a:pPr>
            <a:r>
              <a:rPr lang="en-US" sz="1600" b="1" dirty="0">
                <a:latin typeface="Comic Sans MS" panose="030F0902030302020204" pitchFamily="66" charset="0"/>
              </a:rPr>
              <a:t>In males</a:t>
            </a:r>
            <a:r>
              <a:rPr lang="en-US" sz="1600" dirty="0">
                <a:latin typeface="Comic Sans MS" panose="030F0902030302020204" pitchFamily="66" charset="0"/>
              </a:rPr>
              <a:t> – infects urethra, can cause pus (yellow drips from penis), burning with urination.</a:t>
            </a:r>
          </a:p>
          <a:p>
            <a:pPr marL="285750" indent="-285750">
              <a:buFont typeface="Arial" panose="020B0604020202020204" pitchFamily="34" charset="0"/>
              <a:buChar char="•"/>
            </a:pPr>
            <a:endParaRPr lang="en-US" sz="1600" b="1" dirty="0">
              <a:latin typeface="Comic Sans MS" panose="030F0902030302020204" pitchFamily="66" charset="0"/>
            </a:endParaRPr>
          </a:p>
          <a:p>
            <a:pPr marL="285750" indent="-285750">
              <a:buFont typeface="Arial" panose="020B0604020202020204" pitchFamily="34" charset="0"/>
              <a:buChar char="•"/>
            </a:pPr>
            <a:r>
              <a:rPr lang="en-US" sz="1600" b="1" dirty="0">
                <a:latin typeface="Comic Sans MS" panose="030F0902030302020204" pitchFamily="66" charset="0"/>
              </a:rPr>
              <a:t>In females </a:t>
            </a:r>
            <a:r>
              <a:rPr lang="en-US" sz="1600" dirty="0">
                <a:latin typeface="Comic Sans MS" panose="030F0902030302020204" pitchFamily="66" charset="0"/>
              </a:rPr>
              <a:t>– infects cervix – could infect uterus, fallopian tubes, ovaries causing </a:t>
            </a:r>
            <a:r>
              <a:rPr lang="en-US" sz="1600" b="1" dirty="0">
                <a:latin typeface="Comic Sans MS" panose="030F0902030302020204" pitchFamily="66" charset="0"/>
              </a:rPr>
              <a:t>pelvic inflammatory disease (PID)</a:t>
            </a:r>
            <a:r>
              <a:rPr lang="en-US" sz="1600" dirty="0">
                <a:latin typeface="Comic Sans MS" panose="030F0902030302020204" pitchFamily="66" charset="0"/>
              </a:rPr>
              <a:t>.</a:t>
            </a:r>
          </a:p>
          <a:p>
            <a:pPr marL="285750" indent="-285750">
              <a:buFont typeface="Arial" panose="020B0604020202020204" pitchFamily="34" charset="0"/>
              <a:buChar char="•"/>
            </a:pPr>
            <a:endParaRPr lang="en-US" sz="1600" b="1" dirty="0">
              <a:latin typeface="Comic Sans MS" panose="030F0902030302020204" pitchFamily="66" charset="0"/>
            </a:endParaRPr>
          </a:p>
          <a:p>
            <a:pPr marL="285750" indent="-285750">
              <a:buFont typeface="Arial" panose="020B0604020202020204" pitchFamily="34" charset="0"/>
              <a:buChar char="•"/>
            </a:pPr>
            <a:r>
              <a:rPr lang="en-US" sz="1600" dirty="0">
                <a:latin typeface="Comic Sans MS" panose="030F0902030302020204" pitchFamily="66" charset="0"/>
              </a:rPr>
              <a:t>Treated with antibiotics.</a:t>
            </a:r>
          </a:p>
        </p:txBody>
      </p:sp>
      <p:sp>
        <p:nvSpPr>
          <p:cNvPr id="8" name="TextBox 7"/>
          <p:cNvSpPr txBox="1"/>
          <p:nvPr/>
        </p:nvSpPr>
        <p:spPr>
          <a:xfrm>
            <a:off x="3206248" y="685800"/>
            <a:ext cx="3057247" cy="400110"/>
          </a:xfrm>
          <a:prstGeom prst="rect">
            <a:avLst/>
          </a:prstGeom>
          <a:noFill/>
        </p:spPr>
        <p:txBody>
          <a:bodyPr wrap="none" rtlCol="0">
            <a:spAutoFit/>
          </a:bodyPr>
          <a:lstStyle/>
          <a:p>
            <a:pPr algn="ctr"/>
            <a:r>
              <a:rPr lang="en-US" sz="2000" b="1" dirty="0">
                <a:latin typeface="Comic Sans MS" panose="030F0702030302020204" pitchFamily="66" charset="0"/>
              </a:rPr>
              <a:t>Chlamydia &amp; Gonorrhea</a:t>
            </a:r>
          </a:p>
        </p:txBody>
      </p:sp>
    </p:spTree>
    <p:extLst>
      <p:ext uri="{BB962C8B-B14F-4D97-AF65-F5344CB8AC3E}">
        <p14:creationId xmlns:p14="http://schemas.microsoft.com/office/powerpoint/2010/main" val="22417673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3271570"/>
            <a:ext cx="4841808" cy="52322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Can cause tubal pregnancy or infertility.</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494643" y="2576845"/>
            <a:ext cx="4455066" cy="400110"/>
          </a:xfrm>
          <a:prstGeom prst="rect">
            <a:avLst/>
          </a:prstGeom>
          <a:noFill/>
        </p:spPr>
        <p:txBody>
          <a:bodyPr wrap="none" rtlCol="0">
            <a:spAutoFit/>
          </a:bodyPr>
          <a:lstStyle/>
          <a:p>
            <a:pPr algn="ctr"/>
            <a:r>
              <a:rPr lang="en-US" sz="2000" b="1" dirty="0">
                <a:latin typeface="Comic Sans MS" panose="030F0702030302020204" pitchFamily="66" charset="0"/>
              </a:rPr>
              <a:t>Pelvic Inflammatory Disease (PID)</a:t>
            </a:r>
          </a:p>
        </p:txBody>
      </p:sp>
    </p:spTree>
    <p:extLst>
      <p:ext uri="{BB962C8B-B14F-4D97-AF65-F5344CB8AC3E}">
        <p14:creationId xmlns:p14="http://schemas.microsoft.com/office/powerpoint/2010/main" val="18590981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869007"/>
            <a:ext cx="6324600" cy="4693593"/>
          </a:xfrm>
          <a:prstGeom prst="rect">
            <a:avLst/>
          </a:prstGeom>
        </p:spPr>
        <p:txBody>
          <a:bodyPr wrap="square">
            <a:spAutoFit/>
          </a:bodyPr>
          <a:lstStyle/>
          <a:p>
            <a:pPr marL="285750" indent="-285750">
              <a:buFont typeface="Arial" panose="020B0604020202020204" pitchFamily="34" charset="0"/>
              <a:buChar char="•"/>
            </a:pPr>
            <a:r>
              <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rPr>
              <a:t>There are four stages of syphilis (primary, secondary, latent, and tertiary). Each stage has different signs and symptoms.</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500" i="1" dirty="0">
                <a:solidFill>
                  <a:srgbClr val="222222"/>
                </a:solidFill>
                <a:effectLst/>
                <a:latin typeface="Comic Sans MS" panose="030F0902030302020204" pitchFamily="66" charset="0"/>
                <a:ea typeface="Times New Roman" panose="02020603050405020304" pitchFamily="18" charset="0"/>
              </a:rPr>
              <a:t>Primary Stage: </a:t>
            </a:r>
            <a:r>
              <a:rPr lang="en-US" sz="1500" dirty="0">
                <a:solidFill>
                  <a:srgbClr val="000000"/>
                </a:solidFill>
                <a:effectLst/>
                <a:latin typeface="Comic Sans MS" panose="030F0902030302020204" pitchFamily="66" charset="0"/>
                <a:ea typeface="Times New Roman" panose="02020603050405020304" pitchFamily="18" charset="0"/>
              </a:rPr>
              <a:t>During the first (primary) stage of syphilis, you may notice a single sore or multiple sores. The sore is the location where syphilis entered your body. </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Secondary Stage: </a:t>
            </a:r>
            <a:r>
              <a:rPr lang="en-US" sz="1500" dirty="0">
                <a:solidFill>
                  <a:srgbClr val="000000"/>
                </a:solidFill>
                <a:effectLst/>
                <a:latin typeface="Comic Sans MS" panose="030F0902030302020204" pitchFamily="66" charset="0"/>
                <a:ea typeface="Times New Roman" panose="02020603050405020304" pitchFamily="18" charset="0"/>
              </a:rPr>
              <a:t>During the secondary stage, you may have skin rashes and/or sores in your mouth, vagina, or anus. This stage usually starts with a rash on one or more areas of your body. </a:t>
            </a:r>
          </a:p>
          <a:p>
            <a:pPr marL="285750" indent="-285750">
              <a:buFont typeface="Arial" panose="020B0604020202020204" pitchFamily="34" charset="0"/>
              <a:buChar char="•"/>
            </a:pPr>
            <a:endParaRPr lang="en-US" sz="700" dirty="0">
              <a:solidFill>
                <a:srgbClr val="000000"/>
              </a:solidFill>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Latent Stage: </a:t>
            </a:r>
            <a:r>
              <a:rPr lang="en-US" sz="1500" dirty="0">
                <a:solidFill>
                  <a:srgbClr val="000000"/>
                </a:solidFill>
                <a:effectLst/>
                <a:latin typeface="Comic Sans MS" panose="030F0902030302020204" pitchFamily="66" charset="0"/>
                <a:ea typeface="Times New Roman" panose="02020603050405020304" pitchFamily="18" charset="0"/>
              </a:rPr>
              <a:t>The latent stage of syphilis is a period when there are no visible signs or symptoms. Without treatment, you can continue to have syphilis in your body for years.</a:t>
            </a:r>
            <a:r>
              <a:rPr lang="en-US" sz="1500" dirty="0">
                <a:effectLst/>
                <a:latin typeface="Comic Sans MS" panose="030F0902030302020204" pitchFamily="66" charset="0"/>
              </a:rPr>
              <a:t> </a:t>
            </a:r>
            <a:endParaRPr lang="en-US" sz="15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Tertiary Stage: </a:t>
            </a:r>
            <a:r>
              <a:rPr lang="en-US" sz="1500" dirty="0">
                <a:solidFill>
                  <a:srgbClr val="000000"/>
                </a:solidFill>
                <a:latin typeface="Comic Sans MS" panose="030F0902030302020204" pitchFamily="66" charset="0"/>
                <a:ea typeface="Times New Roman" panose="02020603050405020304" pitchFamily="18" charset="0"/>
              </a:rPr>
              <a:t>The tertiary stage </a:t>
            </a:r>
            <a:r>
              <a:rPr lang="en-US" sz="1500" dirty="0">
                <a:solidFill>
                  <a:srgbClr val="000000"/>
                </a:solidFill>
                <a:effectLst/>
                <a:latin typeface="Comic Sans MS" panose="030F0902030302020204" pitchFamily="66" charset="0"/>
                <a:ea typeface="Times New Roman" panose="02020603050405020304" pitchFamily="18" charset="0"/>
              </a:rPr>
              <a:t>can affect many different organ systems. These include the heart and blood vessels, and the brain and nervous system. Tertiary syphilis is very serious and would occur 10–30 years after your infection began. In tertiary syphilis, the disease damages your internal organs and can result in death. </a:t>
            </a:r>
            <a:endPar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p:cNvSpPr txBox="1"/>
          <p:nvPr/>
        </p:nvSpPr>
        <p:spPr>
          <a:xfrm>
            <a:off x="3952278" y="438090"/>
            <a:ext cx="1239443" cy="400110"/>
          </a:xfrm>
          <a:prstGeom prst="rect">
            <a:avLst/>
          </a:prstGeom>
          <a:noFill/>
        </p:spPr>
        <p:txBody>
          <a:bodyPr wrap="none" rtlCol="0">
            <a:spAutoFit/>
          </a:bodyPr>
          <a:lstStyle/>
          <a:p>
            <a:pPr algn="ctr"/>
            <a:r>
              <a:rPr lang="en-US" sz="2000" b="1" dirty="0">
                <a:latin typeface="Comic Sans MS" panose="030F0702030302020204" pitchFamily="66" charset="0"/>
              </a:rPr>
              <a:t>Syphilis </a:t>
            </a:r>
          </a:p>
        </p:txBody>
      </p:sp>
    </p:spTree>
    <p:extLst>
      <p:ext uri="{BB962C8B-B14F-4D97-AF65-F5344CB8AC3E}">
        <p14:creationId xmlns:p14="http://schemas.microsoft.com/office/powerpoint/2010/main" val="35342638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457980"/>
            <a:ext cx="6324600" cy="3508653"/>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spread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You can’t tell if someone has an STI by looking at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 only takes having sex with </a:t>
            </a:r>
            <a:r>
              <a:rPr lang="en-US" b="1" dirty="0">
                <a:latin typeface="Comic Sans MS" panose="030F0702030302020204" pitchFamily="66" charset="0"/>
              </a:rPr>
              <a:t>one</a:t>
            </a:r>
            <a:r>
              <a:rPr lang="en-US" dirty="0">
                <a:latin typeface="Comic Sans MS" panose="030F0702030302020204" pitchFamily="66" charset="0"/>
              </a:rPr>
              <a:t> infected person to get an STI.</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If you had sex, you need to see a healthcare professional and get tested</a:t>
            </a:r>
            <a:r>
              <a:rPr lang="en-US" b="1" dirty="0">
                <a:latin typeface="Comic Sans MS" panose="030F0702030302020204" pitchFamily="66" charset="0"/>
              </a:rPr>
              <a:t>.</a:t>
            </a:r>
          </a:p>
          <a:p>
            <a:pPr marL="285750" indent="-285750">
              <a:buFont typeface="Arial" panose="020B0604020202020204" pitchFamily="34" charset="0"/>
              <a:buChar char="•"/>
            </a:pPr>
            <a:endParaRPr lang="en-US" b="1" dirty="0">
              <a:latin typeface="Comic Sans MS" panose="030F0702030302020204" pitchFamily="66" charset="0"/>
            </a:endParaRPr>
          </a:p>
          <a:p>
            <a:pPr marL="285750" indent="-285750">
              <a:buFont typeface="Arial" panose="020B0604020202020204" pitchFamily="34" charset="0"/>
              <a:buChar char="•"/>
            </a:pPr>
            <a:r>
              <a:rPr lang="en-US" sz="1900"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because it is spread by skin-to-skin contact.</a:t>
            </a:r>
            <a:r>
              <a:rPr lang="en-US" sz="1900" dirty="0">
                <a:effectLst/>
                <a:latin typeface="Comic Sans MS" panose="030F0902030302020204" pitchFamily="66" charset="0"/>
              </a:rPr>
              <a:t> </a:t>
            </a:r>
            <a:endParaRPr lang="en-US" sz="1900" b="1" dirty="0">
              <a:latin typeface="Comic Sans MS" panose="030F09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845585" y="763255"/>
            <a:ext cx="3778599" cy="400110"/>
          </a:xfrm>
          <a:prstGeom prst="rect">
            <a:avLst/>
          </a:prstGeom>
          <a:noFill/>
        </p:spPr>
        <p:txBody>
          <a:bodyPr wrap="none" rtlCol="0">
            <a:spAutoFit/>
          </a:bodyPr>
          <a:lstStyle/>
          <a:p>
            <a:pPr algn="ctr"/>
            <a:r>
              <a:rPr lang="en-US" sz="2000" b="1" dirty="0">
                <a:latin typeface="Comic Sans MS" panose="030F0702030302020204" pitchFamily="66" charset="0"/>
              </a:rPr>
              <a:t>It’s Important to Remember…</a:t>
            </a:r>
          </a:p>
        </p:txBody>
      </p:sp>
    </p:spTree>
    <p:extLst>
      <p:ext uri="{BB962C8B-B14F-4D97-AF65-F5344CB8AC3E}">
        <p14:creationId xmlns:p14="http://schemas.microsoft.com/office/powerpoint/2010/main" val="60290910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63515" y="763255"/>
            <a:ext cx="5142755" cy="400110"/>
          </a:xfrm>
          <a:prstGeom prst="rect">
            <a:avLst/>
          </a:prstGeom>
          <a:noFill/>
        </p:spPr>
        <p:txBody>
          <a:bodyPr wrap="none" rtlCol="0">
            <a:spAutoFit/>
          </a:bodyPr>
          <a:lstStyle/>
          <a:p>
            <a:pPr algn="ctr"/>
            <a:r>
              <a:rPr lang="en-US" sz="2000" b="1" dirty="0">
                <a:latin typeface="Comic Sans MS" panose="030F0702030302020204" pitchFamily="66" charset="0"/>
              </a:rPr>
              <a:t>Preventing &amp; Reducing the Risk of STIs</a:t>
            </a:r>
          </a:p>
        </p:txBody>
      </p:sp>
      <p:sp>
        <p:nvSpPr>
          <p:cNvPr id="4" name="Rectangle 3"/>
          <p:cNvSpPr/>
          <p:nvPr/>
        </p:nvSpPr>
        <p:spPr>
          <a:xfrm>
            <a:off x="1524000" y="2362200"/>
            <a:ext cx="6248400" cy="1938992"/>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Choose not to have sex until a faithful lifelong relationship.</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Use condoms every time you have sex.</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Wait to have sex until you and your partner have been tested.</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39403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695121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01274" y="763255"/>
            <a:ext cx="3267241" cy="400110"/>
          </a:xfrm>
          <a:prstGeom prst="rect">
            <a:avLst/>
          </a:prstGeom>
          <a:noFill/>
        </p:spPr>
        <p:txBody>
          <a:bodyPr wrap="none" rtlCol="0">
            <a:spAutoFit/>
          </a:bodyPr>
          <a:lstStyle/>
          <a:p>
            <a:pPr algn="ctr"/>
            <a:r>
              <a:rPr lang="en-US" sz="2000" b="1" dirty="0">
                <a:latin typeface="Comic Sans MS" panose="030F0702030302020204" pitchFamily="66" charset="0"/>
              </a:rPr>
              <a:t>Choose Not to Have Sex</a:t>
            </a:r>
          </a:p>
        </p:txBody>
      </p:sp>
      <p:sp>
        <p:nvSpPr>
          <p:cNvPr id="4" name="Rectangle 3"/>
          <p:cNvSpPr/>
          <p:nvPr/>
        </p:nvSpPr>
        <p:spPr>
          <a:xfrm>
            <a:off x="1524000" y="2328208"/>
            <a:ext cx="6269606" cy="150810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Abstinence is choosing not to engage in any sexual activity (vaginal, oral, anal, or </a:t>
            </a:r>
            <a:r>
              <a:rPr lang="en-US" dirty="0" err="1">
                <a:latin typeface="Comic Sans MS" panose="030F0702030302020204" pitchFamily="66" charset="0"/>
              </a:rPr>
              <a:t>outercourse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not to engage in sexual activity is 100% effective in preventing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3716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443514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895290"/>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524000" y="2971800"/>
            <a:ext cx="6172200" cy="64633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Condoms are latex/rubber sleeves that fit over a male’s penis.</a:t>
            </a:r>
            <a:endParaRPr lang="en-US" sz="1000" dirty="0">
              <a:latin typeface="Comic Sans MS" panose="030F0702030302020204" pitchFamily="66" charset="0"/>
            </a:endParaRPr>
          </a:p>
        </p:txBody>
      </p:sp>
      <p:grpSp>
        <p:nvGrpSpPr>
          <p:cNvPr id="20" name="Group 19"/>
          <p:cNvGrpSpPr/>
          <p:nvPr/>
        </p:nvGrpSpPr>
        <p:grpSpPr>
          <a:xfrm>
            <a:off x="3450297" y="15240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8428588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05104"/>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578994" y="2319278"/>
            <a:ext cx="6269606" cy="2862322"/>
          </a:xfrm>
          <a:prstGeom prst="rect">
            <a:avLst/>
          </a:prstGeom>
        </p:spPr>
        <p:txBody>
          <a:bodyPr wrap="square">
            <a:spAutoFit/>
          </a:bodyPr>
          <a:lstStyle/>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The consistent and correct use of latex (or polyurethane or polyisoprene if allergic to latex) condoms can reduce (though not eliminate) the risk  of STI transmission.</a:t>
            </a:r>
          </a:p>
          <a:p>
            <a:endParaRPr lang="en-US" dirty="0">
              <a:latin typeface="Comic Sans MS" panose="030F0902030302020204" pitchFamily="66" charset="0"/>
            </a:endParaRPr>
          </a:p>
          <a:p>
            <a:pPr marL="285750" indent="-285750">
              <a:buFont typeface="Arial" panose="020B0604020202020204" pitchFamily="34" charset="0"/>
              <a:buChar char="•"/>
            </a:pPr>
            <a:r>
              <a:rPr lang="en-US" sz="1800"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sz="1800" dirty="0">
                <a:effectLst/>
                <a:latin typeface="Comic Sans MS" panose="030F0902030302020204" pitchFamily="66" charset="0"/>
              </a:rPr>
              <a:t> </a:t>
            </a:r>
            <a:endParaRPr lang="en-US" dirty="0">
              <a:latin typeface="Comic Sans MS" panose="030F0902030302020204" pitchFamily="66" charset="0"/>
            </a:endParaRPr>
          </a:p>
          <a:p>
            <a:pPr marL="285750" indent="-285750">
              <a:buFont typeface="Arial" panose="020B0604020202020204" pitchFamily="34" charset="0"/>
              <a:buChar char="•"/>
            </a:pPr>
            <a:endParaRPr lang="en-US" dirty="0">
              <a:latin typeface="Comic Sans MS" panose="030F0702030302020204" pitchFamily="66" charset="0"/>
            </a:endParaRPr>
          </a:p>
        </p:txBody>
      </p:sp>
      <p:grpSp>
        <p:nvGrpSpPr>
          <p:cNvPr id="20" name="Group 19"/>
          <p:cNvGrpSpPr/>
          <p:nvPr/>
        </p:nvGrpSpPr>
        <p:grpSpPr>
          <a:xfrm>
            <a:off x="3450297" y="1513449"/>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59428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14400"/>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676400" y="3048000"/>
            <a:ext cx="6172200" cy="92333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Natural or lambskin condoms also help prevent pregnancy, but may not provide protection against STIs, including HIV.</a:t>
            </a:r>
          </a:p>
        </p:txBody>
      </p:sp>
      <p:grpSp>
        <p:nvGrpSpPr>
          <p:cNvPr id="20" name="Group 19"/>
          <p:cNvGrpSpPr/>
          <p:nvPr/>
        </p:nvGrpSpPr>
        <p:grpSpPr>
          <a:xfrm>
            <a:off x="3450297" y="1522745"/>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181044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379943" y="750094"/>
            <a:ext cx="4709944"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are in a </a:t>
            </a:r>
          </a:p>
          <a:p>
            <a:pPr algn="ctr"/>
            <a:r>
              <a:rPr lang="en-US" sz="2000" b="1" dirty="0">
                <a:latin typeface="Comic Sans MS" panose="030F0702030302020204" pitchFamily="66" charset="0"/>
              </a:rPr>
              <a:t>faithful lifelong relationship</a:t>
            </a:r>
          </a:p>
        </p:txBody>
      </p:sp>
      <p:sp>
        <p:nvSpPr>
          <p:cNvPr id="4" name="Rectangle 3"/>
          <p:cNvSpPr/>
          <p:nvPr/>
        </p:nvSpPr>
        <p:spPr>
          <a:xfrm>
            <a:off x="1851463" y="2797166"/>
            <a:ext cx="6096000" cy="1231106"/>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to abstain from sexual activity until you are in a faithful lifelong relationship is 100% effective in preventing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95762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55672" y="750094"/>
            <a:ext cx="4158511"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and </a:t>
            </a:r>
          </a:p>
          <a:p>
            <a:pPr algn="ctr"/>
            <a:r>
              <a:rPr lang="en-US" sz="2000" b="1" dirty="0">
                <a:latin typeface="Comic Sans MS" panose="030F0702030302020204" pitchFamily="66" charset="0"/>
              </a:rPr>
              <a:t>your partner have been tested</a:t>
            </a:r>
          </a:p>
        </p:txBody>
      </p:sp>
      <p:sp>
        <p:nvSpPr>
          <p:cNvPr id="4" name="Rectangle 3"/>
          <p:cNvSpPr/>
          <p:nvPr/>
        </p:nvSpPr>
        <p:spPr>
          <a:xfrm>
            <a:off x="1524000" y="2426494"/>
            <a:ext cx="6096000" cy="1231106"/>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If you or your partner have been sexually active in the past, even one time, it is important to be tested before engaging in sexual activity.</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4839963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631045" y="533400"/>
            <a:ext cx="2055371" cy="400110"/>
          </a:xfrm>
          <a:prstGeom prst="rect">
            <a:avLst/>
          </a:prstGeom>
          <a:noFill/>
        </p:spPr>
        <p:txBody>
          <a:bodyPr wrap="none" rtlCol="0">
            <a:spAutoFit/>
          </a:bodyPr>
          <a:lstStyle/>
          <a:p>
            <a:pPr algn="ctr"/>
            <a:r>
              <a:rPr lang="en-US" sz="2000" b="1" dirty="0">
                <a:latin typeface="Comic Sans MS" panose="030F0702030302020204" pitchFamily="66" charset="0"/>
              </a:rPr>
              <a:t>Getting Tested</a:t>
            </a:r>
          </a:p>
        </p:txBody>
      </p:sp>
      <p:sp>
        <p:nvSpPr>
          <p:cNvPr id="4" name="Rectangle 3"/>
          <p:cNvSpPr/>
          <p:nvPr/>
        </p:nvSpPr>
        <p:spPr>
          <a:xfrm>
            <a:off x="1447800" y="1676400"/>
            <a:ext cx="6248400" cy="1508105"/>
          </a:xfrm>
          <a:prstGeom prst="rect">
            <a:avLst/>
          </a:prstGeom>
        </p:spPr>
        <p:txBody>
          <a:bodyPr wrap="square">
            <a:spAutoFit/>
          </a:bodyPr>
          <a:lstStyle/>
          <a:p>
            <a:r>
              <a:rPr lang="en-US" sz="2000" b="1" dirty="0">
                <a:latin typeface="Comic Sans MS" panose="030F0702030302020204" pitchFamily="66" charset="0"/>
              </a:rPr>
              <a:t>Where to go?</a:t>
            </a:r>
          </a:p>
          <a:p>
            <a:pPr marL="640080" lvl="1" indent="-342900">
              <a:buFont typeface="Arial" panose="020B0604020202020204" pitchFamily="34" charset="0"/>
              <a:buChar char="•"/>
            </a:pPr>
            <a:r>
              <a:rPr lang="en-US" dirty="0">
                <a:latin typeface="Comic Sans MS" panose="030F0702030302020204" pitchFamily="66" charset="0"/>
              </a:rPr>
              <a:t>Your primary care provider (your doctor/nurse practitioner). </a:t>
            </a:r>
          </a:p>
          <a:p>
            <a:pPr marL="640080" lvl="1" indent="-342900">
              <a:buFont typeface="Arial" panose="020B0604020202020204" pitchFamily="34" charset="0"/>
              <a:buChar char="•"/>
            </a:pPr>
            <a:r>
              <a:rPr lang="en-US" dirty="0">
                <a:latin typeface="Comic Sans MS" panose="030F0702030302020204" pitchFamily="66" charset="0"/>
              </a:rPr>
              <a:t>STI clinics and HIV/STI testing centers provide testing for free or low cost.</a:t>
            </a:r>
          </a:p>
        </p:txBody>
      </p:sp>
      <p:grpSp>
        <p:nvGrpSpPr>
          <p:cNvPr id="20" name="Group 19"/>
          <p:cNvGrpSpPr/>
          <p:nvPr/>
        </p:nvGrpSpPr>
        <p:grpSpPr>
          <a:xfrm>
            <a:off x="3374097" y="10668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p:cNvSpPr/>
          <p:nvPr/>
        </p:nvSpPr>
        <p:spPr>
          <a:xfrm>
            <a:off x="1485900" y="3200400"/>
            <a:ext cx="6210300" cy="2062103"/>
          </a:xfrm>
          <a:prstGeom prst="rect">
            <a:avLst/>
          </a:prstGeom>
        </p:spPr>
        <p:txBody>
          <a:bodyPr wrap="square">
            <a:spAutoFit/>
          </a:bodyPr>
          <a:lstStyle/>
          <a:p>
            <a:r>
              <a:rPr lang="en-US" sz="2000" b="1" dirty="0">
                <a:latin typeface="Comic Sans MS" panose="030F0702030302020204" pitchFamily="66" charset="0"/>
              </a:rPr>
              <a:t>What test to get?</a:t>
            </a:r>
          </a:p>
          <a:p>
            <a:pPr marL="640080" lvl="1" indent="-342900">
              <a:buFont typeface="Arial" panose="020B0604020202020204" pitchFamily="34" charset="0"/>
              <a:buChar char="•"/>
            </a:pPr>
            <a:r>
              <a:rPr lang="en-US" dirty="0">
                <a:latin typeface="Comic Sans MS" panose="030F0702030302020204" pitchFamily="66" charset="0"/>
              </a:rPr>
              <a:t>Talk to the doctor, nurse, or counselor about which tests are right for you.</a:t>
            </a:r>
          </a:p>
          <a:p>
            <a:pPr marL="640080" lvl="1" indent="-342900">
              <a:buFont typeface="Arial" panose="020B0604020202020204" pitchFamily="34" charset="0"/>
              <a:buChar char="•"/>
            </a:pPr>
            <a:r>
              <a:rPr lang="en-US" dirty="0">
                <a:latin typeface="Comic Sans MS" panose="030F0702030302020204" pitchFamily="66" charset="0"/>
              </a:rPr>
              <a:t>If you are getting tested for syphilis the doctor will draw your blood.</a:t>
            </a:r>
          </a:p>
          <a:p>
            <a:pPr marL="640080" lvl="1" indent="-342900">
              <a:buFont typeface="Arial" panose="020B0604020202020204" pitchFamily="34" charset="0"/>
              <a:buChar char="•"/>
            </a:pPr>
            <a:r>
              <a:rPr lang="en-US" dirty="0">
                <a:latin typeface="Comic Sans MS" panose="030F0702030302020204" pitchFamily="66" charset="0"/>
              </a:rPr>
              <a:t>You can now get tested for some common STIs (chlamydia and gonorrhea) just by peeing in a cup.</a:t>
            </a:r>
          </a:p>
        </p:txBody>
      </p:sp>
    </p:spTree>
    <p:extLst>
      <p:ext uri="{BB962C8B-B14F-4D97-AF65-F5344CB8AC3E}">
        <p14:creationId xmlns:p14="http://schemas.microsoft.com/office/powerpoint/2010/main" val="312014145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67754" y="1909226"/>
            <a:ext cx="4934364" cy="400110"/>
          </a:xfrm>
          <a:prstGeom prst="rect">
            <a:avLst/>
          </a:prstGeom>
          <a:noFill/>
        </p:spPr>
        <p:txBody>
          <a:bodyPr wrap="none" rtlCol="0">
            <a:spAutoFit/>
          </a:bodyPr>
          <a:lstStyle/>
          <a:p>
            <a:pPr algn="ctr"/>
            <a:r>
              <a:rPr lang="en-US" sz="2000" b="1" dirty="0">
                <a:latin typeface="Comic Sans MS" panose="030F0702030302020204" pitchFamily="66" charset="0"/>
              </a:rPr>
              <a:t>If you choose to be sexually active…</a:t>
            </a:r>
          </a:p>
        </p:txBody>
      </p:sp>
      <p:sp>
        <p:nvSpPr>
          <p:cNvPr id="4" name="Rectangle 3"/>
          <p:cNvSpPr/>
          <p:nvPr/>
        </p:nvSpPr>
        <p:spPr>
          <a:xfrm>
            <a:off x="2057400" y="3434715"/>
            <a:ext cx="5410200" cy="984885"/>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Use a condom every time you have sex </a:t>
            </a:r>
          </a:p>
          <a:p>
            <a:r>
              <a:rPr lang="en-US" sz="1900" b="1" dirty="0">
                <a:latin typeface="Comic Sans MS" panose="030F0702030302020204" pitchFamily="66" charset="0"/>
              </a:rPr>
              <a:t>   </a:t>
            </a:r>
            <a:r>
              <a:rPr lang="en-US" dirty="0">
                <a:latin typeface="Comic Sans MS" panose="030F0702030302020204" pitchFamily="66" charset="0"/>
              </a:rPr>
              <a:t>to reduce the risk of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260223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6472501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90800" y="457200"/>
            <a:ext cx="4124848" cy="400110"/>
          </a:xfrm>
          <a:prstGeom prst="rect">
            <a:avLst/>
          </a:prstGeom>
          <a:noFill/>
        </p:spPr>
        <p:txBody>
          <a:bodyPr wrap="none" rtlCol="0">
            <a:spAutoFit/>
          </a:bodyPr>
          <a:lstStyle/>
          <a:p>
            <a:pPr algn="ctr"/>
            <a:r>
              <a:rPr lang="en-US" sz="2000" b="1" dirty="0">
                <a:latin typeface="Comic Sans MS" panose="030F0702030302020204" pitchFamily="66" charset="0"/>
              </a:rPr>
              <a:t>Facts to Remember about STIs</a:t>
            </a:r>
          </a:p>
        </p:txBody>
      </p:sp>
      <p:sp>
        <p:nvSpPr>
          <p:cNvPr id="4" name="Rectangle 3"/>
          <p:cNvSpPr/>
          <p:nvPr/>
        </p:nvSpPr>
        <p:spPr>
          <a:xfrm>
            <a:off x="1524000" y="1508641"/>
            <a:ext cx="6324600" cy="4739759"/>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STIs spread quickly and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STIs have no symptoms.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Ways to prevent STIs and reduce the risk of STIs are:</a:t>
            </a:r>
          </a:p>
          <a:p>
            <a:pPr marL="285750" indent="-285750">
              <a:buFont typeface="Arial" panose="020B0604020202020204" pitchFamily="34" charset="0"/>
              <a:buChar char="•"/>
            </a:pPr>
            <a:endParaRPr lang="en-US" sz="1000"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Choose not to have sex until a faithful lifelong relationship.</a:t>
            </a:r>
          </a:p>
          <a:p>
            <a:pPr marL="742950" lvl="1" indent="-285750">
              <a:buFont typeface="Arial" panose="020B0604020202020204" pitchFamily="34" charset="0"/>
              <a:buChar char="•"/>
            </a:pPr>
            <a:r>
              <a:rPr lang="en-US" dirty="0">
                <a:latin typeface="Comic Sans MS" panose="030F0702030302020204" pitchFamily="66" charset="0"/>
              </a:rPr>
              <a:t>Use condoms every time you have sex.</a:t>
            </a:r>
          </a:p>
          <a:p>
            <a:pPr marL="742950" lvl="1" indent="-285750">
              <a:buFont typeface="Arial" panose="020B0604020202020204" pitchFamily="34" charset="0"/>
              <a:buChar char="•"/>
            </a:pPr>
            <a:r>
              <a:rPr lang="en-US" dirty="0">
                <a:latin typeface="Comic Sans MS" panose="030F0702030302020204" pitchFamily="66" charset="0"/>
              </a:rPr>
              <a:t>Wait to have sex until you and your partner have been tested.</a:t>
            </a:r>
          </a:p>
          <a:p>
            <a:pPr marL="742950" lvl="1" indent="-285750">
              <a:buFont typeface="Arial" panose="020B0604020202020204" pitchFamily="34" charset="0"/>
              <a:buChar char="•"/>
            </a:pPr>
            <a:endParaRPr lang="en-US" sz="1000" dirty="0">
              <a:latin typeface="Comic Sans MS" panose="030F0702030302020204" pitchFamily="66" charset="0"/>
            </a:endParaRPr>
          </a:p>
          <a:p>
            <a:pPr marL="0" lvl="1" indent="-285750">
              <a:buFont typeface="Arial" panose="020B0604020202020204" pitchFamily="34" charset="0"/>
              <a:buChar char="•"/>
            </a:pPr>
            <a:r>
              <a:rPr lang="en-US" dirty="0">
                <a:latin typeface="Comic Sans MS" panose="030F0702030302020204" pitchFamily="66" charset="0"/>
              </a:rPr>
              <a:t>Even if you have been sexually active in the past, you   </a:t>
            </a:r>
          </a:p>
          <a:p>
            <a:pPr marL="0" lvl="1"/>
            <a:r>
              <a:rPr lang="en-US" dirty="0">
                <a:latin typeface="Comic Sans MS" panose="030F0702030302020204" pitchFamily="66" charset="0"/>
              </a:rPr>
              <a:t>     can choose not to have sex.</a:t>
            </a:r>
          </a:p>
          <a:p>
            <a:pPr marL="742950" lvl="1" indent="-285750">
              <a:buFont typeface="Arial" panose="020B0604020202020204" pitchFamily="34" charset="0"/>
              <a:buChar char="•"/>
            </a:pPr>
            <a:endParaRPr lang="en-US" dirty="0">
              <a:latin typeface="Comic Sans MS" panose="030F0702030302020204" pitchFamily="66" charset="0"/>
            </a:endParaRPr>
          </a:p>
          <a:p>
            <a:pPr lvl="1"/>
            <a:endParaRPr lang="en-US" dirty="0">
              <a:latin typeface="Comic Sans MS" panose="030F07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9144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0617099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97679" y="833735"/>
            <a:ext cx="3203121" cy="461665"/>
          </a:xfrm>
          <a:prstGeom prst="rect">
            <a:avLst/>
          </a:prstGeom>
          <a:noFill/>
        </p:spPr>
        <p:txBody>
          <a:bodyPr wrap="none" rtlCol="0">
            <a:prstTxWarp prst="textDeflate">
              <a:avLst>
                <a:gd name="adj" fmla="val 13755"/>
              </a:avLst>
            </a:prstTxWarp>
            <a:spAutoFit/>
          </a:bodyPr>
          <a:lstStyle/>
          <a:p>
            <a:pPr algn="ctr"/>
            <a:r>
              <a:rPr lang="en-US" sz="2400" b="1" dirty="0">
                <a:ln>
                  <a:solidFill>
                    <a:schemeClr val="tx1">
                      <a:lumMod val="65000"/>
                      <a:lumOff val="35000"/>
                    </a:schemeClr>
                  </a:solidFill>
                </a:ln>
                <a:solidFill>
                  <a:srgbClr val="FEC30E"/>
                </a:solidFill>
                <a:effectLst>
                  <a:outerShdw blurRad="38100" dist="38100" dir="2700000" algn="tl">
                    <a:srgbClr val="000000">
                      <a:alpha val="43137"/>
                    </a:srgbClr>
                  </a:outerShdw>
                </a:effectLst>
                <a:latin typeface="Comic Sans MS" panose="030F0702030302020204" pitchFamily="66" charset="0"/>
              </a:rPr>
              <a:t>IT’S YOUR CHOICE</a:t>
            </a:r>
          </a:p>
        </p:txBody>
      </p:sp>
      <p:sp>
        <p:nvSpPr>
          <p:cNvPr id="4" name="Rectangle 3"/>
          <p:cNvSpPr/>
          <p:nvPr/>
        </p:nvSpPr>
        <p:spPr>
          <a:xfrm>
            <a:off x="2484883" y="1613118"/>
            <a:ext cx="4830317" cy="1815882"/>
          </a:xfrm>
          <a:prstGeom prst="rect">
            <a:avLst/>
          </a:prstGeom>
        </p:spPr>
        <p:txBody>
          <a:bodyPr wrap="square">
            <a:spAutoFit/>
          </a:bodyPr>
          <a:lstStyle/>
          <a:p>
            <a:pPr algn="ctr"/>
            <a:r>
              <a:rPr lang="en-US" sz="2800" dirty="0">
                <a:latin typeface="Comic Sans MS" panose="030F0702030302020204" pitchFamily="66" charset="0"/>
              </a:rPr>
              <a:t>The choices you make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NOW</a:t>
            </a:r>
          </a:p>
          <a:p>
            <a:pPr algn="ctr"/>
            <a:r>
              <a:rPr lang="en-US" sz="2800" dirty="0">
                <a:latin typeface="Comic Sans MS" panose="030F0702030302020204" pitchFamily="66" charset="0"/>
              </a:rPr>
              <a:t>will affect you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LATER</a:t>
            </a:r>
            <a:r>
              <a:rPr lang="en-US" sz="2400" dirty="0">
                <a:latin typeface="Comic Sans MS" panose="030F0702030302020204" pitchFamily="66" charset="0"/>
              </a:rPr>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2133600"/>
            <a:ext cx="1440466" cy="353041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2043026"/>
            <a:ext cx="2438400" cy="3530416"/>
          </a:xfrm>
          <a:prstGeom prst="rect">
            <a:avLst/>
          </a:prstGeom>
        </p:spPr>
      </p:pic>
    </p:spTree>
    <p:extLst>
      <p:ext uri="{BB962C8B-B14F-4D97-AF65-F5344CB8AC3E}">
        <p14:creationId xmlns:p14="http://schemas.microsoft.com/office/powerpoint/2010/main" val="37652477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4287</TotalTime>
  <Words>4533</Words>
  <Application>Microsoft Macintosh PowerPoint</Application>
  <PresentationFormat>On-screen Show (4:3)</PresentationFormat>
  <Paragraphs>387</Paragraphs>
  <Slides>32</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Aharoni</vt:lpstr>
      <vt:lpstr>Arial</vt:lpstr>
      <vt:lpstr>Calibri</vt:lpstr>
      <vt:lpstr>Cambria</vt:lpstr>
      <vt:lpstr>Chalkboard</vt:lpstr>
      <vt:lpstr>Comic Sans MS</vt:lpstr>
      <vt:lpstr>Cooper Black</vt:lpstr>
      <vt:lpstr>Symbol</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151</cp:revision>
  <dcterms:created xsi:type="dcterms:W3CDTF">2015-02-11T00:16:05Z</dcterms:created>
  <dcterms:modified xsi:type="dcterms:W3CDTF">2024-11-15T03:26:46Z</dcterms:modified>
</cp:coreProperties>
</file>