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60" r:id="rId5"/>
    <p:sldId id="261" r:id="rId6"/>
    <p:sldId id="263" r:id="rId7"/>
    <p:sldId id="264" r:id="rId8"/>
    <p:sldId id="265" r:id="rId9"/>
    <p:sldId id="267" r:id="rId10"/>
    <p:sldId id="268" r:id="rId11"/>
    <p:sldId id="266" r:id="rId12"/>
    <p:sldId id="269" r:id="rId13"/>
    <p:sldId id="270" r:id="rId14"/>
    <p:sldId id="290" r:id="rId15"/>
    <p:sldId id="271" r:id="rId16"/>
    <p:sldId id="272" r:id="rId17"/>
    <p:sldId id="273" r:id="rId18"/>
    <p:sldId id="274" r:id="rId19"/>
    <p:sldId id="275" r:id="rId20"/>
    <p:sldId id="291"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2976"/>
    <a:srgbClr val="2D813F"/>
    <a:srgbClr val="FEC30E"/>
    <a:srgbClr val="C52827"/>
    <a:srgbClr val="085590"/>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15"/>
    <p:restoredTop sz="93371" autoAdjust="0"/>
  </p:normalViewPr>
  <p:slideViewPr>
    <p:cSldViewPr>
      <p:cViewPr varScale="1">
        <p:scale>
          <a:sx n="100" d="100"/>
          <a:sy n="100" d="100"/>
        </p:scale>
        <p:origin x="120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2A6D6B-3477-4A45-9E7B-D5217BF5CC39}" type="datetimeFigureOut">
              <a:rPr lang="en-US" smtClean="0"/>
              <a:t>11/15/24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6F3AA-D9E3-43A0-AC89-4997BD1C1066}" type="slidenum">
              <a:rPr lang="en-US" smtClean="0"/>
              <a:t>‹#›</a:t>
            </a:fld>
            <a:endParaRPr lang="en-US"/>
          </a:p>
        </p:txBody>
      </p:sp>
    </p:spTree>
    <p:extLst>
      <p:ext uri="{BB962C8B-B14F-4D97-AF65-F5344CB8AC3E}">
        <p14:creationId xmlns:p14="http://schemas.microsoft.com/office/powerpoint/2010/main" val="339217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6F3AA-D9E3-43A0-AC89-4997BD1C1066}" type="slidenum">
              <a:rPr lang="en-US" smtClean="0"/>
              <a:t>7</a:t>
            </a:fld>
            <a:endParaRPr lang="en-US"/>
          </a:p>
        </p:txBody>
      </p:sp>
    </p:spTree>
    <p:extLst>
      <p:ext uri="{BB962C8B-B14F-4D97-AF65-F5344CB8AC3E}">
        <p14:creationId xmlns:p14="http://schemas.microsoft.com/office/powerpoint/2010/main" val="3466825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18</a:t>
            </a:fld>
            <a:endParaRPr lang="en-US"/>
          </a:p>
        </p:txBody>
      </p:sp>
    </p:spTree>
    <p:extLst>
      <p:ext uri="{BB962C8B-B14F-4D97-AF65-F5344CB8AC3E}">
        <p14:creationId xmlns:p14="http://schemas.microsoft.com/office/powerpoint/2010/main" val="633394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1091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406034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59449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6179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66333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43809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82043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39745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22285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28033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846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7" name="Rectangle 6"/>
          <p:cNvSpPr/>
          <p:nvPr userDrawn="1"/>
        </p:nvSpPr>
        <p:spPr>
          <a:xfrm>
            <a:off x="6529106"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201901" y="6489412"/>
            <a:ext cx="4446299" cy="307777"/>
          </a:xfrm>
          <a:prstGeom prst="rect">
            <a:avLst/>
          </a:prstGeom>
        </p:spPr>
        <p:txBody>
          <a:bodyPr wrap="squar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8.4.3 Sexually Transmitted Infections (STIs)</a:t>
            </a:r>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49983" y="91591"/>
            <a:ext cx="7897439" cy="6397821"/>
          </a:xfrm>
          <a:prstGeom prst="rect">
            <a:avLst/>
          </a:prstGeom>
          <a:effectLst>
            <a:outerShdw blurRad="63500" sx="102000" sy="102000" algn="ctr" rotWithShape="0">
              <a:prstClr val="black">
                <a:alpha val="40000"/>
              </a:prstClr>
            </a:outerShdw>
          </a:effectLst>
        </p:spPr>
      </p:pic>
      <p:cxnSp>
        <p:nvCxnSpPr>
          <p:cNvPr id="4" name="Straight Connector 3"/>
          <p:cNvCxnSpPr/>
          <p:nvPr userDrawn="1"/>
        </p:nvCxnSpPr>
        <p:spPr>
          <a:xfrm>
            <a:off x="4598703" y="5791200"/>
            <a:ext cx="0" cy="472586"/>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285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75071" y="2286000"/>
            <a:ext cx="6426760" cy="1431161"/>
          </a:xfrm>
          <a:prstGeom prst="rect">
            <a:avLst/>
          </a:prstGeom>
          <a:noFill/>
        </p:spPr>
        <p:txBody>
          <a:bodyPr wrap="none" rtlCol="0">
            <a:spAutoFit/>
          </a:bodyPr>
          <a:lstStyle/>
          <a:p>
            <a:pPr algn="ctr"/>
            <a:r>
              <a:rPr lang="en-US" sz="2900" b="1" dirty="0">
                <a:latin typeface="Comic Sans MS" panose="030F0702030302020204" pitchFamily="66" charset="0"/>
              </a:rPr>
              <a:t>What Teens Need to Know About </a:t>
            </a:r>
          </a:p>
          <a:p>
            <a:pPr algn="ctr"/>
            <a:r>
              <a:rPr lang="en-US" sz="2900" b="1" dirty="0">
                <a:latin typeface="Comic Sans MS" panose="030F0702030302020204" pitchFamily="66" charset="0"/>
              </a:rPr>
              <a:t>Sexually Transmitted Infections </a:t>
            </a:r>
          </a:p>
          <a:p>
            <a:pPr algn="ctr"/>
            <a:r>
              <a:rPr lang="en-US" sz="2900" b="1" dirty="0">
                <a:latin typeface="Comic Sans MS" panose="030F0702030302020204" pitchFamily="66" charset="0"/>
              </a:rPr>
              <a:t>and Diseases (STIs/STDs)</a:t>
            </a: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5173123"/>
            <a:ext cx="652887" cy="742781"/>
          </a:xfrm>
          <a:prstGeom prst="rect">
            <a:avLst/>
          </a:prstGeom>
        </p:spPr>
      </p:pic>
    </p:spTree>
    <p:extLst>
      <p:ext uri="{BB962C8B-B14F-4D97-AF65-F5344CB8AC3E}">
        <p14:creationId xmlns:p14="http://schemas.microsoft.com/office/powerpoint/2010/main" val="350937324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42119" y="646814"/>
            <a:ext cx="3337773" cy="707886"/>
          </a:xfrm>
          <a:prstGeom prst="rect">
            <a:avLst/>
          </a:prstGeom>
          <a:noFill/>
        </p:spPr>
        <p:txBody>
          <a:bodyPr wrap="none" rtlCol="0">
            <a:spAutoFit/>
          </a:bodyPr>
          <a:lstStyle/>
          <a:p>
            <a:pPr algn="ctr"/>
            <a:r>
              <a:rPr lang="en-US" sz="2000" b="1" dirty="0">
                <a:latin typeface="Comic Sans MS" panose="030F0702030302020204" pitchFamily="66" charset="0"/>
              </a:rPr>
              <a:t>The Difference Between </a:t>
            </a:r>
          </a:p>
          <a:p>
            <a:pPr algn="ctr"/>
            <a:r>
              <a:rPr lang="en-US" sz="2000" b="1" dirty="0">
                <a:latin typeface="Comic Sans MS" panose="030F0702030302020204" pitchFamily="66" charset="0"/>
              </a:rPr>
              <a:t>STIs and STDs</a:t>
            </a:r>
          </a:p>
        </p:txBody>
      </p:sp>
      <p:sp>
        <p:nvSpPr>
          <p:cNvPr id="6" name="Rectangle 5"/>
          <p:cNvSpPr/>
          <p:nvPr/>
        </p:nvSpPr>
        <p:spPr>
          <a:xfrm>
            <a:off x="1600200" y="1676400"/>
            <a:ext cx="6172200" cy="3062377"/>
          </a:xfrm>
          <a:prstGeom prst="rect">
            <a:avLst/>
          </a:prstGeom>
        </p:spPr>
        <p:txBody>
          <a:bodyPr wrap="square">
            <a:spAutoFit/>
          </a:bodyPr>
          <a:lstStyle/>
          <a:p>
            <a:pPr marL="285750" indent="-285750">
              <a:buFont typeface="Arial" panose="020B0604020202020204" pitchFamily="34" charset="0"/>
              <a:buChar char="•"/>
            </a:pPr>
            <a:r>
              <a:rPr lang="en-US" sz="1900" b="1" dirty="0">
                <a:latin typeface="Comic Sans MS" panose="030F0702030302020204" pitchFamily="66" charset="0"/>
              </a:rPr>
              <a:t>STD stands for Sexually Transmitted Disease.</a:t>
            </a:r>
          </a:p>
          <a:p>
            <a:pPr marL="285750" indent="-285750">
              <a:buFont typeface="Arial" panose="020B0604020202020204" pitchFamily="34" charset="0"/>
              <a:buChar char="•"/>
            </a:pPr>
            <a:endParaRPr lang="en-US" sz="1000" b="1"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STI is a newer term that stands for Sexually Transmitted Infection. </a:t>
            </a:r>
          </a:p>
          <a:p>
            <a:pPr marL="742950" lvl="1" indent="-285750">
              <a:buFont typeface="Arial" panose="020B0604020202020204" pitchFamily="34" charset="0"/>
              <a:buChar char="•"/>
            </a:pPr>
            <a:r>
              <a:rPr lang="en-US" dirty="0">
                <a:latin typeface="Comic Sans MS" panose="030F0702030302020204" pitchFamily="66" charset="0"/>
              </a:rPr>
              <a:t>Used by doctors and the Centers for Disease Control and Prevention (CDC). </a:t>
            </a:r>
          </a:p>
          <a:p>
            <a:pPr marL="742950" lvl="1" indent="-285750">
              <a:buFont typeface="Arial" panose="020B0604020202020204" pitchFamily="34" charset="0"/>
              <a:buChar char="•"/>
            </a:pPr>
            <a:r>
              <a:rPr lang="en-US" dirty="0">
                <a:latin typeface="Comic Sans MS" panose="030F0702030302020204" pitchFamily="66" charset="0"/>
              </a:rPr>
              <a:t>Used because when you have a disease, it often means you have signs or symptoms of an infection but many STIs have no symptoms. </a:t>
            </a:r>
          </a:p>
          <a:p>
            <a:pPr marL="742950" lvl="1" indent="-285750">
              <a:buFont typeface="Arial" panose="020B0604020202020204" pitchFamily="34" charset="0"/>
              <a:buChar char="•"/>
            </a:pPr>
            <a:r>
              <a:rPr lang="en-US" dirty="0">
                <a:latin typeface="Comic Sans MS" panose="030F0702030302020204" pitchFamily="66" charset="0"/>
              </a:rPr>
              <a:t>Since infections don’t always cause symptoms, the term STD can be confusing. </a:t>
            </a:r>
          </a:p>
        </p:txBody>
      </p:sp>
    </p:spTree>
    <p:extLst>
      <p:ext uri="{BB962C8B-B14F-4D97-AF65-F5344CB8AC3E}">
        <p14:creationId xmlns:p14="http://schemas.microsoft.com/office/powerpoint/2010/main" val="4124671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00400" y="742890"/>
            <a:ext cx="3265639" cy="400110"/>
          </a:xfrm>
          <a:prstGeom prst="rect">
            <a:avLst/>
          </a:prstGeom>
          <a:noFill/>
        </p:spPr>
        <p:txBody>
          <a:bodyPr wrap="none" rtlCol="0">
            <a:spAutoFit/>
          </a:bodyPr>
          <a:lstStyle/>
          <a:p>
            <a:pPr algn="ctr"/>
            <a:r>
              <a:rPr lang="en-US" sz="2000" b="1" dirty="0">
                <a:latin typeface="Comic Sans MS" panose="030F0702030302020204" pitchFamily="66" charset="0"/>
              </a:rPr>
              <a:t>Types of Sexual Contact</a:t>
            </a:r>
          </a:p>
        </p:txBody>
      </p:sp>
      <p:sp>
        <p:nvSpPr>
          <p:cNvPr id="9" name="TextBox 8"/>
          <p:cNvSpPr txBox="1"/>
          <p:nvPr/>
        </p:nvSpPr>
        <p:spPr>
          <a:xfrm>
            <a:off x="2816861" y="4473714"/>
            <a:ext cx="3958135" cy="707886"/>
          </a:xfrm>
          <a:prstGeom prst="rect">
            <a:avLst/>
          </a:prstGeom>
          <a:noFill/>
        </p:spPr>
        <p:txBody>
          <a:bodyPr wrap="none" rtlCol="0">
            <a:spAutoFit/>
          </a:bodyPr>
          <a:lstStyle/>
          <a:p>
            <a:pPr algn="ctr"/>
            <a:r>
              <a:rPr lang="en-US" sz="2000" dirty="0">
                <a:latin typeface="Comic Sans MS" panose="030F0702030302020204" pitchFamily="66" charset="0"/>
              </a:rPr>
              <a:t>You can get an STI from any of</a:t>
            </a:r>
          </a:p>
          <a:p>
            <a:pPr algn="ctr"/>
            <a:r>
              <a:rPr lang="en-US" sz="2000" dirty="0">
                <a:latin typeface="Comic Sans MS" panose="030F0702030302020204" pitchFamily="66" charset="0"/>
              </a:rPr>
              <a:t>these sexual behaviors.</a:t>
            </a:r>
          </a:p>
        </p:txBody>
      </p:sp>
      <p:grpSp>
        <p:nvGrpSpPr>
          <p:cNvPr id="28" name="Group 27"/>
          <p:cNvGrpSpPr>
            <a:grpSpLocks/>
          </p:cNvGrpSpPr>
          <p:nvPr/>
        </p:nvGrpSpPr>
        <p:grpSpPr bwMode="auto">
          <a:xfrm>
            <a:off x="3039985" y="3471862"/>
            <a:ext cx="3433274" cy="719138"/>
            <a:chOff x="-5130184" y="2261646"/>
            <a:chExt cx="4235049" cy="1012107"/>
          </a:xfrm>
        </p:grpSpPr>
        <p:sp>
          <p:nvSpPr>
            <p:cNvPr id="29" name="Rectangle 28"/>
            <p:cNvSpPr/>
            <p:nvPr/>
          </p:nvSpPr>
          <p:spPr bwMode="auto">
            <a:xfrm>
              <a:off x="-5130184" y="2261646"/>
              <a:ext cx="4235049" cy="101210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0" name="TextBox 59"/>
            <p:cNvSpPr txBox="1">
              <a:spLocks noChangeArrowheads="1"/>
            </p:cNvSpPr>
            <p:nvPr/>
          </p:nvSpPr>
          <p:spPr bwMode="auto">
            <a:xfrm>
              <a:off x="-5130184" y="2333603"/>
              <a:ext cx="4235049"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err="1">
                  <a:latin typeface="Cambria" pitchFamily="18" charset="0"/>
                </a:rPr>
                <a:t>Outercourse</a:t>
              </a:r>
              <a:r>
                <a:rPr lang="en-US" altLang="en-US" sz="1800" b="1" dirty="0">
                  <a:latin typeface="Cambria" pitchFamily="18" charset="0"/>
                </a:rPr>
                <a:t>: </a:t>
              </a:r>
              <a:r>
                <a:rPr lang="en-US" altLang="en-US" sz="1800" dirty="0">
                  <a:latin typeface="Cambria" pitchFamily="18" charset="0"/>
                </a:rPr>
                <a:t>Genital-to-genital contact without intercourse.</a:t>
              </a:r>
            </a:p>
          </p:txBody>
        </p:sp>
      </p:grpSp>
      <p:grpSp>
        <p:nvGrpSpPr>
          <p:cNvPr id="31" name="Group 30"/>
          <p:cNvGrpSpPr>
            <a:grpSpLocks/>
          </p:cNvGrpSpPr>
          <p:nvPr/>
        </p:nvGrpSpPr>
        <p:grpSpPr bwMode="auto">
          <a:xfrm>
            <a:off x="1678296" y="2524418"/>
            <a:ext cx="3144319" cy="750888"/>
            <a:chOff x="-4255032" y="2179638"/>
            <a:chExt cx="2969970" cy="751332"/>
          </a:xfrm>
        </p:grpSpPr>
        <p:sp>
          <p:nvSpPr>
            <p:cNvPr id="32" name="Rectangle 31"/>
            <p:cNvSpPr/>
            <p:nvPr/>
          </p:nvSpPr>
          <p:spPr bwMode="auto">
            <a:xfrm>
              <a:off x="-4255032" y="2179638"/>
              <a:ext cx="2920754" cy="751332"/>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65"/>
            <p:cNvSpPr txBox="1">
              <a:spLocks noChangeArrowheads="1"/>
            </p:cNvSpPr>
            <p:nvPr/>
          </p:nvSpPr>
          <p:spPr bwMode="auto">
            <a:xfrm>
              <a:off x="-4227151" y="2230492"/>
              <a:ext cx="2942089" cy="6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Oral Sex: </a:t>
              </a:r>
              <a:r>
                <a:rPr lang="en-US" altLang="en-US" sz="1800" dirty="0">
                  <a:latin typeface="Cambria" pitchFamily="18" charset="0"/>
                </a:rPr>
                <a:t> Oral (mouth) contact with penis or vagina.</a:t>
              </a:r>
            </a:p>
          </p:txBody>
        </p:sp>
      </p:grpSp>
      <p:grpSp>
        <p:nvGrpSpPr>
          <p:cNvPr id="34" name="Group 33"/>
          <p:cNvGrpSpPr>
            <a:grpSpLocks/>
          </p:cNvGrpSpPr>
          <p:nvPr/>
        </p:nvGrpSpPr>
        <p:grpSpPr bwMode="auto">
          <a:xfrm>
            <a:off x="4981662" y="2524418"/>
            <a:ext cx="2638338" cy="741230"/>
            <a:chOff x="-5030669" y="2179637"/>
            <a:chExt cx="3365384" cy="993671"/>
          </a:xfrm>
        </p:grpSpPr>
        <p:sp>
          <p:nvSpPr>
            <p:cNvPr id="35" name="Rectangle 34"/>
            <p:cNvSpPr/>
            <p:nvPr/>
          </p:nvSpPr>
          <p:spPr bwMode="auto">
            <a:xfrm>
              <a:off x="-5028643" y="2179637"/>
              <a:ext cx="3363358" cy="993671"/>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6" name="TextBox 48"/>
            <p:cNvSpPr txBox="1">
              <a:spLocks noChangeArrowheads="1"/>
            </p:cNvSpPr>
            <p:nvPr/>
          </p:nvSpPr>
          <p:spPr bwMode="auto">
            <a:xfrm>
              <a:off x="-5030669" y="2252549"/>
              <a:ext cx="3365382" cy="86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Anal Sex: </a:t>
              </a:r>
              <a:r>
                <a:rPr lang="en-US" altLang="en-US" sz="1800" dirty="0">
                  <a:latin typeface="Cambria" pitchFamily="18" charset="0"/>
                </a:rPr>
                <a:t> Penis placed into the anus.</a:t>
              </a:r>
            </a:p>
          </p:txBody>
        </p:sp>
      </p:grpSp>
      <p:grpSp>
        <p:nvGrpSpPr>
          <p:cNvPr id="37" name="Group 36"/>
          <p:cNvGrpSpPr>
            <a:grpSpLocks/>
          </p:cNvGrpSpPr>
          <p:nvPr/>
        </p:nvGrpSpPr>
        <p:grpSpPr bwMode="auto">
          <a:xfrm>
            <a:off x="3276600" y="1563630"/>
            <a:ext cx="2835420" cy="760412"/>
            <a:chOff x="-4540012" y="1971325"/>
            <a:chExt cx="2835431" cy="760094"/>
          </a:xfrm>
        </p:grpSpPr>
        <p:sp>
          <p:nvSpPr>
            <p:cNvPr id="38" name="Rectangle 37"/>
            <p:cNvSpPr/>
            <p:nvPr/>
          </p:nvSpPr>
          <p:spPr bwMode="auto">
            <a:xfrm>
              <a:off x="-4540012" y="1971325"/>
              <a:ext cx="2789203" cy="760094"/>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9" name="TextBox 41"/>
            <p:cNvSpPr txBox="1">
              <a:spLocks noChangeArrowheads="1"/>
            </p:cNvSpPr>
            <p:nvPr/>
          </p:nvSpPr>
          <p:spPr bwMode="auto">
            <a:xfrm>
              <a:off x="-4540012" y="2028341"/>
              <a:ext cx="2835431" cy="6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Vaginal Sex:  </a:t>
              </a:r>
              <a:r>
                <a:rPr lang="en-US" altLang="en-US" sz="1800" dirty="0">
                  <a:latin typeface="Cambria" pitchFamily="18" charset="0"/>
                </a:rPr>
                <a:t>Penis placed into the vagina.</a:t>
              </a:r>
            </a:p>
          </p:txBody>
        </p:sp>
      </p:grpSp>
    </p:spTree>
    <p:extLst>
      <p:ext uri="{BB962C8B-B14F-4D97-AF65-F5344CB8AC3E}">
        <p14:creationId xmlns:p14="http://schemas.microsoft.com/office/powerpoint/2010/main" val="27418346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1133" y="813137"/>
            <a:ext cx="5056192" cy="1015663"/>
          </a:xfrm>
          <a:prstGeom prst="rect">
            <a:avLst/>
          </a:prstGeom>
          <a:noFill/>
        </p:spPr>
        <p:txBody>
          <a:bodyPr wrap="none" rtlCol="0">
            <a:spAutoFit/>
          </a:bodyPr>
          <a:lstStyle/>
          <a:p>
            <a:pPr algn="ctr"/>
            <a:r>
              <a:rPr lang="en-US" sz="2000" b="1" dirty="0">
                <a:latin typeface="Comic Sans MS" panose="030F0702030302020204" pitchFamily="66" charset="0"/>
              </a:rPr>
              <a:t>According to the CDC, adolescents</a:t>
            </a:r>
          </a:p>
          <a:p>
            <a:pPr algn="ctr"/>
            <a:r>
              <a:rPr lang="en-US" sz="2000" b="1" dirty="0">
                <a:latin typeface="Comic Sans MS" panose="030F0702030302020204" pitchFamily="66" charset="0"/>
              </a:rPr>
              <a:t> are at higher risk for acquiring STIs </a:t>
            </a:r>
          </a:p>
          <a:p>
            <a:pPr algn="ctr"/>
            <a:r>
              <a:rPr lang="en-US" sz="2000" b="1" dirty="0">
                <a:latin typeface="Comic Sans MS" panose="030F0702030302020204" pitchFamily="66" charset="0"/>
              </a:rPr>
              <a:t>due to a number of unique factors:</a:t>
            </a:r>
          </a:p>
        </p:txBody>
      </p:sp>
      <p:sp>
        <p:nvSpPr>
          <p:cNvPr id="4" name="Rectangle 3"/>
          <p:cNvSpPr/>
          <p:nvPr/>
        </p:nvSpPr>
        <p:spPr>
          <a:xfrm>
            <a:off x="2907570" y="2362200"/>
            <a:ext cx="3803318" cy="209288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Insufficient Screening </a:t>
            </a:r>
          </a:p>
          <a:p>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Confidentiality Concerns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Biology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Lack of Access to Healthcare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Multiple Sex Partners</a:t>
            </a:r>
          </a:p>
        </p:txBody>
      </p:sp>
    </p:spTree>
    <p:extLst>
      <p:ext uri="{BB962C8B-B14F-4D97-AF65-F5344CB8AC3E}">
        <p14:creationId xmlns:p14="http://schemas.microsoft.com/office/powerpoint/2010/main" val="18288970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07400" y="762000"/>
            <a:ext cx="5325497" cy="954107"/>
          </a:xfrm>
          <a:prstGeom prst="rect">
            <a:avLst/>
          </a:prstGeom>
          <a:noFill/>
          <a:ln w="28575">
            <a:noFill/>
          </a:ln>
        </p:spPr>
        <p:txBody>
          <a:bodyPr wrap="none" rtlCol="0">
            <a:spAutoFit/>
          </a:bodyPr>
          <a:lstStyle/>
          <a:p>
            <a:pPr algn="ctr"/>
            <a:r>
              <a:rPr lang="en-US" sz="2000" b="1" dirty="0">
                <a:latin typeface="Comic Sans MS" panose="030F0702030302020204" pitchFamily="66" charset="0"/>
              </a:rPr>
              <a:t>Many youth do not know they’re infected</a:t>
            </a:r>
          </a:p>
          <a:p>
            <a:pPr algn="ctr"/>
            <a:r>
              <a:rPr lang="en-US" sz="2000" b="1" dirty="0">
                <a:latin typeface="Comic Sans MS" panose="030F0702030302020204" pitchFamily="66" charset="0"/>
              </a:rPr>
              <a:t> because STIs often have no symptoms</a:t>
            </a:r>
          </a:p>
          <a:p>
            <a:pPr algn="ctr"/>
            <a:r>
              <a:rPr lang="en-US" sz="1600" i="1" dirty="0">
                <a:latin typeface="Comic Sans MS" panose="030F0702030302020204" pitchFamily="66" charset="0"/>
              </a:rPr>
              <a:t>(Data are cases among youth ages 15-24)</a:t>
            </a:r>
          </a:p>
        </p:txBody>
      </p:sp>
      <p:sp>
        <p:nvSpPr>
          <p:cNvPr id="2" name="TextBox 1"/>
          <p:cNvSpPr txBox="1"/>
          <p:nvPr/>
        </p:nvSpPr>
        <p:spPr>
          <a:xfrm>
            <a:off x="3246304" y="2039154"/>
            <a:ext cx="944489" cy="369332"/>
          </a:xfrm>
          <a:prstGeom prst="rect">
            <a:avLst/>
          </a:prstGeom>
          <a:solidFill>
            <a:srgbClr val="4E2976"/>
          </a:solidFill>
          <a:ln w="19050">
            <a:solidFill>
              <a:schemeClr val="tx1"/>
            </a:solidFill>
          </a:ln>
        </p:spPr>
        <p:txBody>
          <a:bodyPr wrap="none" rtlCol="0">
            <a:spAutoFit/>
          </a:bodyPr>
          <a:lstStyle/>
          <a:p>
            <a:r>
              <a:rPr lang="en-US" dirty="0">
                <a:solidFill>
                  <a:schemeClr val="bg1"/>
                </a:solidFill>
              </a:rPr>
              <a:t>248,000</a:t>
            </a:r>
          </a:p>
        </p:txBody>
      </p:sp>
      <p:sp>
        <p:nvSpPr>
          <p:cNvPr id="7" name="TextBox 6"/>
          <p:cNvSpPr txBox="1"/>
          <p:nvPr/>
        </p:nvSpPr>
        <p:spPr>
          <a:xfrm>
            <a:off x="3233898" y="2514600"/>
            <a:ext cx="2069806"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798,000</a:t>
            </a:r>
          </a:p>
        </p:txBody>
      </p:sp>
      <p:sp>
        <p:nvSpPr>
          <p:cNvPr id="8" name="TextBox 7"/>
          <p:cNvSpPr txBox="1"/>
          <p:nvPr/>
        </p:nvSpPr>
        <p:spPr>
          <a:xfrm>
            <a:off x="3233898" y="3232666"/>
            <a:ext cx="3276600" cy="369332"/>
          </a:xfrm>
          <a:prstGeom prst="rect">
            <a:avLst/>
          </a:prstGeom>
          <a:solidFill>
            <a:srgbClr val="4E2976"/>
          </a:solidFill>
          <a:ln w="19050">
            <a:solidFill>
              <a:schemeClr val="tx1"/>
            </a:solidFill>
          </a:ln>
        </p:spPr>
        <p:txBody>
          <a:bodyPr wrap="square" rtlCol="0">
            <a:spAutoFit/>
          </a:bodyPr>
          <a:lstStyle/>
          <a:p>
            <a:r>
              <a:rPr lang="en-US" dirty="0">
                <a:solidFill>
                  <a:schemeClr val="bg1"/>
                </a:solidFill>
              </a:rPr>
              <a:t>1 million</a:t>
            </a:r>
          </a:p>
        </p:txBody>
      </p:sp>
      <p:sp>
        <p:nvSpPr>
          <p:cNvPr id="9" name="TextBox 8"/>
          <p:cNvSpPr txBox="1"/>
          <p:nvPr/>
        </p:nvSpPr>
        <p:spPr>
          <a:xfrm>
            <a:off x="3233898" y="3733800"/>
            <a:ext cx="4191000"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2.65 million</a:t>
            </a:r>
          </a:p>
        </p:txBody>
      </p:sp>
      <p:sp>
        <p:nvSpPr>
          <p:cNvPr id="3" name="TextBox 2"/>
          <p:cNvSpPr txBox="1"/>
          <p:nvPr/>
        </p:nvSpPr>
        <p:spPr>
          <a:xfrm>
            <a:off x="1828800" y="3417332"/>
            <a:ext cx="1443742" cy="369332"/>
          </a:xfrm>
          <a:prstGeom prst="rect">
            <a:avLst/>
          </a:prstGeom>
          <a:noFill/>
        </p:spPr>
        <p:txBody>
          <a:bodyPr wrap="square" rtlCol="0">
            <a:spAutoFit/>
          </a:bodyPr>
          <a:lstStyle/>
          <a:p>
            <a:r>
              <a:rPr lang="en-US" b="1" dirty="0">
                <a:latin typeface="Comic Sans MS" panose="030F0702030302020204" pitchFamily="66" charset="0"/>
              </a:rPr>
              <a:t>Chlamydia</a:t>
            </a:r>
          </a:p>
        </p:txBody>
      </p:sp>
      <p:sp>
        <p:nvSpPr>
          <p:cNvPr id="11" name="TextBox 10"/>
          <p:cNvSpPr txBox="1"/>
          <p:nvPr/>
        </p:nvSpPr>
        <p:spPr>
          <a:xfrm>
            <a:off x="1828800" y="2209800"/>
            <a:ext cx="1443742" cy="369332"/>
          </a:xfrm>
          <a:prstGeom prst="rect">
            <a:avLst/>
          </a:prstGeom>
          <a:noFill/>
        </p:spPr>
        <p:txBody>
          <a:bodyPr wrap="square" rtlCol="0">
            <a:spAutoFit/>
          </a:bodyPr>
          <a:lstStyle/>
          <a:p>
            <a:r>
              <a:rPr lang="en-US" b="1" dirty="0">
                <a:latin typeface="Comic Sans MS" panose="030F0702030302020204" pitchFamily="66" charset="0"/>
              </a:rPr>
              <a:t>Gonorrhea</a:t>
            </a:r>
          </a:p>
        </p:txBody>
      </p:sp>
      <p:sp>
        <p:nvSpPr>
          <p:cNvPr id="12" name="TextBox 11"/>
          <p:cNvSpPr txBox="1"/>
          <p:nvPr/>
        </p:nvSpPr>
        <p:spPr>
          <a:xfrm>
            <a:off x="5097191" y="4623348"/>
            <a:ext cx="294530" cy="369332"/>
          </a:xfrm>
          <a:prstGeom prst="rect">
            <a:avLst/>
          </a:prstGeom>
          <a:solidFill>
            <a:srgbClr val="2D813F"/>
          </a:solidFill>
          <a:ln w="19050">
            <a:solidFill>
              <a:schemeClr val="tx1"/>
            </a:solidFill>
          </a:ln>
        </p:spPr>
        <p:txBody>
          <a:bodyPr wrap="square" rtlCol="0">
            <a:spAutoFit/>
          </a:bodyPr>
          <a:lstStyle/>
          <a:p>
            <a:endParaRPr lang="en-US" dirty="0">
              <a:solidFill>
                <a:srgbClr val="2D813F"/>
              </a:solidFill>
            </a:endParaRPr>
          </a:p>
        </p:txBody>
      </p:sp>
      <p:sp>
        <p:nvSpPr>
          <p:cNvPr id="14" name="TextBox 13"/>
          <p:cNvSpPr txBox="1"/>
          <p:nvPr/>
        </p:nvSpPr>
        <p:spPr>
          <a:xfrm>
            <a:off x="5478953" y="4495800"/>
            <a:ext cx="1993995" cy="646331"/>
          </a:xfrm>
          <a:prstGeom prst="rect">
            <a:avLst/>
          </a:prstGeom>
          <a:noFill/>
        </p:spPr>
        <p:txBody>
          <a:bodyPr wrap="square" rtlCol="0">
            <a:spAutoFit/>
          </a:bodyPr>
          <a:lstStyle/>
          <a:p>
            <a:r>
              <a:rPr lang="en-US" dirty="0">
                <a:latin typeface="Comic Sans MS" panose="030F0702030302020204" pitchFamily="66" charset="0"/>
              </a:rPr>
              <a:t>Estimated total new infections</a:t>
            </a:r>
          </a:p>
        </p:txBody>
      </p:sp>
      <p:sp>
        <p:nvSpPr>
          <p:cNvPr id="15" name="TextBox 14"/>
          <p:cNvSpPr txBox="1"/>
          <p:nvPr/>
        </p:nvSpPr>
        <p:spPr>
          <a:xfrm>
            <a:off x="1981200" y="4626297"/>
            <a:ext cx="294530" cy="369332"/>
          </a:xfrm>
          <a:prstGeom prst="rect">
            <a:avLst/>
          </a:prstGeom>
          <a:solidFill>
            <a:srgbClr val="4E2976"/>
          </a:solidFill>
          <a:ln w="19050">
            <a:solidFill>
              <a:schemeClr val="tx1"/>
            </a:solidFill>
          </a:ln>
        </p:spPr>
        <p:txBody>
          <a:bodyPr wrap="square" rtlCol="0">
            <a:spAutoFit/>
          </a:bodyPr>
          <a:lstStyle/>
          <a:p>
            <a:endParaRPr lang="en-US" dirty="0">
              <a:solidFill>
                <a:schemeClr val="bg1"/>
              </a:solidFill>
            </a:endParaRPr>
          </a:p>
        </p:txBody>
      </p:sp>
      <p:sp>
        <p:nvSpPr>
          <p:cNvPr id="16" name="TextBox 15"/>
          <p:cNvSpPr txBox="1"/>
          <p:nvPr/>
        </p:nvSpPr>
        <p:spPr>
          <a:xfrm>
            <a:off x="2327082" y="4623348"/>
            <a:ext cx="2738407" cy="369332"/>
          </a:xfrm>
          <a:prstGeom prst="rect">
            <a:avLst/>
          </a:prstGeom>
          <a:noFill/>
        </p:spPr>
        <p:txBody>
          <a:bodyPr wrap="square" rtlCol="0">
            <a:spAutoFit/>
          </a:bodyPr>
          <a:lstStyle/>
          <a:p>
            <a:r>
              <a:rPr lang="en-US" dirty="0">
                <a:latin typeface="Comic Sans MS" panose="030F0702030302020204" pitchFamily="66" charset="0"/>
              </a:rPr>
              <a:t>Diagnosed &amp; reported</a:t>
            </a:r>
          </a:p>
        </p:txBody>
      </p:sp>
    </p:spTree>
    <p:extLst>
      <p:ext uri="{BB962C8B-B14F-4D97-AF65-F5344CB8AC3E}">
        <p14:creationId xmlns:p14="http://schemas.microsoft.com/office/powerpoint/2010/main" val="16989208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06168" y="763255"/>
            <a:ext cx="2257349" cy="400110"/>
          </a:xfrm>
          <a:prstGeom prst="rect">
            <a:avLst/>
          </a:prstGeom>
          <a:noFill/>
        </p:spPr>
        <p:txBody>
          <a:bodyPr wrap="none" rtlCol="0">
            <a:spAutoFit/>
          </a:bodyPr>
          <a:lstStyle/>
          <a:p>
            <a:pPr algn="ctr"/>
            <a:r>
              <a:rPr lang="en-US" sz="2000" b="1" dirty="0">
                <a:latin typeface="Comic Sans MS" panose="030F0702030302020204" pitchFamily="66" charset="0"/>
              </a:rPr>
              <a:t>What are STIs?</a:t>
            </a:r>
          </a:p>
        </p:txBody>
      </p:sp>
      <p:sp>
        <p:nvSpPr>
          <p:cNvPr id="4" name="Rectangle 3"/>
          <p:cNvSpPr/>
          <p:nvPr/>
        </p:nvSpPr>
        <p:spPr>
          <a:xfrm>
            <a:off x="1524000" y="1449572"/>
            <a:ext cx="6248400" cy="3231654"/>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are infections caused by </a:t>
            </a:r>
            <a:r>
              <a:rPr lang="en-US" sz="1900" b="1" dirty="0">
                <a:latin typeface="Comic Sans MS" panose="030F0702030302020204" pitchFamily="66" charset="0"/>
              </a:rPr>
              <a:t>viruses,</a:t>
            </a:r>
            <a:r>
              <a:rPr lang="en-US" sz="1900" dirty="0">
                <a:latin typeface="Comic Sans MS" panose="030F0702030302020204" pitchFamily="66" charset="0"/>
              </a:rPr>
              <a:t> </a:t>
            </a:r>
            <a:r>
              <a:rPr lang="en-US" sz="1900" b="1" dirty="0">
                <a:latin typeface="Comic Sans MS" panose="030F0702030302020204" pitchFamily="66" charset="0"/>
              </a:rPr>
              <a:t>bacteria or parasitic</a:t>
            </a:r>
            <a:r>
              <a:rPr lang="en-US" b="1" dirty="0">
                <a:latin typeface="Comic Sans MS" panose="030F0702030302020204" pitchFamily="66" charset="0"/>
              </a:rPr>
              <a:t> </a:t>
            </a:r>
            <a:r>
              <a:rPr lang="en-US" dirty="0">
                <a:latin typeface="Comic Sans MS" panose="030F0702030302020204" pitchFamily="66" charset="0"/>
              </a:rPr>
              <a:t>and are spread by </a:t>
            </a:r>
            <a:r>
              <a:rPr lang="en-US" sz="1900" b="1" dirty="0">
                <a:latin typeface="Comic Sans MS" panose="030F0702030302020204" pitchFamily="66" charset="0"/>
              </a:rPr>
              <a:t>sexual activity</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 </a:t>
            </a:r>
            <a:r>
              <a:rPr lang="en-US" sz="1900" b="1" dirty="0">
                <a:latin typeface="Comic Sans MS" panose="030F0702030302020204" pitchFamily="66" charset="0"/>
              </a:rPr>
              <a:t>virus</a:t>
            </a:r>
            <a:r>
              <a:rPr lang="en-US" dirty="0">
                <a:latin typeface="Comic Sans MS" panose="030F0702030302020204" pitchFamily="66" charset="0"/>
              </a:rPr>
              <a:t> causes an infection that cannot be cured. Medicines can slow down viruses but cannot eliminate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Bacteria</a:t>
            </a:r>
            <a:r>
              <a:rPr lang="en-US" dirty="0">
                <a:latin typeface="Comic Sans MS" panose="030F0702030302020204" pitchFamily="66" charset="0"/>
              </a:rPr>
              <a:t> cause infections and can be treated with antibiotics.</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dirty="0">
                <a:latin typeface="Comic Sans MS" panose="030F0702030302020204" pitchFamily="66" charset="0"/>
              </a:rPr>
              <a:t>Parasitic </a:t>
            </a:r>
            <a:r>
              <a:rPr lang="en-US" dirty="0">
                <a:latin typeface="Comic Sans MS" panose="030F0702030302020204" pitchFamily="66" charset="0"/>
              </a:rPr>
              <a:t>STIs</a:t>
            </a:r>
            <a:r>
              <a:rPr lang="en-US" b="1" dirty="0">
                <a:latin typeface="Comic Sans MS" panose="030F0702030302020204" pitchFamily="66" charset="0"/>
              </a:rPr>
              <a:t> </a:t>
            </a:r>
            <a:r>
              <a:rPr lang="en-US" dirty="0">
                <a:latin typeface="Comic Sans MS" panose="030F0702030302020204" pitchFamily="66" charset="0"/>
              </a:rPr>
              <a:t>such as </a:t>
            </a:r>
            <a:r>
              <a:rPr lang="en-US" dirty="0" err="1">
                <a:latin typeface="Comic Sans MS" panose="030F0702030302020204" pitchFamily="66" charset="0"/>
              </a:rPr>
              <a:t>trichomoniasis</a:t>
            </a:r>
            <a:r>
              <a:rPr lang="en-US" dirty="0">
                <a:latin typeface="Comic Sans MS" panose="030F0702030302020204" pitchFamily="66" charset="0"/>
              </a:rPr>
              <a:t> causes an infection that can be treated with medication.</a:t>
            </a:r>
            <a:endParaRPr lang="en-US" b="1" dirty="0">
              <a:latin typeface="Comic Sans MS" panose="030F0702030302020204" pitchFamily="66" charset="0"/>
            </a:endParaRPr>
          </a:p>
        </p:txBody>
      </p:sp>
    </p:spTree>
    <p:extLst>
      <p:ext uri="{BB962C8B-B14F-4D97-AF65-F5344CB8AC3E}">
        <p14:creationId xmlns:p14="http://schemas.microsoft.com/office/powerpoint/2010/main" val="258731641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69106" y="763255"/>
            <a:ext cx="1875835" cy="400110"/>
          </a:xfrm>
          <a:prstGeom prst="rect">
            <a:avLst/>
          </a:prstGeom>
          <a:noFill/>
        </p:spPr>
        <p:txBody>
          <a:bodyPr wrap="none" rtlCol="0">
            <a:spAutoFit/>
          </a:bodyPr>
          <a:lstStyle/>
          <a:p>
            <a:pPr algn="ctr"/>
            <a:r>
              <a:rPr lang="en-US" sz="2000" b="1" dirty="0">
                <a:latin typeface="Comic Sans MS" panose="030F0702030302020204" pitchFamily="66" charset="0"/>
              </a:rPr>
              <a:t>Common STIs</a:t>
            </a:r>
          </a:p>
        </p:txBody>
      </p:sp>
      <p:grpSp>
        <p:nvGrpSpPr>
          <p:cNvPr id="6" name="Group 5"/>
          <p:cNvGrpSpPr>
            <a:grpSpLocks/>
          </p:cNvGrpSpPr>
          <p:nvPr/>
        </p:nvGrpSpPr>
        <p:grpSpPr bwMode="auto">
          <a:xfrm>
            <a:off x="3733800" y="3935447"/>
            <a:ext cx="1600200" cy="838202"/>
            <a:chOff x="3961053" y="7315200"/>
            <a:chExt cx="1600200" cy="838202"/>
          </a:xfrm>
        </p:grpSpPr>
        <p:grpSp>
          <p:nvGrpSpPr>
            <p:cNvPr id="7" name="Group 83"/>
            <p:cNvGrpSpPr>
              <a:grpSpLocks/>
            </p:cNvGrpSpPr>
            <p:nvPr/>
          </p:nvGrpSpPr>
          <p:grpSpPr bwMode="auto">
            <a:xfrm>
              <a:off x="3961053" y="7610475"/>
              <a:ext cx="1600200" cy="542927"/>
              <a:chOff x="-2696988" y="2237607"/>
              <a:chExt cx="1369779" cy="542927"/>
            </a:xfrm>
          </p:grpSpPr>
          <p:sp>
            <p:nvSpPr>
              <p:cNvPr id="9" name="Rectangle 8"/>
              <p:cNvSpPr/>
              <p:nvPr/>
            </p:nvSpPr>
            <p:spPr bwMode="auto">
              <a:xfrm>
                <a:off x="-2696988" y="2237607"/>
                <a:ext cx="1369779"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0" name="TextBox 86"/>
              <p:cNvSpPr txBox="1">
                <a:spLocks noChangeArrowheads="1"/>
              </p:cNvSpPr>
              <p:nvPr/>
            </p:nvSpPr>
            <p:spPr bwMode="auto">
              <a:xfrm>
                <a:off x="-2495691" y="2347922"/>
                <a:ext cx="967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Syphilis</a:t>
                </a:r>
              </a:p>
            </p:txBody>
          </p:sp>
        </p:grpSp>
        <p:cxnSp>
          <p:nvCxnSpPr>
            <p:cNvPr id="8" name="Straight Connector 7"/>
            <p:cNvCxnSpPr/>
            <p:nvPr/>
          </p:nvCxnSpPr>
          <p:spPr bwMode="auto">
            <a:xfrm>
              <a:off x="4799253"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4" name="Group 23"/>
          <p:cNvGrpSpPr>
            <a:grpSpLocks/>
          </p:cNvGrpSpPr>
          <p:nvPr/>
        </p:nvGrpSpPr>
        <p:grpSpPr bwMode="auto">
          <a:xfrm>
            <a:off x="1676401" y="3935447"/>
            <a:ext cx="1559304" cy="838202"/>
            <a:chOff x="4432106" y="7315200"/>
            <a:chExt cx="1559304" cy="838202"/>
          </a:xfrm>
        </p:grpSpPr>
        <p:grpSp>
          <p:nvGrpSpPr>
            <p:cNvPr id="25" name="Group 83"/>
            <p:cNvGrpSpPr>
              <a:grpSpLocks/>
            </p:cNvGrpSpPr>
            <p:nvPr/>
          </p:nvGrpSpPr>
          <p:grpSpPr bwMode="auto">
            <a:xfrm>
              <a:off x="4432106" y="7610475"/>
              <a:ext cx="1559304" cy="542927"/>
              <a:chOff x="-2293765" y="2237607"/>
              <a:chExt cx="1334772" cy="542927"/>
            </a:xfrm>
          </p:grpSpPr>
          <p:sp>
            <p:nvSpPr>
              <p:cNvPr id="27" name="Rectangle 26"/>
              <p:cNvSpPr/>
              <p:nvPr/>
            </p:nvSpPr>
            <p:spPr bwMode="auto">
              <a:xfrm>
                <a:off x="-2293765" y="2237607"/>
                <a:ext cx="1334772"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8" name="TextBox 86"/>
              <p:cNvSpPr txBox="1">
                <a:spLocks noChangeArrowheads="1"/>
              </p:cNvSpPr>
              <p:nvPr/>
            </p:nvSpPr>
            <p:spPr bwMode="auto">
              <a:xfrm>
                <a:off x="-1850546" y="2324404"/>
                <a:ext cx="589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HIV</a:t>
                </a:r>
              </a:p>
            </p:txBody>
          </p:sp>
        </p:grpSp>
        <p:cxnSp>
          <p:nvCxnSpPr>
            <p:cNvPr id="26" name="Straight Connector 25"/>
            <p:cNvCxnSpPr/>
            <p:nvPr/>
          </p:nvCxnSpPr>
          <p:spPr bwMode="auto">
            <a:xfrm>
              <a:off x="5283200"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1" name="Group 10"/>
          <p:cNvGrpSpPr>
            <a:grpSpLocks/>
          </p:cNvGrpSpPr>
          <p:nvPr/>
        </p:nvGrpSpPr>
        <p:grpSpPr bwMode="auto">
          <a:xfrm>
            <a:off x="3733801" y="3056561"/>
            <a:ext cx="1600199" cy="878883"/>
            <a:chOff x="4305237" y="5486400"/>
            <a:chExt cx="1599918" cy="878666"/>
          </a:xfrm>
        </p:grpSpPr>
        <p:cxnSp>
          <p:nvCxnSpPr>
            <p:cNvPr id="13" name="Straight Connector 12"/>
            <p:cNvCxnSpPr/>
            <p:nvPr/>
          </p:nvCxnSpPr>
          <p:spPr bwMode="auto">
            <a:xfrm>
              <a:off x="5143289"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2" name="Group 70"/>
            <p:cNvGrpSpPr>
              <a:grpSpLocks/>
            </p:cNvGrpSpPr>
            <p:nvPr/>
          </p:nvGrpSpPr>
          <p:grpSpPr bwMode="auto">
            <a:xfrm>
              <a:off x="4305237" y="5749857"/>
              <a:ext cx="1599918" cy="615209"/>
              <a:chOff x="-2380399" y="2237795"/>
              <a:chExt cx="1369538" cy="615209"/>
            </a:xfrm>
          </p:grpSpPr>
          <p:sp>
            <p:nvSpPr>
              <p:cNvPr id="14" name="Rectangle 13"/>
              <p:cNvSpPr/>
              <p:nvPr/>
            </p:nvSpPr>
            <p:spPr bwMode="auto">
              <a:xfrm>
                <a:off x="-2380399" y="2237795"/>
                <a:ext cx="1369538"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 name="TextBox 79"/>
              <p:cNvSpPr txBox="1">
                <a:spLocks noChangeArrowheads="1"/>
              </p:cNvSpPr>
              <p:nvPr/>
            </p:nvSpPr>
            <p:spPr bwMode="auto">
              <a:xfrm>
                <a:off x="-2249967" y="2360782"/>
                <a:ext cx="1206812"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Gonorrhea</a:t>
                </a:r>
              </a:p>
            </p:txBody>
          </p:sp>
        </p:grpSp>
      </p:grpSp>
      <p:grpSp>
        <p:nvGrpSpPr>
          <p:cNvPr id="16" name="Group 15"/>
          <p:cNvGrpSpPr>
            <a:grpSpLocks/>
          </p:cNvGrpSpPr>
          <p:nvPr/>
        </p:nvGrpSpPr>
        <p:grpSpPr bwMode="auto">
          <a:xfrm>
            <a:off x="3733800" y="2262813"/>
            <a:ext cx="1559306" cy="838200"/>
            <a:chOff x="4714495" y="5442206"/>
            <a:chExt cx="1559304" cy="838200"/>
          </a:xfrm>
        </p:grpSpPr>
        <p:grpSp>
          <p:nvGrpSpPr>
            <p:cNvPr id="17" name="Group 64"/>
            <p:cNvGrpSpPr>
              <a:grpSpLocks/>
            </p:cNvGrpSpPr>
            <p:nvPr/>
          </p:nvGrpSpPr>
          <p:grpSpPr bwMode="auto">
            <a:xfrm>
              <a:off x="4714495" y="5750181"/>
              <a:ext cx="1559304" cy="530225"/>
              <a:chOff x="-2030069" y="2238119"/>
              <a:chExt cx="1334772" cy="530225"/>
            </a:xfrm>
          </p:grpSpPr>
          <p:sp>
            <p:nvSpPr>
              <p:cNvPr id="19" name="Rectangle 18"/>
              <p:cNvSpPr/>
              <p:nvPr/>
            </p:nvSpPr>
            <p:spPr bwMode="auto">
              <a:xfrm>
                <a:off x="-2030069" y="2238119"/>
                <a:ext cx="1334772"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 name="TextBox 66"/>
              <p:cNvSpPr txBox="1">
                <a:spLocks noChangeArrowheads="1"/>
              </p:cNvSpPr>
              <p:nvPr/>
            </p:nvSpPr>
            <p:spPr bwMode="auto">
              <a:xfrm>
                <a:off x="-1904436" y="2318565"/>
                <a:ext cx="111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Chlamydia</a:t>
                </a:r>
              </a:p>
            </p:txBody>
          </p:sp>
        </p:grpSp>
        <p:cxnSp>
          <p:nvCxnSpPr>
            <p:cNvPr id="18" name="Straight Connector 17"/>
            <p:cNvCxnSpPr/>
            <p:nvPr/>
          </p:nvCxnSpPr>
          <p:spPr bwMode="auto">
            <a:xfrm>
              <a:off x="5552694"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 name="Group 20"/>
          <p:cNvGrpSpPr>
            <a:grpSpLocks/>
          </p:cNvGrpSpPr>
          <p:nvPr/>
        </p:nvGrpSpPr>
        <p:grpSpPr bwMode="auto">
          <a:xfrm>
            <a:off x="3733800" y="1725650"/>
            <a:ext cx="1559305" cy="537164"/>
            <a:chOff x="-2951760" y="2552450"/>
            <a:chExt cx="4384242" cy="719691"/>
          </a:xfrm>
        </p:grpSpPr>
        <p:sp>
          <p:nvSpPr>
            <p:cNvPr id="22" name="Rectangle 21"/>
            <p:cNvSpPr/>
            <p:nvPr/>
          </p:nvSpPr>
          <p:spPr bwMode="auto">
            <a:xfrm>
              <a:off x="-2951760" y="2552450"/>
              <a:ext cx="4384242"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3" name="TextBox 7"/>
            <p:cNvSpPr txBox="1">
              <a:spLocks noChangeArrowheads="1"/>
            </p:cNvSpPr>
            <p:nvPr/>
          </p:nvSpPr>
          <p:spPr bwMode="auto">
            <a:xfrm>
              <a:off x="-2305271" y="2706282"/>
              <a:ext cx="3638487"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Bacterial</a:t>
              </a:r>
            </a:p>
          </p:txBody>
        </p:sp>
      </p:grpSp>
      <p:grpSp>
        <p:nvGrpSpPr>
          <p:cNvPr id="29" name="Group 28"/>
          <p:cNvGrpSpPr>
            <a:grpSpLocks/>
          </p:cNvGrpSpPr>
          <p:nvPr/>
        </p:nvGrpSpPr>
        <p:grpSpPr bwMode="auto">
          <a:xfrm>
            <a:off x="1676400" y="3056561"/>
            <a:ext cx="1559304" cy="878886"/>
            <a:chOff x="4650142" y="5486400"/>
            <a:chExt cx="1559029" cy="878669"/>
          </a:xfrm>
        </p:grpSpPr>
        <p:cxnSp>
          <p:nvCxnSpPr>
            <p:cNvPr id="31" name="Straight Connector 30"/>
            <p:cNvCxnSpPr/>
            <p:nvPr/>
          </p:nvCxnSpPr>
          <p:spPr bwMode="auto">
            <a:xfrm>
              <a:off x="5468667"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0" name="Group 70"/>
            <p:cNvGrpSpPr>
              <a:grpSpLocks/>
            </p:cNvGrpSpPr>
            <p:nvPr/>
          </p:nvGrpSpPr>
          <p:grpSpPr bwMode="auto">
            <a:xfrm>
              <a:off x="4650142" y="5749860"/>
              <a:ext cx="1559029" cy="615209"/>
              <a:chOff x="-2085158" y="2237798"/>
              <a:chExt cx="1334537" cy="615209"/>
            </a:xfrm>
          </p:grpSpPr>
          <p:sp>
            <p:nvSpPr>
              <p:cNvPr id="32" name="Rectangle 31"/>
              <p:cNvSpPr/>
              <p:nvPr/>
            </p:nvSpPr>
            <p:spPr bwMode="auto">
              <a:xfrm>
                <a:off x="-2085158" y="2237798"/>
                <a:ext cx="1334537"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79"/>
              <p:cNvSpPr txBox="1">
                <a:spLocks noChangeArrowheads="1"/>
              </p:cNvSpPr>
              <p:nvPr/>
            </p:nvSpPr>
            <p:spPr bwMode="auto">
              <a:xfrm>
                <a:off x="-1664539" y="2360782"/>
                <a:ext cx="583086"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HPV</a:t>
                </a:r>
              </a:p>
            </p:txBody>
          </p:sp>
        </p:grpSp>
      </p:grpSp>
      <p:grpSp>
        <p:nvGrpSpPr>
          <p:cNvPr id="34" name="Group 33"/>
          <p:cNvGrpSpPr>
            <a:grpSpLocks/>
          </p:cNvGrpSpPr>
          <p:nvPr/>
        </p:nvGrpSpPr>
        <p:grpSpPr bwMode="auto">
          <a:xfrm>
            <a:off x="1676400" y="2262813"/>
            <a:ext cx="1559306" cy="838200"/>
            <a:chOff x="4637567" y="5442206"/>
            <a:chExt cx="1559304" cy="838200"/>
          </a:xfrm>
        </p:grpSpPr>
        <p:grpSp>
          <p:nvGrpSpPr>
            <p:cNvPr id="35" name="Group 64"/>
            <p:cNvGrpSpPr>
              <a:grpSpLocks/>
            </p:cNvGrpSpPr>
            <p:nvPr/>
          </p:nvGrpSpPr>
          <p:grpSpPr bwMode="auto">
            <a:xfrm>
              <a:off x="4637567" y="5750181"/>
              <a:ext cx="1559304" cy="530225"/>
              <a:chOff x="-2095921" y="2238119"/>
              <a:chExt cx="1334771" cy="530225"/>
            </a:xfrm>
          </p:grpSpPr>
          <p:sp>
            <p:nvSpPr>
              <p:cNvPr id="37" name="Rectangle 36"/>
              <p:cNvSpPr/>
              <p:nvPr/>
            </p:nvSpPr>
            <p:spPr bwMode="auto">
              <a:xfrm>
                <a:off x="-2095921" y="2238119"/>
                <a:ext cx="1334771"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8" name="TextBox 66"/>
              <p:cNvSpPr txBox="1">
                <a:spLocks noChangeArrowheads="1"/>
              </p:cNvSpPr>
              <p:nvPr/>
            </p:nvSpPr>
            <p:spPr bwMode="auto">
              <a:xfrm>
                <a:off x="-1814958" y="2318565"/>
                <a:ext cx="86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Herpes</a:t>
                </a:r>
              </a:p>
            </p:txBody>
          </p:sp>
        </p:grpSp>
        <p:cxnSp>
          <p:nvCxnSpPr>
            <p:cNvPr id="36" name="Straight Connector 35"/>
            <p:cNvCxnSpPr/>
            <p:nvPr/>
          </p:nvCxnSpPr>
          <p:spPr bwMode="auto">
            <a:xfrm>
              <a:off x="5468939"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9" name="Group 38"/>
          <p:cNvGrpSpPr>
            <a:grpSpLocks/>
          </p:cNvGrpSpPr>
          <p:nvPr/>
        </p:nvGrpSpPr>
        <p:grpSpPr bwMode="auto">
          <a:xfrm>
            <a:off x="1676400" y="1725650"/>
            <a:ext cx="1559305" cy="537164"/>
            <a:chOff x="-2695989" y="2552450"/>
            <a:chExt cx="4384241" cy="719691"/>
          </a:xfrm>
        </p:grpSpPr>
        <p:sp>
          <p:nvSpPr>
            <p:cNvPr id="40" name="Rectangle 39"/>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7"/>
            <p:cNvSpPr txBox="1">
              <a:spLocks noChangeArrowheads="1"/>
            </p:cNvSpPr>
            <p:nvPr/>
          </p:nvSpPr>
          <p:spPr bwMode="auto">
            <a:xfrm>
              <a:off x="-1388899" y="2664879"/>
              <a:ext cx="2026006"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Viral</a:t>
              </a:r>
            </a:p>
          </p:txBody>
        </p:sp>
      </p:grpSp>
      <p:grpSp>
        <p:nvGrpSpPr>
          <p:cNvPr id="63" name="Group 62"/>
          <p:cNvGrpSpPr>
            <a:grpSpLocks/>
          </p:cNvGrpSpPr>
          <p:nvPr/>
        </p:nvGrpSpPr>
        <p:grpSpPr bwMode="auto">
          <a:xfrm>
            <a:off x="5679692" y="2262813"/>
            <a:ext cx="1864108" cy="838200"/>
            <a:chOff x="4637566" y="5442206"/>
            <a:chExt cx="1864106" cy="838200"/>
          </a:xfrm>
        </p:grpSpPr>
        <p:grpSp>
          <p:nvGrpSpPr>
            <p:cNvPr id="64" name="Group 64"/>
            <p:cNvGrpSpPr>
              <a:grpSpLocks/>
            </p:cNvGrpSpPr>
            <p:nvPr/>
          </p:nvGrpSpPr>
          <p:grpSpPr bwMode="auto">
            <a:xfrm>
              <a:off x="4637566" y="5750181"/>
              <a:ext cx="1864106" cy="530225"/>
              <a:chOff x="-2095921" y="2238119"/>
              <a:chExt cx="1595683" cy="530225"/>
            </a:xfrm>
          </p:grpSpPr>
          <p:sp>
            <p:nvSpPr>
              <p:cNvPr id="66" name="Rectangle 65"/>
              <p:cNvSpPr/>
              <p:nvPr/>
            </p:nvSpPr>
            <p:spPr bwMode="auto">
              <a:xfrm>
                <a:off x="-2095921" y="2238119"/>
                <a:ext cx="1595683"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TextBox 66"/>
              <p:cNvSpPr txBox="1">
                <a:spLocks noChangeArrowheads="1"/>
              </p:cNvSpPr>
              <p:nvPr/>
            </p:nvSpPr>
            <p:spPr bwMode="auto">
              <a:xfrm>
                <a:off x="-2029124" y="2318565"/>
                <a:ext cx="1528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err="1">
                    <a:latin typeface="Comic Sans MS" panose="030F0702030302020204" pitchFamily="66" charset="0"/>
                  </a:rPr>
                  <a:t>Trichomoniasis</a:t>
                </a:r>
                <a:endParaRPr lang="en-US" altLang="en-US" sz="1800" dirty="0">
                  <a:latin typeface="Comic Sans MS" panose="030F0702030302020204" pitchFamily="66" charset="0"/>
                </a:endParaRPr>
              </a:p>
            </p:txBody>
          </p:sp>
        </p:grpSp>
        <p:cxnSp>
          <p:nvCxnSpPr>
            <p:cNvPr id="65" name="Straight Connector 64"/>
            <p:cNvCxnSpPr/>
            <p:nvPr/>
          </p:nvCxnSpPr>
          <p:spPr bwMode="auto">
            <a:xfrm>
              <a:off x="5587273"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67"/>
          <p:cNvGrpSpPr>
            <a:grpSpLocks/>
          </p:cNvGrpSpPr>
          <p:nvPr/>
        </p:nvGrpSpPr>
        <p:grpSpPr bwMode="auto">
          <a:xfrm>
            <a:off x="5832094" y="1725650"/>
            <a:ext cx="1559305" cy="537164"/>
            <a:chOff x="-2695989" y="2552450"/>
            <a:chExt cx="4384241" cy="719691"/>
          </a:xfrm>
        </p:grpSpPr>
        <p:sp>
          <p:nvSpPr>
            <p:cNvPr id="69" name="Rectangle 68"/>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TextBox 7"/>
            <p:cNvSpPr txBox="1">
              <a:spLocks noChangeArrowheads="1"/>
            </p:cNvSpPr>
            <p:nvPr/>
          </p:nvSpPr>
          <p:spPr bwMode="auto">
            <a:xfrm>
              <a:off x="-2090778" y="2664879"/>
              <a:ext cx="3350536" cy="4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Parasitic</a:t>
              </a:r>
            </a:p>
          </p:txBody>
        </p:sp>
      </p:grpSp>
    </p:spTree>
    <p:extLst>
      <p:ext uri="{BB962C8B-B14F-4D97-AF65-F5344CB8AC3E}">
        <p14:creationId xmlns:p14="http://schemas.microsoft.com/office/powerpoint/2010/main" val="112637553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82346" y="2722602"/>
            <a:ext cx="2153154" cy="553998"/>
          </a:xfrm>
          <a:prstGeom prst="rect">
            <a:avLst/>
          </a:prstGeom>
          <a:noFill/>
        </p:spPr>
        <p:txBody>
          <a:bodyPr wrap="none" rtlCol="0">
            <a:spAutoFit/>
          </a:bodyPr>
          <a:lstStyle/>
          <a:p>
            <a:pPr algn="ctr"/>
            <a:r>
              <a:rPr lang="en-US" sz="3000" b="1" dirty="0">
                <a:latin typeface="Comic Sans MS" panose="030F0702030302020204" pitchFamily="66" charset="0"/>
              </a:rPr>
              <a:t>Viral STIs</a:t>
            </a:r>
          </a:p>
        </p:txBody>
      </p:sp>
    </p:spTree>
    <p:extLst>
      <p:ext uri="{BB962C8B-B14F-4D97-AF65-F5344CB8AC3E}">
        <p14:creationId xmlns:p14="http://schemas.microsoft.com/office/powerpoint/2010/main" val="150969820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00728" y="609600"/>
            <a:ext cx="4668266" cy="400110"/>
          </a:xfrm>
          <a:prstGeom prst="rect">
            <a:avLst/>
          </a:prstGeom>
          <a:noFill/>
        </p:spPr>
        <p:txBody>
          <a:bodyPr wrap="none" rtlCol="0">
            <a:spAutoFit/>
          </a:bodyPr>
          <a:lstStyle/>
          <a:p>
            <a:pPr algn="ctr"/>
            <a:r>
              <a:rPr lang="en-US" sz="2000" b="1" dirty="0">
                <a:latin typeface="Comic Sans MS" panose="030F0702030302020204" pitchFamily="66" charset="0"/>
              </a:rPr>
              <a:t>Genital Herpes Simplex Virus (HSV)</a:t>
            </a:r>
          </a:p>
        </p:txBody>
      </p:sp>
      <p:sp>
        <p:nvSpPr>
          <p:cNvPr id="4" name="Rectangle 3"/>
          <p:cNvSpPr/>
          <p:nvPr/>
        </p:nvSpPr>
        <p:spPr>
          <a:xfrm>
            <a:off x="1524000" y="1163365"/>
            <a:ext cx="6172200" cy="437042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get herpes from someone who has no sores or blisters.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people get herpes from someone who doesn’t realize they are infected with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1 out of 8 people in the U.S. between the ages 14-49 are infected.</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Can cause painful recurring blisters and sores on the genital area.</a:t>
            </a:r>
            <a:endParaRPr lang="en-US" sz="1000"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 CURE</a:t>
            </a:r>
          </a:p>
          <a:p>
            <a:pPr marL="285750" indent="-285750">
              <a:buFont typeface="Arial" panose="020B0604020202020204" pitchFamily="34" charset="0"/>
              <a:buChar char="•"/>
            </a:pPr>
            <a:endParaRPr lang="en-US" sz="1000" b="1" dirty="0">
              <a:latin typeface="Comic Sans MS" panose="030F0702030302020204" pitchFamily="66" charset="0"/>
            </a:endParaRPr>
          </a:p>
          <a:p>
            <a:pPr marL="285750" indent="-285750">
              <a:buFont typeface="Arial" panose="020B0604020202020204" pitchFamily="34" charset="0"/>
              <a:buChar char="•"/>
            </a:pPr>
            <a:r>
              <a:rPr lang="en-US" sz="19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900" dirty="0">
                <a:effectLst/>
                <a:latin typeface="Comic Sans MS" panose="030F0902030302020204" pitchFamily="66" charset="0"/>
              </a:rPr>
              <a:t> </a:t>
            </a:r>
            <a:endParaRPr lang="en-US" sz="1900" b="1" dirty="0">
              <a:latin typeface="Comic Sans MS" panose="030F0902030302020204" pitchFamily="66" charset="0"/>
            </a:endParaRPr>
          </a:p>
        </p:txBody>
      </p:sp>
    </p:spTree>
    <p:extLst>
      <p:ext uri="{BB962C8B-B14F-4D97-AF65-F5344CB8AC3E}">
        <p14:creationId xmlns:p14="http://schemas.microsoft.com/office/powerpoint/2010/main" val="159080767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8538" y="533400"/>
            <a:ext cx="3592650" cy="400110"/>
          </a:xfrm>
          <a:prstGeom prst="rect">
            <a:avLst/>
          </a:prstGeom>
          <a:noFill/>
        </p:spPr>
        <p:txBody>
          <a:bodyPr wrap="none" rtlCol="0">
            <a:spAutoFit/>
          </a:bodyPr>
          <a:lstStyle/>
          <a:p>
            <a:pPr algn="ctr"/>
            <a:r>
              <a:rPr lang="en-US" sz="2000" b="1" dirty="0">
                <a:latin typeface="Comic Sans MS" panose="030F0702030302020204" pitchFamily="66" charset="0"/>
              </a:rPr>
              <a:t>Human Papillomavirus (HPV)</a:t>
            </a:r>
          </a:p>
        </p:txBody>
      </p:sp>
      <p:sp>
        <p:nvSpPr>
          <p:cNvPr id="4" name="Rectangle 3"/>
          <p:cNvSpPr/>
          <p:nvPr/>
        </p:nvSpPr>
        <p:spPr>
          <a:xfrm>
            <a:off x="1524000" y="990600"/>
            <a:ext cx="6286499" cy="42627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don’t know they have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About 42.5 million Americans are currently infected with HPV. About 13 million people become newly infected each year.</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More than 40 HPV types.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a:t>
            </a:r>
            <a:r>
              <a:rPr lang="en-US" dirty="0">
                <a:latin typeface="Comic Sans MS" panose="030F0702030302020204" pitchFamily="66" charset="0"/>
              </a:rPr>
              <a:t> test to find HPV on genitals, mouth, or throat. </a:t>
            </a:r>
            <a:r>
              <a:rPr lang="en-US" sz="1900" b="1" dirty="0">
                <a:latin typeface="Comic Sans MS" panose="030F0702030302020204" pitchFamily="66" charset="0"/>
              </a:rPr>
              <a:t>Certain types can cause genital warts, abnormal cells on the cervix, and even cancer</a:t>
            </a:r>
            <a:r>
              <a:rPr lang="en-US" b="1"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Warts can be treated by freezing, burning, lasers, chemicals, and surgery.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dirty="0">
                <a:latin typeface="Comic Sans MS" panose="030F0702030302020204" pitchFamily="66" charset="0"/>
              </a:rPr>
              <a:t>In most cases, HPV goes away on its own and does not cause any health problems.</a:t>
            </a:r>
          </a:p>
        </p:txBody>
      </p:sp>
    </p:spTree>
    <p:extLst>
      <p:ext uri="{BB962C8B-B14F-4D97-AF65-F5344CB8AC3E}">
        <p14:creationId xmlns:p14="http://schemas.microsoft.com/office/powerpoint/2010/main" val="18216951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15287" y="736466"/>
            <a:ext cx="3639138" cy="400110"/>
          </a:xfrm>
          <a:prstGeom prst="rect">
            <a:avLst/>
          </a:prstGeom>
          <a:noFill/>
        </p:spPr>
        <p:txBody>
          <a:bodyPr wrap="none" rtlCol="0">
            <a:spAutoFit/>
          </a:bodyPr>
          <a:lstStyle/>
          <a:p>
            <a:pPr algn="ctr"/>
            <a:r>
              <a:rPr lang="en-US" sz="2000" b="1" dirty="0">
                <a:latin typeface="Comic Sans MS" panose="030F0702030302020204" pitchFamily="66" charset="0"/>
              </a:rPr>
              <a:t>HPV Vaccine: GARDISIL</a:t>
            </a:r>
            <a:r>
              <a:rPr lang="en-US" sz="2000" baseline="30000" dirty="0">
                <a:latin typeface="Aharoni" pitchFamily="2" charset="-79"/>
                <a:cs typeface="Aharoni" pitchFamily="2" charset="-79"/>
              </a:rPr>
              <a:t> ® </a:t>
            </a:r>
            <a:r>
              <a:rPr lang="en-US" sz="2000" b="1" dirty="0">
                <a:latin typeface="Comic Sans MS" panose="030F0702030302020204" pitchFamily="66" charset="0"/>
              </a:rPr>
              <a:t>9</a:t>
            </a:r>
            <a:endParaRPr lang="en-US" sz="2000" baseline="30000" dirty="0">
              <a:latin typeface="Aharoni" pitchFamily="2" charset="-79"/>
              <a:cs typeface="Aharoni" pitchFamily="2" charset="-79"/>
            </a:endParaRPr>
          </a:p>
        </p:txBody>
      </p:sp>
      <p:sp>
        <p:nvSpPr>
          <p:cNvPr id="4" name="Rectangle 3"/>
          <p:cNvSpPr/>
          <p:nvPr/>
        </p:nvSpPr>
        <p:spPr>
          <a:xfrm>
            <a:off x="1524000" y="1604189"/>
            <a:ext cx="5905499" cy="2462213"/>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Vaccine covers 9 HPV types that cause genital warts, cervical cancer, and anal cancer.</a:t>
            </a:r>
          </a:p>
          <a:p>
            <a:endParaRPr lang="en-US" dirty="0">
              <a:latin typeface="Comic Sans MS" panose="030F0702030302020204" pitchFamily="66" charset="0"/>
            </a:endParaRPr>
          </a:p>
          <a:p>
            <a:pPr marL="285750" indent="-285750">
              <a:buFont typeface="Arial" panose="020B0604020202020204" pitchFamily="34" charset="0"/>
              <a:buChar char="•"/>
            </a:pP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is available for females and males 9 through 26 years of age. </a:t>
            </a: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prevents certain cancers and diseases caused by the nine HPV types covered by the vaccine.</a:t>
            </a:r>
          </a:p>
          <a:p>
            <a:r>
              <a:rPr lang="en-US" dirty="0"/>
              <a:t> </a:t>
            </a:r>
          </a:p>
          <a:p>
            <a:pPr marL="285750" indent="-285750">
              <a:buFont typeface="Arial" panose="020B0604020202020204" pitchFamily="34" charset="0"/>
              <a:buChar char="•"/>
            </a:pPr>
            <a:endParaRPr lang="en-US" sz="1000" dirty="0">
              <a:latin typeface="Comic Sans MS" panose="030F0702030302020204" pitchFamily="66"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437592">
            <a:off x="4312948" y="3582770"/>
            <a:ext cx="725797" cy="2066556"/>
          </a:xfrm>
          <a:prstGeom prst="rect">
            <a:avLst/>
          </a:prstGeom>
        </p:spPr>
      </p:pic>
    </p:spTree>
    <p:extLst>
      <p:ext uri="{BB962C8B-B14F-4D97-AF65-F5344CB8AC3E}">
        <p14:creationId xmlns:p14="http://schemas.microsoft.com/office/powerpoint/2010/main" val="265731183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4251" y="1905000"/>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
        <p:nvSpPr>
          <p:cNvPr id="4" name="Rectangle 3"/>
          <p:cNvSpPr/>
          <p:nvPr/>
        </p:nvSpPr>
        <p:spPr>
          <a:xfrm>
            <a:off x="2362200" y="2741945"/>
            <a:ext cx="4876800" cy="138499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What do you know about HIV/AIDS?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get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protect yourself?</a:t>
            </a:r>
          </a:p>
          <a:p>
            <a:pPr marL="285750" indent="-285750">
              <a:buFont typeface="Arial" panose="020B0604020202020204" pitchFamily="34" charset="0"/>
              <a:buChar char="•"/>
            </a:pPr>
            <a:endParaRPr lang="en-US" sz="1000" dirty="0">
              <a:latin typeface="Comic Sans MS" panose="030F0702030302020204" pitchFamily="66" charset="0"/>
            </a:endParaRPr>
          </a:p>
        </p:txBody>
      </p:sp>
    </p:spTree>
    <p:extLst>
      <p:ext uri="{BB962C8B-B14F-4D97-AF65-F5344CB8AC3E}">
        <p14:creationId xmlns:p14="http://schemas.microsoft.com/office/powerpoint/2010/main" val="353706019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53915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stands for </a:t>
            </a:r>
            <a:r>
              <a:rPr lang="en-US" sz="1900" b="1" dirty="0">
                <a:latin typeface="Comic Sans MS" panose="030F0702030302020204" pitchFamily="66" charset="0"/>
              </a:rPr>
              <a:t>Human Immunodeficiency Virus</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It’s similar to other viruses, such as colds and the flu, with one important difference – the human body cannot get rid of HIV. </a:t>
            </a:r>
            <a:r>
              <a:rPr lang="en-US" sz="1900" b="1" dirty="0">
                <a:latin typeface="Comic Sans MS" panose="030F0702030302020204" pitchFamily="66" charset="0"/>
              </a:rPr>
              <a:t>That means once a person has HIV, he or she has it for life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There is no cure</a:t>
            </a:r>
            <a:r>
              <a:rPr lang="en-US" dirty="0">
                <a:latin typeface="Comic Sans MS" panose="030F0702030302020204" pitchFamily="66" charset="0"/>
              </a:rPr>
              <a:t>, but with proper medical care, the virus can be controlled.</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2116076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33910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affects specific cells of the immune system (called CD4 cells). Over time, HIV can destroy so many of these cells that the body can’t fight off infection anymore.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AIDS is the late stage of HIV infection, when a person’s immune system is severely damaged and has difficulty fighting diseases and certain cancers.</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9024705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8992" y="1371600"/>
            <a:ext cx="6213408" cy="1754326"/>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is a progressive infection, meaning it advances or worsens over time. If a person is infected with HIV and doesn’t get treatment, it will eventually overwhelm his or her immune system and lead to acquired immune deficiency syndrome (AIDS).</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2" name="TextBox 1"/>
          <p:cNvSpPr txBox="1"/>
          <p:nvPr/>
        </p:nvSpPr>
        <p:spPr>
          <a:xfrm>
            <a:off x="2590800" y="3594946"/>
            <a:ext cx="567784" cy="400110"/>
          </a:xfrm>
          <a:prstGeom prst="rect">
            <a:avLst/>
          </a:prstGeom>
          <a:noFill/>
        </p:spPr>
        <p:txBody>
          <a:bodyPr wrap="none" rtlCol="0">
            <a:spAutoFit/>
          </a:bodyPr>
          <a:lstStyle/>
          <a:p>
            <a:r>
              <a:rPr lang="en-US" sz="2000" b="1" dirty="0"/>
              <a:t>HIV</a:t>
            </a:r>
          </a:p>
        </p:txBody>
      </p:sp>
      <p:sp>
        <p:nvSpPr>
          <p:cNvPr id="3" name="Right Arrow 2"/>
          <p:cNvSpPr/>
          <p:nvPr/>
        </p:nvSpPr>
        <p:spPr>
          <a:xfrm>
            <a:off x="3239926" y="3355273"/>
            <a:ext cx="2708816" cy="848679"/>
          </a:xfrm>
          <a:prstGeom prst="rightArrow">
            <a:avLst/>
          </a:prstGeom>
          <a:solidFill>
            <a:srgbClr val="FEC30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66202" y="3594946"/>
            <a:ext cx="2487348" cy="369332"/>
          </a:xfrm>
          <a:prstGeom prst="rect">
            <a:avLst/>
          </a:prstGeom>
          <a:noFill/>
        </p:spPr>
        <p:txBody>
          <a:bodyPr wrap="none" rtlCol="0">
            <a:spAutoFit/>
          </a:bodyPr>
          <a:lstStyle/>
          <a:p>
            <a:r>
              <a:rPr lang="en-US" dirty="0"/>
              <a:t>is the virus that causes…</a:t>
            </a:r>
          </a:p>
        </p:txBody>
      </p:sp>
      <p:sp>
        <p:nvSpPr>
          <p:cNvPr id="12" name="TextBox 11"/>
          <p:cNvSpPr txBox="1"/>
          <p:nvPr/>
        </p:nvSpPr>
        <p:spPr>
          <a:xfrm>
            <a:off x="5959252" y="3594946"/>
            <a:ext cx="692818" cy="400110"/>
          </a:xfrm>
          <a:prstGeom prst="rect">
            <a:avLst/>
          </a:prstGeom>
          <a:noFill/>
        </p:spPr>
        <p:txBody>
          <a:bodyPr wrap="none" rtlCol="0">
            <a:spAutoFit/>
          </a:bodyPr>
          <a:lstStyle/>
          <a:p>
            <a:r>
              <a:rPr lang="en-US" sz="2000" b="1" dirty="0"/>
              <a:t>AIDS</a:t>
            </a:r>
          </a:p>
        </p:txBody>
      </p:sp>
      <p:sp>
        <p:nvSpPr>
          <p:cNvPr id="13" name="TextBox 12"/>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76579878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2386786"/>
            <a:ext cx="5680008" cy="2185214"/>
          </a:xfrm>
          <a:prstGeom prst="rect">
            <a:avLst/>
          </a:prstGeom>
        </p:spPr>
        <p:txBody>
          <a:bodyPr wrap="square">
            <a:spAutoFit/>
          </a:bodyPr>
          <a:lstStyle/>
          <a:p>
            <a:r>
              <a:rPr lang="en-US" sz="1900" b="1" u="sng" dirty="0">
                <a:latin typeface="Comic Sans MS" panose="030F0702030302020204" pitchFamily="66" charset="0"/>
              </a:rPr>
              <a:t>Contact with an infected person through</a:t>
            </a:r>
            <a:r>
              <a:rPr lang="en-US" sz="1900" b="1" dirty="0">
                <a:latin typeface="Comic Sans MS" panose="030F0702030302020204" pitchFamily="66" charset="0"/>
              </a:rPr>
              <a:t>:</a:t>
            </a:r>
          </a:p>
          <a:p>
            <a:endParaRPr lang="en-US" sz="1000" b="1"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Sexual activity</a:t>
            </a:r>
          </a:p>
          <a:p>
            <a:pPr marL="742950" lvl="1" indent="-285750">
              <a:buFont typeface="Arial" panose="020B0604020202020204" pitchFamily="34" charset="0"/>
              <a:buChar char="•"/>
            </a:pPr>
            <a:r>
              <a:rPr lang="en-US" dirty="0">
                <a:latin typeface="Comic Sans MS" panose="030F0702030302020204" pitchFamily="66" charset="0"/>
              </a:rPr>
              <a:t>Illegal IV drug use</a:t>
            </a:r>
          </a:p>
          <a:p>
            <a:pPr marL="742950" lvl="1" indent="-285750">
              <a:buFont typeface="Arial" panose="020B0604020202020204" pitchFamily="34" charset="0"/>
              <a:buChar char="•"/>
            </a:pPr>
            <a:r>
              <a:rPr lang="en-US" dirty="0">
                <a:latin typeface="Comic Sans MS" panose="030F0702030302020204" pitchFamily="66" charset="0"/>
              </a:rPr>
              <a:t>Mother transmits to unborn baby or when breastfeeding</a:t>
            </a:r>
          </a:p>
          <a:p>
            <a:pPr marL="742950" lvl="1" indent="-285750">
              <a:buFont typeface="Arial" panose="020B0604020202020204" pitchFamily="34" charset="0"/>
              <a:buChar char="•"/>
            </a:pPr>
            <a:r>
              <a:rPr lang="en-US" dirty="0">
                <a:latin typeface="Comic Sans MS" panose="030F0702030302020204" pitchFamily="66" charset="0"/>
              </a:rPr>
              <a:t>Blood transfusion (rare today)</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13" name="TextBox 12"/>
          <p:cNvSpPr txBox="1"/>
          <p:nvPr/>
        </p:nvSpPr>
        <p:spPr>
          <a:xfrm>
            <a:off x="3076620" y="1626041"/>
            <a:ext cx="3094117" cy="400110"/>
          </a:xfrm>
          <a:prstGeom prst="rect">
            <a:avLst/>
          </a:prstGeom>
          <a:noFill/>
        </p:spPr>
        <p:txBody>
          <a:bodyPr wrap="none" rtlCol="0">
            <a:spAutoFit/>
          </a:bodyPr>
          <a:lstStyle/>
          <a:p>
            <a:pPr algn="ctr"/>
            <a:r>
              <a:rPr lang="en-US" sz="2000" b="1" dirty="0">
                <a:latin typeface="Comic Sans MS" panose="030F0702030302020204" pitchFamily="66" charset="0"/>
              </a:rPr>
              <a:t>How Can You Get HIV?</a:t>
            </a:r>
          </a:p>
        </p:txBody>
      </p:sp>
    </p:spTree>
    <p:extLst>
      <p:ext uri="{BB962C8B-B14F-4D97-AF65-F5344CB8AC3E}">
        <p14:creationId xmlns:p14="http://schemas.microsoft.com/office/powerpoint/2010/main" val="375203106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253849" y="2743200"/>
            <a:ext cx="2941832" cy="553998"/>
          </a:xfrm>
          <a:prstGeom prst="rect">
            <a:avLst/>
          </a:prstGeom>
          <a:noFill/>
        </p:spPr>
        <p:txBody>
          <a:bodyPr wrap="none" rtlCol="0">
            <a:spAutoFit/>
          </a:bodyPr>
          <a:lstStyle/>
          <a:p>
            <a:pPr algn="ctr"/>
            <a:r>
              <a:rPr lang="en-US" sz="3000" b="1" dirty="0">
                <a:latin typeface="Comic Sans MS" panose="030F0702030302020204" pitchFamily="66" charset="0"/>
              </a:rPr>
              <a:t>Bacterial STIs</a:t>
            </a:r>
          </a:p>
        </p:txBody>
      </p:sp>
    </p:spTree>
    <p:extLst>
      <p:ext uri="{BB962C8B-B14F-4D97-AF65-F5344CB8AC3E}">
        <p14:creationId xmlns:p14="http://schemas.microsoft.com/office/powerpoint/2010/main" val="377305095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066800"/>
            <a:ext cx="6213408" cy="4355038"/>
          </a:xfrm>
          <a:prstGeom prst="rect">
            <a:avLst/>
          </a:prstGeom>
        </p:spPr>
        <p:txBody>
          <a:bodyPr wrap="square">
            <a:spAutoFit/>
          </a:bodyPr>
          <a:lstStyle/>
          <a:p>
            <a:pPr marL="285750" indent="-285750">
              <a:buFont typeface="Arial" panose="020B0604020202020204" pitchFamily="34" charset="0"/>
              <a:buChar char="•"/>
            </a:pPr>
            <a:r>
              <a:rPr lang="en-US" sz="1700" dirty="0">
                <a:effectLst/>
                <a:latin typeface="Comic Sans MS" panose="030F0902030302020204" pitchFamily="66" charset="0"/>
                <a:ea typeface="Aptos" panose="020B0004020202020204" pitchFamily="34" charset="0"/>
                <a:cs typeface="Times New Roman" panose="02020603050405020304" pitchFamily="18" charset="0"/>
              </a:rPr>
              <a:t>In 2022, the CDC estimated there were 648,056 gonococcal infections and a total of 1.6 million chlamydial infections diagnosed and reported to the CDC in 50 states and the District of Columbia. There were 1.5 million unreported gonococcal infections and an estimated 2.2 million unreported chlamydial infections.</a:t>
            </a:r>
            <a:r>
              <a:rPr lang="en-US" sz="1700" dirty="0">
                <a:effectLst/>
                <a:latin typeface="Comic Sans MS" panose="030F0902030302020204" pitchFamily="66" charset="0"/>
              </a:rPr>
              <a:t> </a:t>
            </a:r>
          </a:p>
          <a:p>
            <a:pPr marL="285750" indent="-285750">
              <a:buFont typeface="Arial" panose="020B0604020202020204" pitchFamily="34" charset="0"/>
              <a:buChar char="•"/>
            </a:pPr>
            <a:endParaRPr lang="en-US" sz="1300" dirty="0">
              <a:latin typeface="Comic Sans MS" panose="030F07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Most infected don’t know it &amp; can pass it to others.</a:t>
            </a:r>
          </a:p>
          <a:p>
            <a:pPr marL="285750" indent="-285750">
              <a:buFont typeface="Arial" panose="020B0604020202020204" pitchFamily="34" charset="0"/>
              <a:buChar char="•"/>
            </a:pPr>
            <a:endParaRPr lang="en-US" sz="1300"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males</a:t>
            </a:r>
            <a:r>
              <a:rPr lang="en-US" sz="1700" dirty="0">
                <a:latin typeface="Comic Sans MS" panose="030F0702030302020204" pitchFamily="66" charset="0"/>
              </a:rPr>
              <a:t> – infects urethra, can cause pus (yellow drips from penis), burning with urination.</a:t>
            </a:r>
          </a:p>
          <a:p>
            <a:pPr marL="285750" indent="-285750">
              <a:buFont typeface="Arial" panose="020B0604020202020204" pitchFamily="34" charset="0"/>
              <a:buChar char="•"/>
            </a:pPr>
            <a:endParaRPr lang="en-US" sz="1300" b="1"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females </a:t>
            </a:r>
            <a:r>
              <a:rPr lang="en-US" sz="1700" dirty="0">
                <a:latin typeface="Comic Sans MS" panose="030F0702030302020204" pitchFamily="66" charset="0"/>
              </a:rPr>
              <a:t>– infects cervix – could infect uterus, fallopian tubes, ovaries causing </a:t>
            </a:r>
            <a:r>
              <a:rPr lang="en-US" sz="1700" b="1" dirty="0">
                <a:latin typeface="Comic Sans MS" panose="030F0702030302020204" pitchFamily="66" charset="0"/>
              </a:rPr>
              <a:t>pelvic inflammatory disease (PID)</a:t>
            </a:r>
            <a:r>
              <a:rPr lang="en-US" sz="1700" dirty="0">
                <a:latin typeface="Comic Sans MS" panose="030F0702030302020204" pitchFamily="66" charset="0"/>
              </a:rPr>
              <a:t>.</a:t>
            </a:r>
          </a:p>
          <a:p>
            <a:pPr marL="285750" indent="-285750">
              <a:buFont typeface="Arial" panose="020B0604020202020204" pitchFamily="34" charset="0"/>
              <a:buChar char="•"/>
            </a:pPr>
            <a:endParaRPr lang="en-US" sz="1300" b="1" dirty="0">
              <a:latin typeface="Comic Sans MS" panose="030F07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Treated with antibiotics.</a:t>
            </a:r>
          </a:p>
        </p:txBody>
      </p:sp>
      <p:sp>
        <p:nvSpPr>
          <p:cNvPr id="8" name="TextBox 7"/>
          <p:cNvSpPr txBox="1"/>
          <p:nvPr/>
        </p:nvSpPr>
        <p:spPr>
          <a:xfrm>
            <a:off x="3060872" y="590490"/>
            <a:ext cx="3057247" cy="400110"/>
          </a:xfrm>
          <a:prstGeom prst="rect">
            <a:avLst/>
          </a:prstGeom>
          <a:noFill/>
        </p:spPr>
        <p:txBody>
          <a:bodyPr wrap="none" rtlCol="0">
            <a:spAutoFit/>
          </a:bodyPr>
          <a:lstStyle/>
          <a:p>
            <a:pPr algn="ctr"/>
            <a:r>
              <a:rPr lang="en-US" sz="2000" b="1" dirty="0">
                <a:latin typeface="Comic Sans MS" panose="030F0702030302020204" pitchFamily="66" charset="0"/>
              </a:rPr>
              <a:t>Chlamydia &amp; Gonorrhea</a:t>
            </a:r>
          </a:p>
        </p:txBody>
      </p:sp>
    </p:spTree>
    <p:extLst>
      <p:ext uri="{BB962C8B-B14F-4D97-AF65-F5344CB8AC3E}">
        <p14:creationId xmlns:p14="http://schemas.microsoft.com/office/powerpoint/2010/main" val="22417673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271570"/>
            <a:ext cx="4841808" cy="52322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Can cause tubal pregnancy or infertility.</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494643" y="2576845"/>
            <a:ext cx="4455066" cy="400110"/>
          </a:xfrm>
          <a:prstGeom prst="rect">
            <a:avLst/>
          </a:prstGeom>
          <a:noFill/>
        </p:spPr>
        <p:txBody>
          <a:bodyPr wrap="none" rtlCol="0">
            <a:spAutoFit/>
          </a:bodyPr>
          <a:lstStyle/>
          <a:p>
            <a:pPr algn="ctr"/>
            <a:r>
              <a:rPr lang="en-US" sz="2000" b="1" dirty="0">
                <a:latin typeface="Comic Sans MS" panose="030F0702030302020204" pitchFamily="66" charset="0"/>
              </a:rPr>
              <a:t>Pelvic Inflammatory Disease (PID)</a:t>
            </a:r>
          </a:p>
        </p:txBody>
      </p:sp>
    </p:spTree>
    <p:extLst>
      <p:ext uri="{BB962C8B-B14F-4D97-AF65-F5344CB8AC3E}">
        <p14:creationId xmlns:p14="http://schemas.microsoft.com/office/powerpoint/2010/main" val="1859098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869007"/>
            <a:ext cx="6324600" cy="4693593"/>
          </a:xfrm>
          <a:prstGeom prst="rect">
            <a:avLst/>
          </a:prstGeom>
        </p:spPr>
        <p:txBody>
          <a:bodyPr wrap="square">
            <a:spAutoFit/>
          </a:bodyPr>
          <a:lstStyle/>
          <a:p>
            <a:pPr marL="285750" indent="-285750">
              <a:buFont typeface="Arial" panose="020B0604020202020204" pitchFamily="34" charset="0"/>
              <a:buChar char="•"/>
            </a:pPr>
            <a:r>
              <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rPr>
              <a:t>There are four stages of syphilis (primary, secondary, latent, and tertiary). Each stage has different signs and symptoms.</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500" i="1" dirty="0">
                <a:solidFill>
                  <a:srgbClr val="222222"/>
                </a:solidFill>
                <a:effectLst/>
                <a:latin typeface="Comic Sans MS" panose="030F0902030302020204" pitchFamily="66" charset="0"/>
                <a:ea typeface="Times New Roman" panose="02020603050405020304" pitchFamily="18" charset="0"/>
              </a:rPr>
              <a:t>Primary Stage: </a:t>
            </a:r>
            <a:r>
              <a:rPr lang="en-US" sz="1500" dirty="0">
                <a:solidFill>
                  <a:srgbClr val="000000"/>
                </a:solidFill>
                <a:effectLst/>
                <a:latin typeface="Comic Sans MS" panose="030F0902030302020204" pitchFamily="66" charset="0"/>
                <a:ea typeface="Times New Roman" panose="02020603050405020304" pitchFamily="18" charset="0"/>
              </a:rPr>
              <a:t>During the first (primary) stage of syphilis, you may notice a single sore or multiple sores. The sore is the location where syphilis entered your body. </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Secondary Stage: </a:t>
            </a:r>
            <a:r>
              <a:rPr lang="en-US" sz="1500" dirty="0">
                <a:solidFill>
                  <a:srgbClr val="000000"/>
                </a:solidFill>
                <a:effectLst/>
                <a:latin typeface="Comic Sans MS" panose="030F0902030302020204" pitchFamily="66" charset="0"/>
                <a:ea typeface="Times New Roman" panose="02020603050405020304" pitchFamily="18" charset="0"/>
              </a:rPr>
              <a:t>During the secondary stage, you may have skin rashes and/or sores in your mouth, vagina, or anus. This stage usually starts with a rash on one or more areas of your body. </a:t>
            </a:r>
          </a:p>
          <a:p>
            <a:pPr marL="285750" indent="-285750">
              <a:buFont typeface="Arial" panose="020B0604020202020204" pitchFamily="34" charset="0"/>
              <a:buChar char="•"/>
            </a:pPr>
            <a:endParaRPr lang="en-US" sz="700" dirty="0">
              <a:solidFill>
                <a:srgbClr val="000000"/>
              </a:solidFill>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Latent Stage: </a:t>
            </a:r>
            <a:r>
              <a:rPr lang="en-US" sz="1500" dirty="0">
                <a:solidFill>
                  <a:srgbClr val="000000"/>
                </a:solidFill>
                <a:effectLst/>
                <a:latin typeface="Comic Sans MS" panose="030F0902030302020204" pitchFamily="66" charset="0"/>
                <a:ea typeface="Times New Roman" panose="02020603050405020304" pitchFamily="18" charset="0"/>
              </a:rPr>
              <a:t>The latent stage of syphilis is a period when there are no visible signs or symptoms. Without treatment, you can continue to have syphilis in your body for years.</a:t>
            </a:r>
            <a:r>
              <a:rPr lang="en-US" sz="1500" dirty="0">
                <a:effectLst/>
                <a:latin typeface="Comic Sans MS" panose="030F0902030302020204" pitchFamily="66" charset="0"/>
              </a:rPr>
              <a:t> </a:t>
            </a:r>
            <a:endParaRPr lang="en-US" sz="15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Tertiary Stage: </a:t>
            </a:r>
            <a:r>
              <a:rPr lang="en-US" sz="1500" dirty="0">
                <a:solidFill>
                  <a:srgbClr val="000000"/>
                </a:solidFill>
                <a:latin typeface="Comic Sans MS" panose="030F0902030302020204" pitchFamily="66" charset="0"/>
                <a:ea typeface="Times New Roman" panose="02020603050405020304" pitchFamily="18" charset="0"/>
              </a:rPr>
              <a:t>The tertiary stage </a:t>
            </a:r>
            <a:r>
              <a:rPr lang="en-US" sz="1500" dirty="0">
                <a:solidFill>
                  <a:srgbClr val="000000"/>
                </a:solidFill>
                <a:effectLst/>
                <a:latin typeface="Comic Sans MS" panose="030F0902030302020204" pitchFamily="66" charset="0"/>
                <a:ea typeface="Times New Roman" panose="02020603050405020304" pitchFamily="18" charset="0"/>
              </a:rPr>
              <a:t>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t>
            </a:r>
            <a:endPar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3952278" y="438090"/>
            <a:ext cx="1239443" cy="400110"/>
          </a:xfrm>
          <a:prstGeom prst="rect">
            <a:avLst/>
          </a:prstGeom>
          <a:noFill/>
        </p:spPr>
        <p:txBody>
          <a:bodyPr wrap="none" rtlCol="0">
            <a:spAutoFit/>
          </a:bodyPr>
          <a:lstStyle/>
          <a:p>
            <a:pPr algn="ctr"/>
            <a:r>
              <a:rPr lang="en-US" sz="2000" b="1" dirty="0">
                <a:latin typeface="Comic Sans MS" panose="030F0702030302020204" pitchFamily="66" charset="0"/>
              </a:rPr>
              <a:t>Syphilis </a:t>
            </a:r>
          </a:p>
        </p:txBody>
      </p:sp>
    </p:spTree>
    <p:extLst>
      <p:ext uri="{BB962C8B-B14F-4D97-AF65-F5344CB8AC3E}">
        <p14:creationId xmlns:p14="http://schemas.microsoft.com/office/powerpoint/2010/main" val="157351818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76400" y="1457980"/>
            <a:ext cx="5943600" cy="3831818"/>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spread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You can’t tell if someone has an STI by looking at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 only takes having sex with </a:t>
            </a:r>
            <a:r>
              <a:rPr lang="en-US" b="1" dirty="0">
                <a:latin typeface="Comic Sans MS" panose="030F0702030302020204" pitchFamily="66" charset="0"/>
              </a:rPr>
              <a:t>one</a:t>
            </a:r>
            <a:r>
              <a:rPr lang="en-US" dirty="0">
                <a:latin typeface="Comic Sans MS" panose="030F0702030302020204" pitchFamily="66" charset="0"/>
              </a:rPr>
              <a:t> infected person to get an STI.</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If you had sex, you need to see a healthcare professional and get tested</a:t>
            </a:r>
            <a:r>
              <a:rPr lang="en-US" b="1" dirty="0">
                <a:latin typeface="Comic Sans MS" panose="030F0702030302020204" pitchFamily="66" charset="0"/>
              </a:rPr>
              <a:t>.</a:t>
            </a:r>
          </a:p>
          <a:p>
            <a:pPr marL="285750" indent="-285750">
              <a:buFont typeface="Arial" panose="020B0604020202020204" pitchFamily="34" charset="0"/>
              <a:buChar char="•"/>
            </a:pPr>
            <a:endParaRPr lang="en-US" b="1" dirty="0">
              <a:latin typeface="Comic Sans MS" panose="030F0702030302020204" pitchFamily="66" charset="0"/>
            </a:endParaRPr>
          </a:p>
          <a:p>
            <a:pPr marL="285750" indent="-285750">
              <a:buFont typeface="Arial" panose="020B0604020202020204" pitchFamily="34" charset="0"/>
              <a:buChar char="•"/>
            </a:pPr>
            <a:r>
              <a:rPr lang="en-US" sz="19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because it is spread by skin-to-skin contact.</a:t>
            </a:r>
            <a:r>
              <a:rPr lang="en-US" sz="1900" dirty="0">
                <a:effectLst/>
                <a:latin typeface="Comic Sans MS" panose="030F0902030302020204" pitchFamily="66" charset="0"/>
              </a:rPr>
              <a:t> </a:t>
            </a:r>
            <a:endParaRPr lang="en-US" sz="1900" b="1"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845585" y="763255"/>
            <a:ext cx="3778599" cy="400110"/>
          </a:xfrm>
          <a:prstGeom prst="rect">
            <a:avLst/>
          </a:prstGeom>
          <a:noFill/>
        </p:spPr>
        <p:txBody>
          <a:bodyPr wrap="none" rtlCol="0">
            <a:spAutoFit/>
          </a:bodyPr>
          <a:lstStyle/>
          <a:p>
            <a:pPr algn="ctr"/>
            <a:r>
              <a:rPr lang="en-US" sz="2000" b="1" dirty="0">
                <a:latin typeface="Comic Sans MS" panose="030F0702030302020204" pitchFamily="66" charset="0"/>
              </a:rPr>
              <a:t>It’s Important to Remember…</a:t>
            </a:r>
          </a:p>
        </p:txBody>
      </p:sp>
    </p:spTree>
    <p:extLst>
      <p:ext uri="{BB962C8B-B14F-4D97-AF65-F5344CB8AC3E}">
        <p14:creationId xmlns:p14="http://schemas.microsoft.com/office/powerpoint/2010/main" val="60290910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63515" y="763255"/>
            <a:ext cx="5142755" cy="400110"/>
          </a:xfrm>
          <a:prstGeom prst="rect">
            <a:avLst/>
          </a:prstGeom>
          <a:noFill/>
        </p:spPr>
        <p:txBody>
          <a:bodyPr wrap="none" rtlCol="0">
            <a:spAutoFit/>
          </a:bodyPr>
          <a:lstStyle/>
          <a:p>
            <a:pPr algn="ctr"/>
            <a:r>
              <a:rPr lang="en-US" sz="2000" b="1" dirty="0">
                <a:latin typeface="Comic Sans MS" panose="030F0702030302020204" pitchFamily="66" charset="0"/>
              </a:rPr>
              <a:t>Preventing &amp; Reducing the Risk of STIs</a:t>
            </a:r>
          </a:p>
        </p:txBody>
      </p:sp>
      <p:grpSp>
        <p:nvGrpSpPr>
          <p:cNvPr id="20" name="Group 19"/>
          <p:cNvGrpSpPr/>
          <p:nvPr/>
        </p:nvGrpSpPr>
        <p:grpSpPr>
          <a:xfrm>
            <a:off x="3450297" y="12192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1524000" y="2039302"/>
            <a:ext cx="6248400" cy="3447098"/>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Choose to follow the success sequence: </a:t>
            </a:r>
            <a:r>
              <a:rPr lang="en-US" sz="1800" dirty="0">
                <a:effectLst/>
                <a:latin typeface="Comic Sans MS" panose="030F0902030302020204" pitchFamily="66" charset="0"/>
                <a:ea typeface="Calibri" panose="020F0502020204030204" pitchFamily="34" charset="0"/>
              </a:rPr>
              <a:t>Finish high school, get a full-time job, and then get married before having children. The best way to guarantee you don’t get pregnant before then is to not have sex.</a:t>
            </a:r>
          </a:p>
          <a:p>
            <a:r>
              <a:rPr lang="en-US" dirty="0">
                <a:effectLst/>
                <a:latin typeface="Comic Sans MS" panose="030F0902030302020204" pitchFamily="66" charset="0"/>
              </a:rPr>
              <a:t> </a:t>
            </a:r>
            <a:endParaRPr lang="en-US" sz="1000" dirty="0">
              <a:latin typeface="Comic Sans MS" panose="030F09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Sexually active teens who choose to have sex should use condoms every time they have sex. They can always make a new choice to take a time-out from sex in the future.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285750" indent="-285750">
              <a:buFont typeface="Arial" panose="020B0604020202020204" pitchFamily="34" charset="0"/>
              <a:buChar char="•"/>
            </a:pPr>
            <a:endParaRPr lang="en-US" sz="1000" dirty="0">
              <a:latin typeface="Comic Sans MS" panose="030F0702030302020204" pitchFamily="66" charset="0"/>
            </a:endParaRPr>
          </a:p>
        </p:txBody>
      </p:sp>
    </p:spTree>
    <p:extLst>
      <p:ext uri="{BB962C8B-B14F-4D97-AF65-F5344CB8AC3E}">
        <p14:creationId xmlns:p14="http://schemas.microsoft.com/office/powerpoint/2010/main" val="969512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01274" y="763255"/>
            <a:ext cx="3267241" cy="400110"/>
          </a:xfrm>
          <a:prstGeom prst="rect">
            <a:avLst/>
          </a:prstGeom>
          <a:noFill/>
        </p:spPr>
        <p:txBody>
          <a:bodyPr wrap="none" rtlCol="0">
            <a:spAutoFit/>
          </a:bodyPr>
          <a:lstStyle/>
          <a:p>
            <a:pPr algn="ctr"/>
            <a:r>
              <a:rPr lang="en-US" sz="2000" b="1" dirty="0">
                <a:latin typeface="Comic Sans MS" panose="030F0702030302020204" pitchFamily="66" charset="0"/>
              </a:rPr>
              <a:t>Choose Not to Have Sex</a:t>
            </a:r>
          </a:p>
        </p:txBody>
      </p:sp>
      <p:sp>
        <p:nvSpPr>
          <p:cNvPr id="4" name="Rectangle 3"/>
          <p:cNvSpPr/>
          <p:nvPr/>
        </p:nvSpPr>
        <p:spPr>
          <a:xfrm>
            <a:off x="1524000" y="2133600"/>
            <a:ext cx="6269606" cy="3170099"/>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Abstinence is choosing not to engage in any sexual activity (vaginal, oral, anal, or </a:t>
            </a:r>
            <a:r>
              <a:rPr lang="en-US" dirty="0" err="1">
                <a:latin typeface="Comic Sans MS" panose="030F0702030302020204" pitchFamily="66" charset="0"/>
              </a:rPr>
              <a:t>outercourse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not to engage in sexual activity is 100% effective in preventing STIs.</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If you are sexually active now, you should stop having sex. Its best to follow the success sequence: </a:t>
            </a:r>
            <a:r>
              <a:rPr lang="en-US" sz="1800" dirty="0">
                <a:effectLst/>
                <a:latin typeface="Comic Sans MS" panose="030F0902030302020204" pitchFamily="66" charset="0"/>
                <a:ea typeface="Calibri" panose="020F0502020204030204" pitchFamily="34" charset="0"/>
              </a:rPr>
              <a:t>Finish high school, get a full-time job, and then get married before having children. The best way to guarantee you don’t get pregnant before then is to not have sex.</a:t>
            </a:r>
            <a:r>
              <a:rPr lang="en-US" dirty="0">
                <a:effectLst/>
                <a:latin typeface="Comic Sans MS" panose="030F0902030302020204" pitchFamily="66" charset="0"/>
              </a:rPr>
              <a:t> </a:t>
            </a:r>
            <a:endParaRPr lang="en-US"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2954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43514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70934" y="895290"/>
            <a:ext cx="4927951" cy="707886"/>
          </a:xfrm>
          <a:prstGeom prst="rect">
            <a:avLst/>
          </a:prstGeom>
          <a:noFill/>
        </p:spPr>
        <p:txBody>
          <a:bodyPr wrap="none" rtlCol="0">
            <a:spAutoFit/>
          </a:bodyPr>
          <a:lstStyle/>
          <a:p>
            <a:pPr algn="ctr"/>
            <a:r>
              <a:rPr lang="en-US" sz="2000" b="1" dirty="0">
                <a:latin typeface="Comic Sans MS" panose="030F0702030302020204" pitchFamily="66" charset="0"/>
              </a:rPr>
              <a:t>If you choose to continue to have sex, </a:t>
            </a:r>
          </a:p>
          <a:p>
            <a:pPr algn="ctr"/>
            <a:r>
              <a:rPr lang="en-US" sz="2000" b="1" dirty="0">
                <a:latin typeface="Comic Sans MS" panose="030F0702030302020204" pitchFamily="66" charset="0"/>
              </a:rPr>
              <a:t>use a Condom Every Time You Have Sex</a:t>
            </a:r>
          </a:p>
        </p:txBody>
      </p:sp>
      <p:sp>
        <p:nvSpPr>
          <p:cNvPr id="4" name="Rectangle 3"/>
          <p:cNvSpPr/>
          <p:nvPr/>
        </p:nvSpPr>
        <p:spPr>
          <a:xfrm>
            <a:off x="1524000" y="2971800"/>
            <a:ext cx="6172200" cy="64633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Condoms are latex/rubber sleeves that fit over a male’s penis.</a:t>
            </a:r>
            <a:endParaRPr lang="en-US" sz="1000" dirty="0">
              <a:latin typeface="Comic Sans MS" panose="030F0702030302020204" pitchFamily="66" charset="0"/>
            </a:endParaRPr>
          </a:p>
        </p:txBody>
      </p:sp>
      <p:grpSp>
        <p:nvGrpSpPr>
          <p:cNvPr id="20" name="Group 19"/>
          <p:cNvGrpSpPr/>
          <p:nvPr/>
        </p:nvGrpSpPr>
        <p:grpSpPr>
          <a:xfrm>
            <a:off x="3450297" y="15240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428588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05104"/>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78994" y="2407484"/>
            <a:ext cx="6269606" cy="2862322"/>
          </a:xfrm>
          <a:prstGeom prst="rect">
            <a:avLst/>
          </a:prstGeom>
        </p:spPr>
        <p:txBody>
          <a:bodyPr wrap="square">
            <a:spAutoFit/>
          </a:bodyPr>
          <a:lstStyle/>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The consistent and correct use of latex (or polyurethane or polyisoprene if allergic to latex) condoms can reduce (though not eliminate) the risk  of STI transmission.</a:t>
            </a:r>
          </a:p>
          <a:p>
            <a:pPr marL="285750" indent="-285750">
              <a:buFont typeface="Arial" panose="020B0604020202020204" pitchFamily="34" charset="0"/>
              <a:buChar char="•"/>
            </a:pPr>
            <a:endParaRPr lang="en-US" dirty="0">
              <a:latin typeface="Comic Sans MS" panose="030F0902030302020204" pitchFamily="66" charset="0"/>
            </a:endParaRPr>
          </a:p>
          <a:p>
            <a:pPr marL="285750" indent="-285750">
              <a:buFont typeface="Arial" panose="020B0604020202020204" pitchFamily="34" charset="0"/>
              <a:buChar char="•"/>
            </a:pPr>
            <a:r>
              <a:rPr lang="en-US" sz="18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dirty="0">
                <a:effectLst/>
                <a:latin typeface="Comic Sans MS" panose="030F0902030302020204" pitchFamily="66" charset="0"/>
              </a:rPr>
              <a:t> </a:t>
            </a:r>
            <a:endParaRPr lang="en-US" dirty="0">
              <a:latin typeface="Comic Sans MS" panose="030F0902030302020204" pitchFamily="66" charset="0"/>
            </a:endParaRPr>
          </a:p>
          <a:p>
            <a:pPr marL="285750" indent="-285750">
              <a:buFont typeface="Arial" panose="020B0604020202020204" pitchFamily="34" charset="0"/>
              <a:buChar char="•"/>
            </a:pPr>
            <a:endParaRPr lang="en-US" dirty="0">
              <a:latin typeface="Comic Sans MS" panose="030F0702030302020204" pitchFamily="66" charset="0"/>
            </a:endParaRPr>
          </a:p>
        </p:txBody>
      </p:sp>
      <p:grpSp>
        <p:nvGrpSpPr>
          <p:cNvPr id="20" name="Group 19"/>
          <p:cNvGrpSpPr/>
          <p:nvPr/>
        </p:nvGrpSpPr>
        <p:grpSpPr>
          <a:xfrm>
            <a:off x="3450297" y="1513449"/>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59428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1440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676400" y="3048000"/>
            <a:ext cx="6172200" cy="92333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Natural or lambskin condoms also help prevents pregnancy, but may not provide protection against STIs, including HIV.</a:t>
            </a:r>
          </a:p>
        </p:txBody>
      </p:sp>
      <p:grpSp>
        <p:nvGrpSpPr>
          <p:cNvPr id="20" name="Group 19"/>
          <p:cNvGrpSpPr/>
          <p:nvPr/>
        </p:nvGrpSpPr>
        <p:grpSpPr>
          <a:xfrm>
            <a:off x="3450297" y="1522745"/>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81044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79943" y="750094"/>
            <a:ext cx="4709944"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are in a </a:t>
            </a:r>
          </a:p>
          <a:p>
            <a:pPr algn="ctr"/>
            <a:r>
              <a:rPr lang="en-US" sz="2000" b="1" dirty="0">
                <a:latin typeface="Comic Sans MS" panose="030F0702030302020204" pitchFamily="66" charset="0"/>
              </a:rPr>
              <a:t>faithful lifelong relationship</a:t>
            </a:r>
          </a:p>
        </p:txBody>
      </p:sp>
      <p:sp>
        <p:nvSpPr>
          <p:cNvPr id="4" name="Rectangle 3"/>
          <p:cNvSpPr/>
          <p:nvPr/>
        </p:nvSpPr>
        <p:spPr>
          <a:xfrm>
            <a:off x="1600200" y="2797166"/>
            <a:ext cx="6096000" cy="2185214"/>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to abstain from sexual activity until you are in a faithful lifelong relationship is 100% effective in preventing STIs. Follow the success sequence: </a:t>
            </a:r>
            <a:r>
              <a:rPr lang="en-US" dirty="0">
                <a:latin typeface="Comic Sans MS" panose="030F0902030302020204" pitchFamily="66" charset="0"/>
              </a:rPr>
              <a:t>F</a:t>
            </a:r>
            <a:r>
              <a:rPr lang="en-US" sz="1800" dirty="0">
                <a:effectLst/>
                <a:latin typeface="Comic Sans MS" panose="030F0902030302020204" pitchFamily="66" charset="0"/>
                <a:ea typeface="Calibri" panose="020F0502020204030204" pitchFamily="34" charset="0"/>
              </a:rPr>
              <a:t>inish high school, get a full-time job, and then get married before having children. The best way to guarantee you don’t get pregnant before then is to not have sex.</a:t>
            </a:r>
            <a:r>
              <a:rPr lang="en-US" dirty="0">
                <a:effectLst/>
                <a:latin typeface="Comic Sans MS" panose="030F0902030302020204" pitchFamily="66" charset="0"/>
              </a:rPr>
              <a:t> </a:t>
            </a:r>
            <a:endParaRPr lang="en-US" sz="1000" dirty="0">
              <a:latin typeface="Comic Sans MS" panose="030F09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95762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55672" y="750094"/>
            <a:ext cx="4158511"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and </a:t>
            </a:r>
          </a:p>
          <a:p>
            <a:pPr algn="ctr"/>
            <a:r>
              <a:rPr lang="en-US" sz="2000" b="1" dirty="0">
                <a:latin typeface="Comic Sans MS" panose="030F0702030302020204" pitchFamily="66" charset="0"/>
              </a:rPr>
              <a:t>your partner have been tested</a:t>
            </a:r>
          </a:p>
        </p:txBody>
      </p:sp>
      <p:sp>
        <p:nvSpPr>
          <p:cNvPr id="4" name="Rectangle 3"/>
          <p:cNvSpPr/>
          <p:nvPr/>
        </p:nvSpPr>
        <p:spPr>
          <a:xfrm>
            <a:off x="1524000" y="2426494"/>
            <a:ext cx="6096000" cy="2616101"/>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If you or your partner have been sexually active in the past, even one time, it is important to be tested before engaging in sexual activity.</a:t>
            </a:r>
          </a:p>
          <a:p>
            <a:pPr marL="285750" indent="-285750">
              <a:buFont typeface="Arial" panose="020B0604020202020204" pitchFamily="34" charset="0"/>
              <a:buChar char="•"/>
            </a:pPr>
            <a:r>
              <a:rPr lang="en-US" dirty="0">
                <a:latin typeface="Comic Sans MS" panose="030F0702030302020204" pitchFamily="66" charset="0"/>
              </a:rPr>
              <a:t>Make a choice to take a time-out from sexual activity and follow the success sequence. </a:t>
            </a:r>
          </a:p>
          <a:p>
            <a:pPr marL="742950" lvl="1" indent="-285750">
              <a:buFont typeface="Arial" panose="020B0604020202020204" pitchFamily="34" charset="0"/>
              <a:buChar char="•"/>
            </a:pPr>
            <a:r>
              <a:rPr lang="en-US" dirty="0">
                <a:latin typeface="Comic Sans MS" panose="030F0702030302020204" pitchFamily="66" charset="0"/>
              </a:rPr>
              <a:t>1. Finish high school</a:t>
            </a:r>
          </a:p>
          <a:p>
            <a:pPr marL="742950" lvl="1" indent="-285750">
              <a:buFont typeface="Arial" panose="020B0604020202020204" pitchFamily="34" charset="0"/>
              <a:buChar char="•"/>
            </a:pPr>
            <a:r>
              <a:rPr lang="en-US" dirty="0">
                <a:latin typeface="Comic Sans MS" panose="030F0702030302020204" pitchFamily="66" charset="0"/>
              </a:rPr>
              <a:t>2. Get a full-time job</a:t>
            </a:r>
          </a:p>
          <a:p>
            <a:pPr marL="742950" lvl="1" indent="-285750">
              <a:buFont typeface="Arial" panose="020B0604020202020204" pitchFamily="34" charset="0"/>
              <a:buChar char="•"/>
            </a:pPr>
            <a:r>
              <a:rPr lang="en-US" dirty="0">
                <a:latin typeface="Comic Sans MS" panose="030F0702030302020204" pitchFamily="66" charset="0"/>
              </a:rPr>
              <a:t>3. Get married</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839963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631045" y="457200"/>
            <a:ext cx="2055371" cy="400110"/>
          </a:xfrm>
          <a:prstGeom prst="rect">
            <a:avLst/>
          </a:prstGeom>
          <a:noFill/>
        </p:spPr>
        <p:txBody>
          <a:bodyPr wrap="none" rtlCol="0">
            <a:spAutoFit/>
          </a:bodyPr>
          <a:lstStyle/>
          <a:p>
            <a:pPr algn="ctr"/>
            <a:r>
              <a:rPr lang="en-US" sz="2000" b="1" dirty="0">
                <a:latin typeface="Comic Sans MS" panose="030F0702030302020204" pitchFamily="66" charset="0"/>
              </a:rPr>
              <a:t>Getting Tested</a:t>
            </a:r>
          </a:p>
        </p:txBody>
      </p:sp>
      <p:sp>
        <p:nvSpPr>
          <p:cNvPr id="4" name="Rectangle 3"/>
          <p:cNvSpPr/>
          <p:nvPr/>
        </p:nvSpPr>
        <p:spPr>
          <a:xfrm>
            <a:off x="1447800" y="1421755"/>
            <a:ext cx="6248400" cy="1508105"/>
          </a:xfrm>
          <a:prstGeom prst="rect">
            <a:avLst/>
          </a:prstGeom>
        </p:spPr>
        <p:txBody>
          <a:bodyPr wrap="square">
            <a:spAutoFit/>
          </a:bodyPr>
          <a:lstStyle/>
          <a:p>
            <a:r>
              <a:rPr lang="en-US" sz="2000" b="1" dirty="0">
                <a:latin typeface="Comic Sans MS" panose="030F0702030302020204" pitchFamily="66" charset="0"/>
              </a:rPr>
              <a:t>Where to go?</a:t>
            </a:r>
          </a:p>
          <a:p>
            <a:pPr marL="640080" lvl="1" indent="-342900">
              <a:buFont typeface="Arial" panose="020B0604020202020204" pitchFamily="34" charset="0"/>
              <a:buChar char="•"/>
            </a:pPr>
            <a:r>
              <a:rPr lang="en-US" dirty="0">
                <a:latin typeface="Comic Sans MS" panose="030F0702030302020204" pitchFamily="66" charset="0"/>
              </a:rPr>
              <a:t>Your primary care provider (your doctor/nurse practitioner). </a:t>
            </a:r>
          </a:p>
          <a:p>
            <a:pPr marL="640080" lvl="1" indent="-342900">
              <a:buFont typeface="Arial" panose="020B0604020202020204" pitchFamily="34" charset="0"/>
              <a:buChar char="•"/>
            </a:pPr>
            <a:r>
              <a:rPr lang="en-US" dirty="0">
                <a:latin typeface="Comic Sans MS" panose="030F0702030302020204" pitchFamily="66" charset="0"/>
              </a:rPr>
              <a:t>STI clinics and HIV/STI testing centers provide testing for free or low cost.</a:t>
            </a:r>
          </a:p>
        </p:txBody>
      </p:sp>
      <p:grpSp>
        <p:nvGrpSpPr>
          <p:cNvPr id="20" name="Group 19"/>
          <p:cNvGrpSpPr/>
          <p:nvPr/>
        </p:nvGrpSpPr>
        <p:grpSpPr>
          <a:xfrm>
            <a:off x="3374097" y="9144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1485900" y="2918698"/>
            <a:ext cx="6210300" cy="2339102"/>
          </a:xfrm>
          <a:prstGeom prst="rect">
            <a:avLst/>
          </a:prstGeom>
        </p:spPr>
        <p:txBody>
          <a:bodyPr wrap="square">
            <a:spAutoFit/>
          </a:bodyPr>
          <a:lstStyle/>
          <a:p>
            <a:r>
              <a:rPr lang="en-US" sz="2000" b="1" dirty="0">
                <a:latin typeface="Comic Sans MS" panose="030F0702030302020204" pitchFamily="66" charset="0"/>
              </a:rPr>
              <a:t>What test to get?</a:t>
            </a:r>
          </a:p>
          <a:p>
            <a:pPr marL="640080" lvl="1" indent="-342900">
              <a:buFont typeface="Arial" panose="020B0604020202020204" pitchFamily="34" charset="0"/>
              <a:buChar char="•"/>
            </a:pPr>
            <a:r>
              <a:rPr lang="en-US" dirty="0">
                <a:latin typeface="Comic Sans MS" panose="030F0702030302020204" pitchFamily="66" charset="0"/>
              </a:rPr>
              <a:t>Talk to the doctor, nurse, counselor, or trusted adult like a parent about which tests are right for you.</a:t>
            </a:r>
          </a:p>
          <a:p>
            <a:pPr marL="640080" lvl="1" indent="-342900">
              <a:buFont typeface="Arial" panose="020B0604020202020204" pitchFamily="34" charset="0"/>
              <a:buChar char="•"/>
            </a:pPr>
            <a:r>
              <a:rPr lang="en-US" dirty="0">
                <a:latin typeface="Comic Sans MS" panose="030F0702030302020204" pitchFamily="66" charset="0"/>
              </a:rPr>
              <a:t>If you are getting tested for syphilis the doctor will draw your blood.</a:t>
            </a:r>
          </a:p>
          <a:p>
            <a:pPr marL="640080" lvl="1" indent="-342900">
              <a:buFont typeface="Arial" panose="020B0604020202020204" pitchFamily="34" charset="0"/>
              <a:buChar char="•"/>
            </a:pPr>
            <a:r>
              <a:rPr lang="en-US" dirty="0">
                <a:latin typeface="Comic Sans MS" panose="030F0702030302020204" pitchFamily="66" charset="0"/>
              </a:rPr>
              <a:t>You can now get tested for some common STIs (chlamydia and gonorrhea) just by peeing in a cup.</a:t>
            </a:r>
          </a:p>
        </p:txBody>
      </p:sp>
    </p:spTree>
    <p:extLst>
      <p:ext uri="{BB962C8B-B14F-4D97-AF65-F5344CB8AC3E}">
        <p14:creationId xmlns:p14="http://schemas.microsoft.com/office/powerpoint/2010/main" val="312014145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91554" y="1306829"/>
            <a:ext cx="4934364" cy="400110"/>
          </a:xfrm>
          <a:prstGeom prst="rect">
            <a:avLst/>
          </a:prstGeom>
          <a:noFill/>
        </p:spPr>
        <p:txBody>
          <a:bodyPr wrap="none" rtlCol="0">
            <a:spAutoFit/>
          </a:bodyPr>
          <a:lstStyle/>
          <a:p>
            <a:pPr algn="ctr"/>
            <a:r>
              <a:rPr lang="en-US" sz="2000" b="1" dirty="0">
                <a:latin typeface="Comic Sans MS" panose="030F0702030302020204" pitchFamily="66" charset="0"/>
              </a:rPr>
              <a:t>If you choose to be sexually active…</a:t>
            </a:r>
          </a:p>
        </p:txBody>
      </p:sp>
      <p:sp>
        <p:nvSpPr>
          <p:cNvPr id="4" name="Rectangle 3"/>
          <p:cNvSpPr/>
          <p:nvPr/>
        </p:nvSpPr>
        <p:spPr>
          <a:xfrm>
            <a:off x="1981200" y="2832318"/>
            <a:ext cx="5410200" cy="1815882"/>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Use a condom every time you have sex </a:t>
            </a:r>
          </a:p>
          <a:p>
            <a:r>
              <a:rPr lang="en-US" sz="1900" b="1" dirty="0">
                <a:latin typeface="Comic Sans MS" panose="030F0702030302020204" pitchFamily="66" charset="0"/>
              </a:rPr>
              <a:t>   </a:t>
            </a:r>
            <a:r>
              <a:rPr lang="en-US" dirty="0">
                <a:latin typeface="Comic Sans MS" panose="030F0702030302020204" pitchFamily="66" charset="0"/>
              </a:rPr>
              <a:t>to reduce the risk of STIs.</a:t>
            </a:r>
          </a:p>
          <a:p>
            <a:pPr marL="285750" indent="-285750">
              <a:buFont typeface="Arial" panose="020B0604020202020204" pitchFamily="34" charset="0"/>
              <a:buChar char="•"/>
            </a:pPr>
            <a:r>
              <a:rPr lang="en-US" dirty="0">
                <a:latin typeface="Comic Sans MS" panose="030F0702030302020204" pitchFamily="66" charset="0"/>
              </a:rPr>
              <a:t>Know that you can always decide to take a time-out from having sex and </a:t>
            </a:r>
            <a:r>
              <a:rPr lang="en-US" sz="1800" dirty="0">
                <a:effectLst/>
                <a:latin typeface="Comic Sans MS" panose="030F0902030302020204" pitchFamily="66" charset="0"/>
                <a:ea typeface="Calibri" panose="020F0502020204030204" pitchFamily="34" charset="0"/>
              </a:rPr>
              <a:t>return to a lifestyle free from sexual health risks.</a:t>
            </a:r>
            <a:r>
              <a:rPr lang="en-US" dirty="0">
                <a:effectLst/>
                <a:latin typeface="Comic Sans MS" panose="030F0902030302020204" pitchFamily="66" charset="0"/>
              </a:rPr>
              <a:t> </a:t>
            </a:r>
            <a:endParaRPr lang="en-US"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374097" y="1999833"/>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472501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09576" y="500419"/>
            <a:ext cx="4124848" cy="400110"/>
          </a:xfrm>
          <a:prstGeom prst="rect">
            <a:avLst/>
          </a:prstGeom>
          <a:noFill/>
        </p:spPr>
        <p:txBody>
          <a:bodyPr wrap="none" rtlCol="0">
            <a:spAutoFit/>
          </a:bodyPr>
          <a:lstStyle/>
          <a:p>
            <a:pPr algn="ctr"/>
            <a:r>
              <a:rPr lang="en-US" sz="2000" b="1" dirty="0">
                <a:latin typeface="Comic Sans MS" panose="030F0702030302020204" pitchFamily="66" charset="0"/>
              </a:rPr>
              <a:t>Facts to Remember about STIs</a:t>
            </a:r>
          </a:p>
        </p:txBody>
      </p:sp>
      <p:sp>
        <p:nvSpPr>
          <p:cNvPr id="4" name="Rectangle 3"/>
          <p:cNvSpPr/>
          <p:nvPr/>
        </p:nvSpPr>
        <p:spPr>
          <a:xfrm>
            <a:off x="1447800" y="1357729"/>
            <a:ext cx="6400800" cy="4585871"/>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STIs spread quickly and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STIs have no symptoms.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Ways to prevent STIs and reduce the risk of STIs are:</a:t>
            </a:r>
            <a:endParaRPr lang="en-US" sz="1000"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Choose not to have sex and follow the success sequence: 1. Finish high school, 2. Get a Full-Time Job, 3. Get married.</a:t>
            </a:r>
          </a:p>
          <a:p>
            <a:pPr marL="742950" lvl="1" indent="-285750">
              <a:buFont typeface="Arial" panose="020B0604020202020204" pitchFamily="34" charset="0"/>
              <a:buChar char="•"/>
            </a:pPr>
            <a:r>
              <a:rPr lang="en-US" dirty="0">
                <a:latin typeface="Comic Sans MS" panose="030F0702030302020204" pitchFamily="66" charset="0"/>
              </a:rPr>
              <a:t>Use condoms every time you have sex.</a:t>
            </a:r>
          </a:p>
          <a:p>
            <a:pPr marL="742950" lvl="1" indent="-285750">
              <a:buFont typeface="Arial" panose="020B0604020202020204" pitchFamily="34" charset="0"/>
              <a:buChar char="•"/>
            </a:pPr>
            <a:r>
              <a:rPr lang="en-US" dirty="0">
                <a:latin typeface="Comic Sans MS" panose="030F0702030302020204" pitchFamily="66" charset="0"/>
              </a:rPr>
              <a:t>Wait to have sex until you and your partner have been tested. </a:t>
            </a:r>
          </a:p>
          <a:p>
            <a:pPr marL="742950" lvl="1" indent="-285750">
              <a:buFont typeface="Arial" panose="020B0604020202020204" pitchFamily="34" charset="0"/>
              <a:buChar char="•"/>
            </a:pPr>
            <a:r>
              <a:rPr lang="en-US" dirty="0">
                <a:latin typeface="Comic Sans MS" panose="030F0702030302020204" pitchFamily="66" charset="0"/>
              </a:rPr>
              <a:t>Even if you have been sexually active in the past, you can choose not to have sex.</a:t>
            </a:r>
          </a:p>
          <a:p>
            <a:pPr marL="742950" lvl="1" indent="-285750">
              <a:buFont typeface="Arial" panose="020B0604020202020204" pitchFamily="34" charset="0"/>
              <a:buChar char="•"/>
            </a:pPr>
            <a:endParaRPr lang="en-US" dirty="0">
              <a:latin typeface="Comic Sans MS" panose="030F0702030302020204" pitchFamily="66" charset="0"/>
            </a:endParaRPr>
          </a:p>
          <a:p>
            <a:pPr lvl="1"/>
            <a:endParaRPr lang="en-US"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4176151" y="917602"/>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617099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97679" y="833735"/>
            <a:ext cx="3203121" cy="461665"/>
          </a:xfrm>
          <a:prstGeom prst="rect">
            <a:avLst/>
          </a:prstGeom>
          <a:noFill/>
        </p:spPr>
        <p:txBody>
          <a:bodyPr wrap="none" rtlCol="0">
            <a:prstTxWarp prst="textDeflate">
              <a:avLst>
                <a:gd name="adj" fmla="val 13755"/>
              </a:avLst>
            </a:prstTxWarp>
            <a:spAutoFit/>
          </a:bodyPr>
          <a:lstStyle/>
          <a:p>
            <a:pPr algn="ctr"/>
            <a:r>
              <a:rPr lang="en-US" sz="2400" b="1" dirty="0">
                <a:ln>
                  <a:solidFill>
                    <a:schemeClr val="tx1">
                      <a:lumMod val="65000"/>
                      <a:lumOff val="35000"/>
                    </a:schemeClr>
                  </a:solidFill>
                </a:ln>
                <a:solidFill>
                  <a:srgbClr val="FEC30E"/>
                </a:solidFill>
                <a:effectLst>
                  <a:outerShdw blurRad="38100" dist="38100" dir="2700000" algn="tl">
                    <a:srgbClr val="000000">
                      <a:alpha val="43137"/>
                    </a:srgbClr>
                  </a:outerShdw>
                </a:effectLst>
                <a:latin typeface="Comic Sans MS" panose="030F0702030302020204" pitchFamily="66" charset="0"/>
              </a:rPr>
              <a:t>IT’S YOUR CHOICE</a:t>
            </a:r>
          </a:p>
        </p:txBody>
      </p:sp>
      <p:sp>
        <p:nvSpPr>
          <p:cNvPr id="4" name="Rectangle 3"/>
          <p:cNvSpPr/>
          <p:nvPr/>
        </p:nvSpPr>
        <p:spPr>
          <a:xfrm>
            <a:off x="2484883" y="1447800"/>
            <a:ext cx="4830317" cy="1815882"/>
          </a:xfrm>
          <a:prstGeom prst="rect">
            <a:avLst/>
          </a:prstGeom>
        </p:spPr>
        <p:txBody>
          <a:bodyPr wrap="square">
            <a:spAutoFit/>
          </a:bodyPr>
          <a:lstStyle/>
          <a:p>
            <a:pPr algn="ctr"/>
            <a:r>
              <a:rPr lang="en-US" sz="2800" dirty="0">
                <a:latin typeface="Comic Sans MS" panose="030F0702030302020204" pitchFamily="66" charset="0"/>
              </a:rPr>
              <a:t>The choices you make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NOW</a:t>
            </a:r>
          </a:p>
          <a:p>
            <a:pPr algn="ctr"/>
            <a:r>
              <a:rPr lang="en-US" sz="2800" dirty="0">
                <a:latin typeface="Comic Sans MS" panose="030F0702030302020204" pitchFamily="66" charset="0"/>
              </a:rPr>
              <a:t>will affect you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LATER</a:t>
            </a:r>
            <a:r>
              <a:rPr lang="en-US" sz="2400" dirty="0">
                <a:latin typeface="Comic Sans MS" panose="030F0702030302020204" pitchFamily="66" charset="0"/>
              </a:rPr>
              <a: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1981200"/>
            <a:ext cx="1440466" cy="3530415"/>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828800"/>
            <a:ext cx="2438400" cy="3530416"/>
          </a:xfrm>
          <a:prstGeom prst="rect">
            <a:avLst/>
          </a:prstGeom>
        </p:spPr>
      </p:pic>
    </p:spTree>
    <p:extLst>
      <p:ext uri="{BB962C8B-B14F-4D97-AF65-F5344CB8AC3E}">
        <p14:creationId xmlns:p14="http://schemas.microsoft.com/office/powerpoint/2010/main" val="37652477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4108</TotalTime>
  <Words>1916</Words>
  <Application>Microsoft Macintosh PowerPoint</Application>
  <PresentationFormat>On-screen Show (4:3)</PresentationFormat>
  <Paragraphs>227</Paragraphs>
  <Slides>32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Aharoni</vt:lpstr>
      <vt:lpstr>Arial</vt:lpstr>
      <vt:lpstr>Calibri</vt:lpstr>
      <vt:lpstr>Cambria</vt:lpstr>
      <vt:lpstr>Chalkboard</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140</cp:revision>
  <dcterms:created xsi:type="dcterms:W3CDTF">2015-02-11T00:16:05Z</dcterms:created>
  <dcterms:modified xsi:type="dcterms:W3CDTF">2024-11-15T17:04:26Z</dcterms:modified>
</cp:coreProperties>
</file>