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9"/>
  </p:notesMasterIdLst>
  <p:sldIdLst>
    <p:sldId id="264" r:id="rId2"/>
    <p:sldId id="265" r:id="rId3"/>
    <p:sldId id="266" r:id="rId4"/>
    <p:sldId id="267" r:id="rId5"/>
    <p:sldId id="268" r:id="rId6"/>
    <p:sldId id="269" r:id="rId7"/>
    <p:sldId id="270" r:id="rId8"/>
    <p:sldId id="271" r:id="rId9"/>
    <p:sldId id="272" r:id="rId10"/>
    <p:sldId id="273" r:id="rId11"/>
    <p:sldId id="274" r:id="rId12"/>
    <p:sldId id="275" r:id="rId13"/>
    <p:sldId id="276" r:id="rId14"/>
    <p:sldId id="277" r:id="rId15"/>
    <p:sldId id="278" r:id="rId16"/>
    <p:sldId id="279" r:id="rId17"/>
    <p:sldId id="280"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83AD"/>
    <a:srgbClr val="FF4364"/>
    <a:srgbClr val="34BEBF"/>
    <a:srgbClr val="41B67C"/>
    <a:srgbClr val="75A941"/>
    <a:srgbClr val="00998C"/>
    <a:srgbClr val="FAA918"/>
    <a:srgbClr val="BE3866"/>
    <a:srgbClr val="CD537C"/>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843" autoAdjust="0"/>
    <p:restoredTop sz="50639" autoAdjust="0"/>
  </p:normalViewPr>
  <p:slideViewPr>
    <p:cSldViewPr snapToGrid="0" snapToObjects="1">
      <p:cViewPr varScale="1">
        <p:scale>
          <a:sx n="51" d="100"/>
          <a:sy n="51" d="100"/>
        </p:scale>
        <p:origin x="2296" y="1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8CF3DAF-AF75-CD43-9976-4A41697BF0F8}" type="datetimeFigureOut">
              <a:rPr lang="en-US" smtClean="0"/>
              <a:t>12/17/24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78067E8-C271-5649-A09E-E2D218259EC4}" type="slidenum">
              <a:rPr lang="en-US" smtClean="0"/>
              <a:t>‹#›</a:t>
            </a:fld>
            <a:endParaRPr lang="en-US"/>
          </a:p>
        </p:txBody>
      </p:sp>
    </p:spTree>
    <p:extLst>
      <p:ext uri="{BB962C8B-B14F-4D97-AF65-F5344CB8AC3E}">
        <p14:creationId xmlns:p14="http://schemas.microsoft.com/office/powerpoint/2010/main" val="203754346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78067E8-C271-5649-A09E-E2D218259EC4}" type="slidenum">
              <a:rPr lang="en-US" smtClean="0"/>
              <a:t>1</a:t>
            </a:fld>
            <a:endParaRPr lang="en-US"/>
          </a:p>
        </p:txBody>
      </p:sp>
    </p:spTree>
    <p:extLst>
      <p:ext uri="{BB962C8B-B14F-4D97-AF65-F5344CB8AC3E}">
        <p14:creationId xmlns:p14="http://schemas.microsoft.com/office/powerpoint/2010/main" val="5532704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Conflict resolution is when people work together to solve a problem.</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78067E8-C271-5649-A09E-E2D218259EC4}" type="slidenum">
              <a:rPr lang="en-US" smtClean="0"/>
              <a:t>2</a:t>
            </a:fld>
            <a:endParaRPr lang="en-US"/>
          </a:p>
        </p:txBody>
      </p:sp>
    </p:spTree>
    <p:extLst>
      <p:ext uri="{BB962C8B-B14F-4D97-AF65-F5344CB8AC3E}">
        <p14:creationId xmlns:p14="http://schemas.microsoft.com/office/powerpoint/2010/main" val="1872009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Have you ever had a fight with a friend or a sibling? What did they do to upset you?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Did they:</a:t>
            </a: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Times New Roman" panose="02020603050405020304" pitchFamily="18" charset="0"/>
              <a:buChar char="•"/>
              <a:tabLst>
                <a:tab pos="365760" algn="l"/>
              </a:tabLs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Get you into trouble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Times New Roman" panose="02020603050405020304" pitchFamily="18" charset="0"/>
              <a:buChar char="•"/>
              <a:tabLst>
                <a:tab pos="365760" algn="l"/>
              </a:tabLs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Tease you or hurt your feelings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Times New Roman" panose="02020603050405020304" pitchFamily="18" charset="0"/>
              <a:buChar char="•"/>
              <a:tabLst>
                <a:tab pos="365760" algn="l"/>
              </a:tabLs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Tell your secrets</a:t>
            </a:r>
            <a:endParaRPr lang="en-US" dirty="0"/>
          </a:p>
        </p:txBody>
      </p:sp>
      <p:sp>
        <p:nvSpPr>
          <p:cNvPr id="4" name="Slide Number Placeholder 3"/>
          <p:cNvSpPr>
            <a:spLocks noGrp="1"/>
          </p:cNvSpPr>
          <p:nvPr>
            <p:ph type="sldNum" sz="quarter" idx="10"/>
          </p:nvPr>
        </p:nvSpPr>
        <p:spPr/>
        <p:txBody>
          <a:bodyPr/>
          <a:lstStyle/>
          <a:p>
            <a:fld id="{878067E8-C271-5649-A09E-E2D218259EC4}" type="slidenum">
              <a:rPr lang="en-US" smtClean="0"/>
              <a:t>3</a:t>
            </a:fld>
            <a:endParaRPr lang="en-US"/>
          </a:p>
        </p:txBody>
      </p:sp>
    </p:spTree>
    <p:extLst>
      <p:ext uri="{BB962C8B-B14F-4D97-AF65-F5344CB8AC3E}">
        <p14:creationId xmlns:p14="http://schemas.microsoft.com/office/powerpoint/2010/main" val="885684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(Let student tell their story, answering each of the questions on the slide.)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Times New Roman" panose="02020603050405020304" pitchFamily="18" charset="0"/>
              <a:buChar char="•"/>
              <a:tabLst>
                <a:tab pos="365760" algn="l"/>
              </a:tabLs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How did you respond?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Times New Roman" panose="02020603050405020304" pitchFamily="18" charset="0"/>
              <a:buChar char="•"/>
              <a:tabLst>
                <a:tab pos="365760" algn="l"/>
              </a:tabLs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Did you feel angry or hurt?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Times New Roman" panose="02020603050405020304" pitchFamily="18" charset="0"/>
              <a:buChar char="•"/>
              <a:tabLst>
                <a:tab pos="365760" algn="l"/>
              </a:tabLs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Did you yell or ignore the other person.</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Times New Roman" panose="02020603050405020304" pitchFamily="18" charset="0"/>
              <a:buChar char="•"/>
              <a:tabLst>
                <a:tab pos="365760" algn="l"/>
              </a:tabLs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What did you say to them?</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45720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It’s natural to feel hurt or angry when we’re disagreeing with someone.  But it’s important to always try and resolve the problem.</a:t>
            </a:r>
            <a:endParaRPr lang="en-US" dirty="0"/>
          </a:p>
        </p:txBody>
      </p:sp>
      <p:sp>
        <p:nvSpPr>
          <p:cNvPr id="4" name="Slide Number Placeholder 3"/>
          <p:cNvSpPr>
            <a:spLocks noGrp="1"/>
          </p:cNvSpPr>
          <p:nvPr>
            <p:ph type="sldNum" sz="quarter" idx="10"/>
          </p:nvPr>
        </p:nvSpPr>
        <p:spPr/>
        <p:txBody>
          <a:bodyPr/>
          <a:lstStyle/>
          <a:p>
            <a:fld id="{878067E8-C271-5649-A09E-E2D218259EC4}" type="slidenum">
              <a:rPr lang="en-US" smtClean="0"/>
              <a:t>4</a:t>
            </a:fld>
            <a:endParaRPr lang="en-US"/>
          </a:p>
        </p:txBody>
      </p:sp>
    </p:spTree>
    <p:extLst>
      <p:ext uri="{BB962C8B-B14F-4D97-AF65-F5344CB8AC3E}">
        <p14:creationId xmlns:p14="http://schemas.microsoft.com/office/powerpoint/2010/main" val="16534458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There are three ways that a person can respond when it comes to conflict. Let’s look at them;</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Times New Roman" panose="02020603050405020304" pitchFamily="18" charset="0"/>
              <a:buChar char="•"/>
              <a:tabLst>
                <a:tab pos="365760" algn="l"/>
              </a:tabLs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First, we have aggression, this is getting your own way.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Times New Roman" panose="02020603050405020304" pitchFamily="18" charset="0"/>
              <a:buChar char="•"/>
              <a:tabLst>
                <a:tab pos="365760" algn="l"/>
              </a:tabLs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Second, avoidance, this is pretending the argument never happened.</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Times New Roman" panose="02020603050405020304" pitchFamily="18" charset="0"/>
              <a:buChar char="•"/>
              <a:tabLst>
                <a:tab pos="365760" algn="l"/>
              </a:tabLs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And third, negotiation, this is talking about the problem and agreeing on a solution.</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45720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So what we are going to do now is try each of these out in a scenario.  I want you all to pay attention and see if you can decide which of the three is the best way to handle a conflict.</a:t>
            </a:r>
            <a:endParaRPr lang="en-US" dirty="0"/>
          </a:p>
        </p:txBody>
      </p:sp>
      <p:sp>
        <p:nvSpPr>
          <p:cNvPr id="4" name="Slide Number Placeholder 3"/>
          <p:cNvSpPr>
            <a:spLocks noGrp="1"/>
          </p:cNvSpPr>
          <p:nvPr>
            <p:ph type="sldNum" sz="quarter" idx="10"/>
          </p:nvPr>
        </p:nvSpPr>
        <p:spPr/>
        <p:txBody>
          <a:bodyPr/>
          <a:lstStyle/>
          <a:p>
            <a:fld id="{878067E8-C271-5649-A09E-E2D218259EC4}" type="slidenum">
              <a:rPr lang="en-US" smtClean="0"/>
              <a:t>5</a:t>
            </a:fld>
            <a:endParaRPr lang="en-US"/>
          </a:p>
        </p:txBody>
      </p:sp>
    </p:spTree>
    <p:extLst>
      <p:ext uri="{BB962C8B-B14F-4D97-AF65-F5344CB8AC3E}">
        <p14:creationId xmlns:p14="http://schemas.microsoft.com/office/powerpoint/2010/main" val="15531878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Chloe and her brother John both love chips. But John always takes Chloe’s chips without asking. Usually she lets it go, but this time she was really looking forward to enjoying them. When she went to the kitchen to get the bag of chips, it was gone. By the time John came home, Chloe was really ANGRY.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i="1" dirty="0">
                <a:effectLst/>
                <a:latin typeface="Trebuchet MS" panose="020B0703020202090204" pitchFamily="34" charset="0"/>
                <a:ea typeface="MS Mincho" panose="02020609040205080304" pitchFamily="49" charset="-128"/>
                <a:cs typeface="Times New Roman" panose="02020603050405020304" pitchFamily="18" charset="0"/>
              </a:rPr>
              <a:t>Educators act out skit using aggression:</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Chloe: You stole my chips!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John: No I didn’t they were mine.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Chloe: No you stole my chips and I am going to punch you in the face.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John: But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Chloe: (Interrupting John) Oh Shut up John, you always steal my stuff and I am telling mom.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John: But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Chloe: (Interrupting John) I don’t care about what you have to say…..(Shouts) La, la, la, la!!</a:t>
            </a:r>
            <a:endParaRPr lang="en-US" dirty="0"/>
          </a:p>
        </p:txBody>
      </p:sp>
      <p:sp>
        <p:nvSpPr>
          <p:cNvPr id="4" name="Slide Number Placeholder 3"/>
          <p:cNvSpPr>
            <a:spLocks noGrp="1"/>
          </p:cNvSpPr>
          <p:nvPr>
            <p:ph type="sldNum" sz="quarter" idx="10"/>
          </p:nvPr>
        </p:nvSpPr>
        <p:spPr/>
        <p:txBody>
          <a:bodyPr/>
          <a:lstStyle/>
          <a:p>
            <a:fld id="{878067E8-C271-5649-A09E-E2D218259EC4}" type="slidenum">
              <a:rPr lang="en-US" smtClean="0"/>
              <a:t>6</a:t>
            </a:fld>
            <a:endParaRPr lang="en-US"/>
          </a:p>
        </p:txBody>
      </p:sp>
    </p:spTree>
    <p:extLst>
      <p:ext uri="{BB962C8B-B14F-4D97-AF65-F5344CB8AC3E}">
        <p14:creationId xmlns:p14="http://schemas.microsoft.com/office/powerpoint/2010/main" val="6822951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How did Chloe use aggression as a way to resolve this conflict?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Times New Roman" panose="02020603050405020304" pitchFamily="18" charset="0"/>
              <a:buChar char="•"/>
              <a:tabLst>
                <a:tab pos="365760" algn="l"/>
              </a:tabLs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After the argument, how do you think John felt? (Frightened, used, disrespected, don’t agree but did it their way, etc.)</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Times New Roman" panose="02020603050405020304" pitchFamily="18" charset="0"/>
              <a:buChar char="•"/>
              <a:tabLst>
                <a:tab pos="365760" algn="l"/>
              </a:tabLs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Do you think John was heard?</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Times New Roman" panose="02020603050405020304" pitchFamily="18" charset="0"/>
              <a:buChar char="•"/>
              <a:tabLst>
                <a:tab pos="365760" algn="l"/>
              </a:tabLs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Did the problem get Resolved?</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Times New Roman" panose="02020603050405020304" pitchFamily="18" charset="0"/>
              <a:buChar char="•"/>
              <a:tabLst>
                <a:tab pos="365760" algn="l"/>
              </a:tabLs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Now we are going to look at the same scenario using avoidance as the way to solve the conflict.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i="1" dirty="0">
                <a:effectLst/>
                <a:latin typeface="Trebuchet MS" panose="020B0703020202090204" pitchFamily="34" charset="0"/>
                <a:ea typeface="MS Mincho" panose="02020609040205080304" pitchFamily="49" charset="-128"/>
                <a:cs typeface="Times New Roman" panose="02020603050405020304" pitchFamily="18" charset="0"/>
              </a:rPr>
              <a:t>Educators act out skit using avoidance: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Chloe: You stole my chips!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John: No I didn’t, they were mine.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Chloe: If you say so.</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John: But I saw them in….(getting annoyed) Hey where are you going?</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Chloe: (Walking away) I don’t want to fight with you.</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John: We're not fighting.</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Chloe: (speaking softly) I just don’t want to talk about it.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John: (Yelling out to her back) But!!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Chloe: (Leaves the room.)</a:t>
            </a:r>
            <a:endParaRPr lang="en-US" dirty="0"/>
          </a:p>
        </p:txBody>
      </p:sp>
      <p:sp>
        <p:nvSpPr>
          <p:cNvPr id="4" name="Slide Number Placeholder 3"/>
          <p:cNvSpPr>
            <a:spLocks noGrp="1"/>
          </p:cNvSpPr>
          <p:nvPr>
            <p:ph type="sldNum" sz="quarter" idx="10"/>
          </p:nvPr>
        </p:nvSpPr>
        <p:spPr/>
        <p:txBody>
          <a:bodyPr/>
          <a:lstStyle/>
          <a:p>
            <a:fld id="{878067E8-C271-5649-A09E-E2D218259EC4}" type="slidenum">
              <a:rPr lang="en-US" smtClean="0"/>
              <a:t>7</a:t>
            </a:fld>
            <a:endParaRPr lang="en-US"/>
          </a:p>
        </p:txBody>
      </p:sp>
    </p:spTree>
    <p:extLst>
      <p:ext uri="{BB962C8B-B14F-4D97-AF65-F5344CB8AC3E}">
        <p14:creationId xmlns:p14="http://schemas.microsoft.com/office/powerpoint/2010/main" val="37665431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78067E8-C271-5649-A09E-E2D218259EC4}" type="slidenum">
              <a:rPr lang="en-US" smtClean="0"/>
              <a:t>8</a:t>
            </a:fld>
            <a:endParaRPr lang="en-US"/>
          </a:p>
        </p:txBody>
      </p:sp>
    </p:spTree>
    <p:extLst>
      <p:ext uri="{BB962C8B-B14F-4D97-AF65-F5344CB8AC3E}">
        <p14:creationId xmlns:p14="http://schemas.microsoft.com/office/powerpoint/2010/main" val="34836285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spcBef>
                <a:spcPts val="0"/>
              </a:spcBef>
              <a:spcAft>
                <a:spcPts val="0"/>
              </a:spcAft>
              <a:buFont typeface="Times New Roman" panose="02020603050405020304" pitchFamily="18" charset="0"/>
              <a:buChar char="•"/>
              <a:tabLst>
                <a:tab pos="365760" algn="l"/>
              </a:tabLs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Why would Chloe use avoidance to respond to John? (fear, dislikes conflict, to get the situation over with quickly, etc.)</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Times New Roman" panose="02020603050405020304" pitchFamily="18" charset="0"/>
              <a:buChar char="•"/>
              <a:tabLst>
                <a:tab pos="365760" algn="l"/>
              </a:tabLs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Was Chloe ever really heard by John?</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Times New Roman" panose="02020603050405020304" pitchFamily="18" charset="0"/>
              <a:buChar char="•"/>
              <a:tabLst>
                <a:tab pos="365760" algn="l"/>
              </a:tabLs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Do you think John clearly understands Chloe’s point of view?</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Times New Roman" panose="02020603050405020304" pitchFamily="18" charset="0"/>
              <a:buChar char="•"/>
              <a:tabLst>
                <a:tab pos="365760" algn="l"/>
              </a:tabLs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Do you think Chloe respects herself?</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Times New Roman" panose="02020603050405020304" pitchFamily="18" charset="0"/>
              <a:buChar char="•"/>
              <a:tabLst>
                <a:tab pos="365760" algn="l"/>
              </a:tabLs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Did this technique solve the problem?</a:t>
            </a:r>
            <a:r>
              <a:rPr lang="en-US" dirty="0">
                <a:effectLst/>
              </a:rPr>
              <a:t> </a:t>
            </a:r>
            <a:endParaRPr lang="en-US" dirty="0"/>
          </a:p>
        </p:txBody>
      </p:sp>
      <p:sp>
        <p:nvSpPr>
          <p:cNvPr id="4" name="Slide Number Placeholder 3"/>
          <p:cNvSpPr>
            <a:spLocks noGrp="1"/>
          </p:cNvSpPr>
          <p:nvPr>
            <p:ph type="sldNum" sz="quarter" idx="10"/>
          </p:nvPr>
        </p:nvSpPr>
        <p:spPr/>
        <p:txBody>
          <a:bodyPr/>
          <a:lstStyle/>
          <a:p>
            <a:fld id="{878067E8-C271-5649-A09E-E2D218259EC4}" type="slidenum">
              <a:rPr lang="en-US" smtClean="0"/>
              <a:t>9</a:t>
            </a:fld>
            <a:endParaRPr lang="en-US"/>
          </a:p>
        </p:txBody>
      </p:sp>
    </p:spTree>
    <p:extLst>
      <p:ext uri="{BB962C8B-B14F-4D97-AF65-F5344CB8AC3E}">
        <p14:creationId xmlns:p14="http://schemas.microsoft.com/office/powerpoint/2010/main" val="22893170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Now we are going to use negotiation to solve Chloe and John’s conflict.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i="1" dirty="0">
                <a:effectLst/>
                <a:latin typeface="Trebuchet MS" panose="020B0703020202090204" pitchFamily="34" charset="0"/>
                <a:ea typeface="MS Mincho" panose="02020609040205080304" pitchFamily="49" charset="-128"/>
                <a:cs typeface="Times New Roman" panose="02020603050405020304" pitchFamily="18" charset="0"/>
              </a:rPr>
              <a:t>Educators act out skit using negotiation.</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i="1"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Chloe: You stole my chips!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John: Are you sure they were yours? I thought they were mine.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Chloe: (Thinking) </a:t>
            </a:r>
            <a:r>
              <a:rPr lang="en-US" sz="1800" dirty="0" err="1">
                <a:effectLst/>
                <a:latin typeface="Trebuchet MS" panose="020B0703020202090204" pitchFamily="34" charset="0"/>
                <a:ea typeface="MS Mincho" panose="02020609040205080304" pitchFamily="49" charset="-128"/>
                <a:cs typeface="Times New Roman" panose="02020603050405020304" pitchFamily="18" charset="0"/>
              </a:rPr>
              <a:t>Hummm</a:t>
            </a: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Maybe that’s because they were close together.</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John: </a:t>
            </a:r>
            <a:r>
              <a:rPr lang="en-US" sz="1800" dirty="0" err="1">
                <a:effectLst/>
                <a:latin typeface="Trebuchet MS" panose="020B0703020202090204" pitchFamily="34" charset="0"/>
                <a:ea typeface="MS Mincho" panose="02020609040205080304" pitchFamily="49" charset="-128"/>
                <a:cs typeface="Times New Roman" panose="02020603050405020304" pitchFamily="18" charset="0"/>
              </a:rPr>
              <a:t>Ya</a:t>
            </a: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I should have asked which one was your and which one was mine.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Chloe: Well in the future let’s agree to put our chips in different places.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John: That is a good idea, that way we won’t get confused.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Chloe: Yeah!</a:t>
            </a:r>
            <a:endParaRPr lang="en-US" dirty="0"/>
          </a:p>
        </p:txBody>
      </p:sp>
      <p:sp>
        <p:nvSpPr>
          <p:cNvPr id="4" name="Slide Number Placeholder 3"/>
          <p:cNvSpPr>
            <a:spLocks noGrp="1"/>
          </p:cNvSpPr>
          <p:nvPr>
            <p:ph type="sldNum" sz="quarter" idx="10"/>
          </p:nvPr>
        </p:nvSpPr>
        <p:spPr/>
        <p:txBody>
          <a:bodyPr/>
          <a:lstStyle/>
          <a:p>
            <a:fld id="{878067E8-C271-5649-A09E-E2D218259EC4}" type="slidenum">
              <a:rPr lang="en-US" smtClean="0"/>
              <a:t>10</a:t>
            </a:fld>
            <a:endParaRPr lang="en-US"/>
          </a:p>
        </p:txBody>
      </p:sp>
    </p:spTree>
    <p:extLst>
      <p:ext uri="{BB962C8B-B14F-4D97-AF65-F5344CB8AC3E}">
        <p14:creationId xmlns:p14="http://schemas.microsoft.com/office/powerpoint/2010/main" val="17085412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spcBef>
                <a:spcPts val="0"/>
              </a:spcBef>
              <a:spcAft>
                <a:spcPts val="0"/>
              </a:spcAft>
              <a:buFont typeface="Times New Roman" panose="02020603050405020304" pitchFamily="18" charset="0"/>
              <a:buChar char="•"/>
              <a:tabLst>
                <a:tab pos="365760" algn="l"/>
              </a:tabLs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How do you think negotiation worked?</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Times New Roman" panose="02020603050405020304" pitchFamily="18" charset="0"/>
              <a:buChar char="•"/>
              <a:tabLst>
                <a:tab pos="365760" algn="l"/>
              </a:tabLs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Do you think Chloe’s response kept everything calm? Why?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Times New Roman" panose="02020603050405020304" pitchFamily="18" charset="0"/>
              <a:buChar char="•"/>
              <a:tabLst>
                <a:tab pos="365760" algn="l"/>
              </a:tabLs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Do you think this technique solved the problem? Why?</a:t>
            </a:r>
            <a:r>
              <a:rPr lang="en-US" dirty="0">
                <a:effectLst/>
              </a:rPr>
              <a:t> </a:t>
            </a:r>
            <a:endParaRPr lang="en-US" dirty="0"/>
          </a:p>
        </p:txBody>
      </p:sp>
      <p:sp>
        <p:nvSpPr>
          <p:cNvPr id="4" name="Slide Number Placeholder 3"/>
          <p:cNvSpPr>
            <a:spLocks noGrp="1"/>
          </p:cNvSpPr>
          <p:nvPr>
            <p:ph type="sldNum" sz="quarter" idx="10"/>
          </p:nvPr>
        </p:nvSpPr>
        <p:spPr/>
        <p:txBody>
          <a:bodyPr/>
          <a:lstStyle/>
          <a:p>
            <a:fld id="{878067E8-C271-5649-A09E-E2D218259EC4}" type="slidenum">
              <a:rPr lang="en-US" smtClean="0"/>
              <a:t>11</a:t>
            </a:fld>
            <a:endParaRPr lang="en-US"/>
          </a:p>
        </p:txBody>
      </p:sp>
    </p:spTree>
    <p:extLst>
      <p:ext uri="{BB962C8B-B14F-4D97-AF65-F5344CB8AC3E}">
        <p14:creationId xmlns:p14="http://schemas.microsoft.com/office/powerpoint/2010/main" val="21809321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So what do you all think the best way to resolve a conflict is?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(Wait for students to respond)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YES!! Negotiation</a:t>
            </a:r>
            <a:endParaRPr lang="en-US" dirty="0"/>
          </a:p>
        </p:txBody>
      </p:sp>
      <p:sp>
        <p:nvSpPr>
          <p:cNvPr id="4" name="Slide Number Placeholder 3"/>
          <p:cNvSpPr>
            <a:spLocks noGrp="1"/>
          </p:cNvSpPr>
          <p:nvPr>
            <p:ph type="sldNum" sz="quarter" idx="10"/>
          </p:nvPr>
        </p:nvSpPr>
        <p:spPr/>
        <p:txBody>
          <a:bodyPr/>
          <a:lstStyle/>
          <a:p>
            <a:fld id="{878067E8-C271-5649-A09E-E2D218259EC4}" type="slidenum">
              <a:rPr lang="en-US" smtClean="0"/>
              <a:t>12</a:t>
            </a:fld>
            <a:endParaRPr lang="en-US"/>
          </a:p>
        </p:txBody>
      </p:sp>
    </p:spTree>
    <p:extLst>
      <p:ext uri="{BB962C8B-B14F-4D97-AF65-F5344CB8AC3E}">
        <p14:creationId xmlns:p14="http://schemas.microsoft.com/office/powerpoint/2010/main" val="39893908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i="1" dirty="0">
                <a:effectLst/>
                <a:latin typeface="Trebuchet MS" panose="020B0703020202090204" pitchFamily="34" charset="0"/>
                <a:ea typeface="MS Mincho" panose="02020609040205080304" pitchFamily="49" charset="-128"/>
                <a:cs typeface="Times New Roman" panose="02020603050405020304" pitchFamily="18" charset="0"/>
              </a:rPr>
              <a:t>As you read the following slides, try to go over the bullet points </a:t>
            </a:r>
            <a:r>
              <a:rPr lang="en-US" sz="1800" i="1" u="sng" dirty="0">
                <a:effectLst/>
                <a:latin typeface="Trebuchet MS" panose="020B0703020202090204" pitchFamily="34" charset="0"/>
                <a:ea typeface="MS Mincho" panose="02020609040205080304" pitchFamily="49" charset="-128"/>
                <a:cs typeface="Times New Roman" panose="02020603050405020304" pitchFamily="18" charset="0"/>
              </a:rPr>
              <a:t>quickly</a:t>
            </a:r>
            <a:r>
              <a:rPr lang="en-US" sz="1800" i="1" dirty="0">
                <a:effectLst/>
                <a:latin typeface="Trebuchet MS" panose="020B0703020202090204" pitchFamily="34" charset="0"/>
                <a:ea typeface="MS Mincho" panose="02020609040205080304" pitchFamily="49" charset="-128"/>
                <a:cs typeface="Times New Roman" panose="02020603050405020304" pitchFamily="18" charset="0"/>
              </a:rPr>
              <a:t>. These points are self explanatory and don’t need much clarification. If time is short, just read the main bullet points.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i="1"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So now that we know negotiation is the best way to solve a conflict, what are the steps involved. </a:t>
            </a:r>
          </a:p>
          <a:p>
            <a:pPr marL="0" marR="0">
              <a:spcBef>
                <a:spcPts val="0"/>
              </a:spcBef>
              <a:spcAft>
                <a:spcPts val="0"/>
              </a:spcAft>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mj-lt"/>
              <a:buAutoNum type="arabicPeriod"/>
              <a:tabLst>
                <a:tab pos="365760" algn="l"/>
              </a:tabLst>
            </a:pPr>
            <a:r>
              <a:rPr lang="en-US" sz="1800" i="1" dirty="0">
                <a:effectLst/>
                <a:latin typeface="Trebuchet MS" panose="020B0703020202090204" pitchFamily="34" charset="0"/>
                <a:ea typeface="MS Mincho" panose="02020609040205080304" pitchFamily="49" charset="-128"/>
                <a:cs typeface="Times New Roman" panose="02020603050405020304" pitchFamily="18" charset="0"/>
              </a:rPr>
              <a:t>Control your emotions (refer to the slide)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mj-lt"/>
              <a:buAutoNum type="arabicPeriod"/>
              <a:tabLst>
                <a:tab pos="365760" algn="l"/>
              </a:tabLst>
            </a:pPr>
            <a:r>
              <a:rPr lang="en-US" sz="1800" i="1" dirty="0">
                <a:effectLst/>
                <a:latin typeface="Trebuchet MS" panose="020B0703020202090204" pitchFamily="34" charset="0"/>
                <a:ea typeface="MS Mincho" panose="02020609040205080304" pitchFamily="49" charset="-128"/>
                <a:cs typeface="Times New Roman" panose="02020603050405020304" pitchFamily="18" charset="0"/>
              </a:rPr>
              <a:t>Try to understand the other side (refer to the slide)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78067E8-C271-5649-A09E-E2D218259EC4}" type="slidenum">
              <a:rPr lang="en-US" smtClean="0"/>
              <a:t>13</a:t>
            </a:fld>
            <a:endParaRPr lang="en-US"/>
          </a:p>
        </p:txBody>
      </p:sp>
    </p:spTree>
    <p:extLst>
      <p:ext uri="{BB962C8B-B14F-4D97-AF65-F5344CB8AC3E}">
        <p14:creationId xmlns:p14="http://schemas.microsoft.com/office/powerpoint/2010/main" val="19473828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spcBef>
                <a:spcPts val="0"/>
              </a:spcBef>
              <a:spcAft>
                <a:spcPts val="0"/>
              </a:spcAft>
              <a:buFont typeface="+mj-lt"/>
              <a:buAutoNum type="arabicPeriod" startAt="3"/>
              <a:tabLst>
                <a:tab pos="137160" algn="l"/>
              </a:tabLst>
            </a:pPr>
            <a:r>
              <a:rPr lang="en-US" sz="1800" i="1" dirty="0">
                <a:effectLst/>
                <a:latin typeface="Trebuchet MS" panose="020B0703020202090204" pitchFamily="34" charset="0"/>
                <a:ea typeface="MS Mincho" panose="02020609040205080304" pitchFamily="49" charset="-128"/>
                <a:cs typeface="Times New Roman" panose="02020603050405020304" pitchFamily="18" charset="0"/>
              </a:rPr>
              <a:t>Apologize for any offense you have given (refer to the slide) </a:t>
            </a:r>
            <a:endParaRPr lang="en-US" sz="1800" i="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mj-lt"/>
              <a:buAutoNum type="arabicPeriod" startAt="3"/>
              <a:tabLst>
                <a:tab pos="137160" algn="l"/>
              </a:tabLst>
            </a:pPr>
            <a:r>
              <a:rPr lang="en-US" sz="1800" i="1" dirty="0">
                <a:effectLst/>
                <a:latin typeface="Trebuchet MS" panose="020B0703020202090204" pitchFamily="34" charset="0"/>
                <a:ea typeface="MS Mincho" panose="02020609040205080304" pitchFamily="49" charset="-128"/>
                <a:cs typeface="Times New Roman" panose="02020603050405020304" pitchFamily="18" charset="0"/>
              </a:rPr>
              <a:t>Find out what each person needs (refer to the slide)</a:t>
            </a:r>
            <a:r>
              <a:rPr lang="en-US" dirty="0">
                <a:effectLst/>
              </a:rPr>
              <a:t> </a:t>
            </a:r>
            <a:endParaRPr lang="en-US" dirty="0"/>
          </a:p>
        </p:txBody>
      </p:sp>
      <p:sp>
        <p:nvSpPr>
          <p:cNvPr id="4" name="Slide Number Placeholder 3"/>
          <p:cNvSpPr>
            <a:spLocks noGrp="1"/>
          </p:cNvSpPr>
          <p:nvPr>
            <p:ph type="sldNum" sz="quarter" idx="10"/>
          </p:nvPr>
        </p:nvSpPr>
        <p:spPr/>
        <p:txBody>
          <a:bodyPr/>
          <a:lstStyle/>
          <a:p>
            <a:fld id="{878067E8-C271-5649-A09E-E2D218259EC4}" type="slidenum">
              <a:rPr lang="en-US" smtClean="0"/>
              <a:t>14</a:t>
            </a:fld>
            <a:endParaRPr lang="en-US"/>
          </a:p>
        </p:txBody>
      </p:sp>
    </p:spTree>
    <p:extLst>
      <p:ext uri="{BB962C8B-B14F-4D97-AF65-F5344CB8AC3E}">
        <p14:creationId xmlns:p14="http://schemas.microsoft.com/office/powerpoint/2010/main" val="39343838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spcBef>
                <a:spcPts val="0"/>
              </a:spcBef>
              <a:spcAft>
                <a:spcPts val="0"/>
              </a:spcAft>
              <a:buFont typeface="+mj-lt"/>
              <a:buAutoNum type="arabicPeriod" startAt="5"/>
              <a:tabLst>
                <a:tab pos="365760" algn="l"/>
              </a:tabLst>
            </a:pPr>
            <a:r>
              <a:rPr lang="en-US" sz="1800" i="1" dirty="0">
                <a:effectLst/>
                <a:latin typeface="Trebuchet MS" panose="020B0703020202090204" pitchFamily="34" charset="0"/>
                <a:ea typeface="MS Mincho" panose="02020609040205080304" pitchFamily="49" charset="-128"/>
                <a:cs typeface="Times New Roman" panose="02020603050405020304" pitchFamily="18" charset="0"/>
              </a:rPr>
              <a:t>Brainstorm solutions that will meet both of your needs (refer to the slide) </a:t>
            </a:r>
            <a:endParaRPr lang="en-US" sz="1800" i="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mj-lt"/>
              <a:buAutoNum type="arabicPeriod" startAt="5"/>
              <a:tabLst>
                <a:tab pos="365760" algn="l"/>
              </a:tabLst>
            </a:pPr>
            <a:r>
              <a:rPr lang="en-US" sz="1800" i="1" dirty="0">
                <a:effectLst/>
                <a:latin typeface="Trebuchet MS" panose="020B0703020202090204" pitchFamily="34" charset="0"/>
                <a:ea typeface="MS Mincho" panose="02020609040205080304" pitchFamily="49" charset="-128"/>
                <a:cs typeface="Times New Roman" panose="02020603050405020304" pitchFamily="18" charset="0"/>
              </a:rPr>
              <a:t>Pick a solution you both can agree on (refer to the slide)</a:t>
            </a:r>
            <a:r>
              <a:rPr lang="en-US" dirty="0">
                <a:effectLst/>
              </a:rPr>
              <a:t> </a:t>
            </a:r>
            <a:endParaRPr lang="en-US" dirty="0"/>
          </a:p>
        </p:txBody>
      </p:sp>
      <p:sp>
        <p:nvSpPr>
          <p:cNvPr id="4" name="Slide Number Placeholder 3"/>
          <p:cNvSpPr>
            <a:spLocks noGrp="1"/>
          </p:cNvSpPr>
          <p:nvPr>
            <p:ph type="sldNum" sz="quarter" idx="10"/>
          </p:nvPr>
        </p:nvSpPr>
        <p:spPr/>
        <p:txBody>
          <a:bodyPr/>
          <a:lstStyle/>
          <a:p>
            <a:fld id="{878067E8-C271-5649-A09E-E2D218259EC4}" type="slidenum">
              <a:rPr lang="en-US" smtClean="0"/>
              <a:t>15</a:t>
            </a:fld>
            <a:endParaRPr lang="en-US"/>
          </a:p>
        </p:txBody>
      </p:sp>
    </p:spTree>
    <p:extLst>
      <p:ext uri="{BB962C8B-B14F-4D97-AF65-F5344CB8AC3E}">
        <p14:creationId xmlns:p14="http://schemas.microsoft.com/office/powerpoint/2010/main" val="35033464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spcBef>
                <a:spcPts val="0"/>
              </a:spcBef>
              <a:spcAft>
                <a:spcPts val="0"/>
              </a:spcAft>
              <a:buFont typeface="+mj-lt"/>
              <a:buAutoNum type="arabicPeriod" startAt="7"/>
              <a:tabLst>
                <a:tab pos="365760" algn="l"/>
              </a:tabLst>
            </a:pPr>
            <a:r>
              <a:rPr lang="en-US" sz="1800" i="1" dirty="0">
                <a:effectLst/>
                <a:latin typeface="Trebuchet MS" panose="020B0703020202090204" pitchFamily="34" charset="0"/>
                <a:ea typeface="MS Mincho" panose="02020609040205080304" pitchFamily="49" charset="-128"/>
                <a:cs typeface="Times New Roman" panose="02020603050405020304" pitchFamily="18" charset="0"/>
              </a:rPr>
              <a:t>Make a plan to do it (refer to the slide) </a:t>
            </a:r>
            <a:endParaRPr lang="en-US" sz="1800" i="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mj-lt"/>
              <a:buAutoNum type="arabicPeriod" startAt="7"/>
              <a:tabLst>
                <a:tab pos="365760" algn="l"/>
              </a:tabLst>
            </a:pPr>
            <a:r>
              <a:rPr lang="en-US" sz="1800" i="1" dirty="0">
                <a:effectLst/>
                <a:latin typeface="Trebuchet MS" panose="020B0703020202090204" pitchFamily="34" charset="0"/>
                <a:ea typeface="MS Mincho" panose="02020609040205080304" pitchFamily="49" charset="-128"/>
                <a:cs typeface="Times New Roman" panose="02020603050405020304" pitchFamily="18" charset="0"/>
              </a:rPr>
              <a:t>When you can’t reach a solution (refer to the slide)</a:t>
            </a:r>
            <a:r>
              <a:rPr lang="en-US" dirty="0">
                <a:effectLst/>
              </a:rPr>
              <a:t> </a:t>
            </a:r>
            <a:endParaRPr lang="en-US" dirty="0"/>
          </a:p>
        </p:txBody>
      </p:sp>
      <p:sp>
        <p:nvSpPr>
          <p:cNvPr id="4" name="Slide Number Placeholder 3"/>
          <p:cNvSpPr>
            <a:spLocks noGrp="1"/>
          </p:cNvSpPr>
          <p:nvPr>
            <p:ph type="sldNum" sz="quarter" idx="10"/>
          </p:nvPr>
        </p:nvSpPr>
        <p:spPr/>
        <p:txBody>
          <a:bodyPr/>
          <a:lstStyle/>
          <a:p>
            <a:fld id="{878067E8-C271-5649-A09E-E2D218259EC4}" type="slidenum">
              <a:rPr lang="en-US" smtClean="0"/>
              <a:t>16</a:t>
            </a:fld>
            <a:endParaRPr lang="en-US"/>
          </a:p>
        </p:txBody>
      </p:sp>
    </p:spTree>
    <p:extLst>
      <p:ext uri="{BB962C8B-B14F-4D97-AF65-F5344CB8AC3E}">
        <p14:creationId xmlns:p14="http://schemas.microsoft.com/office/powerpoint/2010/main" val="40090948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If you all remember nothing else (which I know won’t be the case) remember the Golden RULE: Treat others as you would want to be treated; by: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Times New Roman" panose="02020603050405020304" pitchFamily="18" charset="0"/>
              <a:buChar char="•"/>
              <a:tabLst>
                <a:tab pos="365760" algn="l"/>
              </a:tabLs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Listening to the other person in the same way you want them to listen to you.</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Times New Roman" panose="02020603050405020304" pitchFamily="18" charset="0"/>
              <a:buChar char="•"/>
              <a:tabLst>
                <a:tab pos="365760" algn="l"/>
              </a:tabLs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Showing respect to the other person, in the same way you want them to respect you.</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Times New Roman" panose="02020603050405020304" pitchFamily="18" charset="0"/>
              <a:buChar char="•"/>
              <a:tabLst>
                <a:tab pos="365760" algn="l"/>
              </a:tabLs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Lastly, staying focused on the problem, not the person.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22860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So repeat it with me: Listen, Show respect and Stay focused.</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r>
              <a:rPr lang="en-US" sz="1800" dirty="0">
                <a:effectLst/>
                <a:latin typeface="Trebuchet MS" panose="020B0703020202090204" pitchFamily="34" charset="0"/>
                <a:ea typeface="MS Mincho" panose="02020609040205080304" pitchFamily="49" charset="-128"/>
                <a:cs typeface="Times New Roman" panose="02020603050405020304" pitchFamily="18" charset="0"/>
              </a:rPr>
              <a:t>Because the choices you make…NOW, will affect you… LATER!</a:t>
            </a:r>
            <a:r>
              <a:rPr lang="en-US" dirty="0">
                <a:effectLst/>
              </a:rPr>
              <a:t> </a:t>
            </a:r>
            <a:endParaRPr lang="en-US" dirty="0"/>
          </a:p>
        </p:txBody>
      </p:sp>
      <p:sp>
        <p:nvSpPr>
          <p:cNvPr id="4" name="Slide Number Placeholder 3"/>
          <p:cNvSpPr>
            <a:spLocks noGrp="1"/>
          </p:cNvSpPr>
          <p:nvPr>
            <p:ph type="sldNum" sz="quarter" idx="10"/>
          </p:nvPr>
        </p:nvSpPr>
        <p:spPr/>
        <p:txBody>
          <a:bodyPr/>
          <a:lstStyle/>
          <a:p>
            <a:fld id="{878067E8-C271-5649-A09E-E2D218259EC4}" type="slidenum">
              <a:rPr lang="en-US" smtClean="0"/>
              <a:t>17</a:t>
            </a:fld>
            <a:endParaRPr lang="en-US"/>
          </a:p>
        </p:txBody>
      </p:sp>
    </p:spTree>
    <p:extLst>
      <p:ext uri="{BB962C8B-B14F-4D97-AF65-F5344CB8AC3E}">
        <p14:creationId xmlns:p14="http://schemas.microsoft.com/office/powerpoint/2010/main" val="11816868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78DF57C-980F-9A48-AB20-A315B1E220A6}" type="datetimeFigureOut">
              <a:rPr lang="en-US" smtClean="0"/>
              <a:t>12/17/24</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834B2ABF-D83F-1E4E-BE8D-34DD181127F9}" type="slidenum">
              <a:rPr lang="en-US" smtClean="0"/>
              <a:t>‹#›</a:t>
            </a:fld>
            <a:endParaRPr lang="en-US"/>
          </a:p>
        </p:txBody>
      </p:sp>
    </p:spTree>
    <p:extLst>
      <p:ext uri="{BB962C8B-B14F-4D97-AF65-F5344CB8AC3E}">
        <p14:creationId xmlns:p14="http://schemas.microsoft.com/office/powerpoint/2010/main" val="29594180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834B2ABF-D83F-1E4E-BE8D-34DD181127F9}" type="slidenum">
              <a:rPr lang="en-US" smtClean="0"/>
              <a:t>‹#›</a:t>
            </a:fld>
            <a:endParaRPr lang="en-US"/>
          </a:p>
        </p:txBody>
      </p:sp>
    </p:spTree>
    <p:extLst>
      <p:ext uri="{BB962C8B-B14F-4D97-AF65-F5344CB8AC3E}">
        <p14:creationId xmlns:p14="http://schemas.microsoft.com/office/powerpoint/2010/main" val="36621183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78DF57C-980F-9A48-AB20-A315B1E220A6}" type="datetimeFigureOut">
              <a:rPr lang="en-US" smtClean="0"/>
              <a:t>12/17/24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834B2ABF-D83F-1E4E-BE8D-34DD181127F9}" type="slidenum">
              <a:rPr lang="en-US" smtClean="0"/>
              <a:t>‹#›</a:t>
            </a:fld>
            <a:endParaRPr lang="en-US"/>
          </a:p>
        </p:txBody>
      </p:sp>
    </p:spTree>
    <p:extLst>
      <p:ext uri="{BB962C8B-B14F-4D97-AF65-F5344CB8AC3E}">
        <p14:creationId xmlns:p14="http://schemas.microsoft.com/office/powerpoint/2010/main" val="13703351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78DF57C-980F-9A48-AB20-A315B1E220A6}" type="datetimeFigureOut">
              <a:rPr lang="en-US" smtClean="0"/>
              <a:t>12/17/24</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834B2ABF-D83F-1E4E-BE8D-34DD181127F9}" type="slidenum">
              <a:rPr lang="en-US" smtClean="0"/>
              <a:t>‹#›</a:t>
            </a:fld>
            <a:endParaRPr lang="en-US"/>
          </a:p>
        </p:txBody>
      </p:sp>
    </p:spTree>
    <p:extLst>
      <p:ext uri="{BB962C8B-B14F-4D97-AF65-F5344CB8AC3E}">
        <p14:creationId xmlns:p14="http://schemas.microsoft.com/office/powerpoint/2010/main" val="6698792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078DF57C-980F-9A48-AB20-A315B1E220A6}" type="datetimeFigureOut">
              <a:rPr lang="en-US" smtClean="0"/>
              <a:t>12/17/24</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834B2ABF-D83F-1E4E-BE8D-34DD181127F9}" type="slidenum">
              <a:rPr lang="en-US" smtClean="0"/>
              <a:t>‹#›</a:t>
            </a:fld>
            <a:endParaRPr lang="en-US"/>
          </a:p>
        </p:txBody>
      </p:sp>
    </p:spTree>
    <p:extLst>
      <p:ext uri="{BB962C8B-B14F-4D97-AF65-F5344CB8AC3E}">
        <p14:creationId xmlns:p14="http://schemas.microsoft.com/office/powerpoint/2010/main" val="20150438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078DF57C-980F-9A48-AB20-A315B1E220A6}" type="datetimeFigureOut">
              <a:rPr lang="en-US" smtClean="0"/>
              <a:t>12/17/24</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834B2ABF-D83F-1E4E-BE8D-34DD181127F9}" type="slidenum">
              <a:rPr lang="en-US" smtClean="0"/>
              <a:t>‹#›</a:t>
            </a:fld>
            <a:endParaRPr lang="en-US"/>
          </a:p>
        </p:txBody>
      </p:sp>
    </p:spTree>
    <p:extLst>
      <p:ext uri="{BB962C8B-B14F-4D97-AF65-F5344CB8AC3E}">
        <p14:creationId xmlns:p14="http://schemas.microsoft.com/office/powerpoint/2010/main" val="805171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078DF57C-980F-9A48-AB20-A315B1E220A6}" type="datetimeFigureOut">
              <a:rPr lang="en-US" smtClean="0"/>
              <a:t>12/17/24</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834B2ABF-D83F-1E4E-BE8D-34DD181127F9}" type="slidenum">
              <a:rPr lang="en-US" smtClean="0"/>
              <a:t>‹#›</a:t>
            </a:fld>
            <a:endParaRPr lang="en-US"/>
          </a:p>
        </p:txBody>
      </p:sp>
    </p:spTree>
    <p:extLst>
      <p:ext uri="{BB962C8B-B14F-4D97-AF65-F5344CB8AC3E}">
        <p14:creationId xmlns:p14="http://schemas.microsoft.com/office/powerpoint/2010/main" val="15748988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78DF57C-980F-9A48-AB20-A315B1E220A6}" type="datetimeFigureOut">
              <a:rPr lang="en-US" smtClean="0"/>
              <a:t>12/17/24</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834B2ABF-D83F-1E4E-BE8D-34DD181127F9}" type="slidenum">
              <a:rPr lang="en-US" smtClean="0"/>
              <a:t>‹#›</a:t>
            </a:fld>
            <a:endParaRPr lang="en-US"/>
          </a:p>
        </p:txBody>
      </p:sp>
    </p:spTree>
    <p:extLst>
      <p:ext uri="{BB962C8B-B14F-4D97-AF65-F5344CB8AC3E}">
        <p14:creationId xmlns:p14="http://schemas.microsoft.com/office/powerpoint/2010/main" val="26700736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78DF57C-980F-9A48-AB20-A315B1E220A6}" type="datetimeFigureOut">
              <a:rPr lang="en-US" smtClean="0"/>
              <a:t>12/17/24</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834B2ABF-D83F-1E4E-BE8D-34DD181127F9}" type="slidenum">
              <a:rPr lang="en-US" smtClean="0"/>
              <a:t>‹#›</a:t>
            </a:fld>
            <a:endParaRPr lang="en-US"/>
          </a:p>
        </p:txBody>
      </p:sp>
    </p:spTree>
    <p:extLst>
      <p:ext uri="{BB962C8B-B14F-4D97-AF65-F5344CB8AC3E}">
        <p14:creationId xmlns:p14="http://schemas.microsoft.com/office/powerpoint/2010/main" val="2218775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78DF57C-980F-9A48-AB20-A315B1E220A6}" type="datetimeFigureOut">
              <a:rPr lang="en-US" smtClean="0"/>
              <a:t>12/17/24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834B2ABF-D83F-1E4E-BE8D-34DD181127F9}" type="slidenum">
              <a:rPr lang="en-US" smtClean="0"/>
              <a:t>‹#›</a:t>
            </a:fld>
            <a:endParaRPr lang="en-US"/>
          </a:p>
        </p:txBody>
      </p:sp>
    </p:spTree>
    <p:extLst>
      <p:ext uri="{BB962C8B-B14F-4D97-AF65-F5344CB8AC3E}">
        <p14:creationId xmlns:p14="http://schemas.microsoft.com/office/powerpoint/2010/main" val="982949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78DF57C-980F-9A48-AB20-A315B1E220A6}" type="datetimeFigureOut">
              <a:rPr lang="en-US" smtClean="0"/>
              <a:t>12/17/24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834B2ABF-D83F-1E4E-BE8D-34DD181127F9}" type="slidenum">
              <a:rPr lang="en-US" smtClean="0"/>
              <a:t>‹#›</a:t>
            </a:fld>
            <a:endParaRPr lang="en-US"/>
          </a:p>
        </p:txBody>
      </p:sp>
    </p:spTree>
    <p:extLst>
      <p:ext uri="{BB962C8B-B14F-4D97-AF65-F5344CB8AC3E}">
        <p14:creationId xmlns:p14="http://schemas.microsoft.com/office/powerpoint/2010/main" val="7131068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E1A384A3-4E1F-B047-B383-A52C621D7CA1}" type="datetimeFigureOut">
              <a:rPr lang="en-US" smtClean="0"/>
              <a:t>12/17/24</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F152784C-C065-6543-868B-A7919AF6ED9D}" type="slidenum">
              <a:rPr lang="en-US" smtClean="0"/>
              <a:t>‹#›</a:t>
            </a:fld>
            <a:endParaRPr lang="en-US"/>
          </a:p>
        </p:txBody>
      </p:sp>
      <p:sp>
        <p:nvSpPr>
          <p:cNvPr id="10" name="Picture Placeholder 9"/>
          <p:cNvSpPr>
            <a:spLocks noGrp="1"/>
          </p:cNvSpPr>
          <p:nvPr>
            <p:ph type="pic" sz="quarter" idx="13"/>
          </p:nvPr>
        </p:nvSpPr>
        <p:spPr>
          <a:xfrm>
            <a:off x="4346575" y="6443663"/>
            <a:ext cx="914400" cy="914400"/>
          </a:xfrm>
          <a:prstGeom prst="rect">
            <a:avLst/>
          </a:prstGeom>
        </p:spPr>
        <p:txBody>
          <a:bodyPr/>
          <a:lstStyle/>
          <a:p>
            <a:endParaRPr lang="en-US"/>
          </a:p>
        </p:txBody>
      </p:sp>
    </p:spTree>
    <p:extLst>
      <p:ext uri="{BB962C8B-B14F-4D97-AF65-F5344CB8AC3E}">
        <p14:creationId xmlns:p14="http://schemas.microsoft.com/office/powerpoint/2010/main" val="11864436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pic>
        <p:nvPicPr>
          <p:cNvPr id="6" name="Picture 5" descr="HF Heart - Inverted.eps"/>
          <p:cNvPicPr>
            <a:picLocks noChangeAspect="1"/>
          </p:cNvPicPr>
          <p:nvPr userDrawn="1"/>
        </p:nvPicPr>
        <p:blipFill>
          <a:blip r:embed="rId14">
            <a:alphaModFix amt="16000"/>
            <a:extLst>
              <a:ext uri="{28A0092B-C50C-407E-A947-70E740481C1C}">
                <a14:useLocalDpi xmlns:a14="http://schemas.microsoft.com/office/drawing/2010/main" val="0"/>
              </a:ext>
            </a:extLst>
          </a:blip>
          <a:stretch>
            <a:fillRect/>
          </a:stretch>
        </p:blipFill>
        <p:spPr>
          <a:xfrm>
            <a:off x="4573777" y="1451515"/>
            <a:ext cx="4570223" cy="4821601"/>
          </a:xfrm>
          <a:prstGeom prst="rect">
            <a:avLst/>
          </a:prstGeom>
        </p:spPr>
      </p:pic>
    </p:spTree>
    <p:extLst>
      <p:ext uri="{BB962C8B-B14F-4D97-AF65-F5344CB8AC3E}">
        <p14:creationId xmlns:p14="http://schemas.microsoft.com/office/powerpoint/2010/main" val="11914845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55"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2515817" y="2197100"/>
            <a:ext cx="405183" cy="3176638"/>
          </a:xfrm>
          <a:prstGeom prst="rect">
            <a:avLst/>
          </a:prstGeom>
          <a:solidFill>
            <a:schemeClr val="accent6">
              <a:lumMod val="50000"/>
            </a:schemeClr>
          </a:solidFill>
          <a:ln w="19050">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20" name="Rectangle 19"/>
          <p:cNvSpPr/>
          <p:nvPr/>
        </p:nvSpPr>
        <p:spPr>
          <a:xfrm rot="21284247">
            <a:off x="612150" y="3856686"/>
            <a:ext cx="4617697" cy="1107996"/>
          </a:xfrm>
          <a:prstGeom prst="rect">
            <a:avLst/>
          </a:prstGeom>
          <a:solidFill>
            <a:srgbClr val="FFC000"/>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US" sz="6600" dirty="0">
                <a:solidFill>
                  <a:schemeClr val="tx1"/>
                </a:solidFill>
                <a:latin typeface="Comic Sans MS" pitchFamily="66" charset="0"/>
                <a:cs typeface="Times New Roman"/>
              </a:rPr>
              <a:t>Resolution</a:t>
            </a:r>
            <a:endParaRPr lang="en-US" sz="9600" dirty="0">
              <a:solidFill>
                <a:schemeClr val="tx1"/>
              </a:solidFill>
              <a:latin typeface="Comic Sans MS" pitchFamily="66" charset="0"/>
              <a:cs typeface="Times New Roman"/>
            </a:endParaRPr>
          </a:p>
        </p:txBody>
      </p:sp>
      <p:sp>
        <p:nvSpPr>
          <p:cNvPr id="17" name="Rectangle 16"/>
          <p:cNvSpPr/>
          <p:nvPr/>
        </p:nvSpPr>
        <p:spPr>
          <a:xfrm>
            <a:off x="1053529" y="2540749"/>
            <a:ext cx="3329758" cy="1107996"/>
          </a:xfrm>
          <a:prstGeom prst="rect">
            <a:avLst/>
          </a:prstGeom>
          <a:solidFill>
            <a:srgbClr val="4483AD"/>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none">
            <a:spAutoFit/>
          </a:bodyPr>
          <a:lstStyle/>
          <a:p>
            <a:r>
              <a:rPr lang="en-US" sz="6600" dirty="0">
                <a:solidFill>
                  <a:schemeClr val="tx1"/>
                </a:solidFill>
                <a:latin typeface="Comic Sans MS" pitchFamily="66" charset="0"/>
                <a:cs typeface="Comic Sans MS"/>
              </a:rPr>
              <a:t>Conflict</a:t>
            </a:r>
            <a:endParaRPr lang="en-US" sz="6600" dirty="0">
              <a:solidFill>
                <a:schemeClr val="tx1"/>
              </a:solidFill>
              <a:latin typeface="Comic Sans MS" pitchFamily="66" charset="0"/>
            </a:endParaRPr>
          </a:p>
        </p:txBody>
      </p:sp>
      <p:grpSp>
        <p:nvGrpSpPr>
          <p:cNvPr id="3" name="Group 2"/>
          <p:cNvGrpSpPr/>
          <p:nvPr/>
        </p:nvGrpSpPr>
        <p:grpSpPr>
          <a:xfrm>
            <a:off x="1130689" y="26299"/>
            <a:ext cx="4577528" cy="1866983"/>
            <a:chOff x="1130689" y="26299"/>
            <a:chExt cx="4577528" cy="1866983"/>
          </a:xfrm>
          <a:effectLst>
            <a:outerShdw blurRad="63500" sx="102000" sy="102000" algn="ctr" rotWithShape="0">
              <a:prstClr val="black">
                <a:alpha val="40000"/>
              </a:prstClr>
            </a:outerShdw>
          </a:effectLst>
        </p:grpSpPr>
        <p:sp>
          <p:nvSpPr>
            <p:cNvPr id="13" name="Cloud 12"/>
            <p:cNvSpPr/>
            <p:nvPr/>
          </p:nvSpPr>
          <p:spPr>
            <a:xfrm rot="262706">
              <a:off x="1130689" y="26299"/>
              <a:ext cx="4577528" cy="1866983"/>
            </a:xfrm>
            <a:prstGeom prst="cloud">
              <a:avLst/>
            </a:prstGeom>
            <a:solidFill>
              <a:schemeClr val="bg1"/>
            </a:solidFill>
            <a:ln w="28575">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1834575" y="544007"/>
              <a:ext cx="3244799" cy="584775"/>
            </a:xfrm>
            <a:prstGeom prst="rect">
              <a:avLst/>
            </a:prstGeom>
          </p:spPr>
          <p:txBody>
            <a:bodyPr wrap="none">
              <a:spAutoFit/>
            </a:bodyPr>
            <a:lstStyle/>
            <a:p>
              <a:r>
                <a:rPr lang="en-US" sz="3200" b="1" dirty="0">
                  <a:latin typeface="Trebuchet MS" pitchFamily="34" charset="0"/>
                </a:rPr>
                <a:t>Healthy Futures</a:t>
              </a:r>
            </a:p>
          </p:txBody>
        </p:sp>
      </p:grpSp>
      <p:sp>
        <p:nvSpPr>
          <p:cNvPr id="223" name="Flowchart: Delay 222"/>
          <p:cNvSpPr/>
          <p:nvPr/>
        </p:nvSpPr>
        <p:spPr>
          <a:xfrm rot="16200000">
            <a:off x="3845467" y="952876"/>
            <a:ext cx="1688472" cy="10121775"/>
          </a:xfrm>
          <a:prstGeom prst="flowChartDelay">
            <a:avLst/>
          </a:prstGeom>
          <a:solidFill>
            <a:schemeClr val="accent3">
              <a:lumMod val="75000"/>
            </a:schemeClr>
          </a:solidFill>
          <a:ln>
            <a:noFill/>
          </a:ln>
          <a:effectLst>
            <a:innerShdw blurRad="114300">
              <a:prstClr val="black"/>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0928" y="128434"/>
            <a:ext cx="3480166" cy="6148923"/>
          </a:xfrm>
          <a:prstGeom prst="rect">
            <a:avLst/>
          </a:prstGeom>
          <a:effectLst>
            <a:outerShdw blurRad="63500" sx="101000" sy="101000" algn="ctr" rotWithShape="0">
              <a:prstClr val="black">
                <a:alpha val="40000"/>
              </a:prstClr>
            </a:outerShdw>
          </a:effectLst>
        </p:spPr>
      </p:pic>
      <p:pic>
        <p:nvPicPr>
          <p:cNvPr id="18" name="Picture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5251" y="5843409"/>
            <a:ext cx="736650" cy="838076"/>
          </a:xfrm>
          <a:prstGeom prst="rect">
            <a:avLst/>
          </a:prstGeom>
        </p:spPr>
      </p:pic>
      <p:sp>
        <p:nvSpPr>
          <p:cNvPr id="4" name="Rectangle 3">
            <a:extLst>
              <a:ext uri="{FF2B5EF4-FFF2-40B4-BE49-F238E27FC236}">
                <a16:creationId xmlns:a16="http://schemas.microsoft.com/office/drawing/2014/main" id="{371CB164-1A22-3E57-6025-0C052238C17F}"/>
              </a:ext>
            </a:extLst>
          </p:cNvPr>
          <p:cNvSpPr/>
          <p:nvPr/>
        </p:nvSpPr>
        <p:spPr>
          <a:xfrm>
            <a:off x="113640" y="6527914"/>
            <a:ext cx="2210477" cy="276999"/>
          </a:xfrm>
          <a:prstGeom prst="rect">
            <a:avLst/>
          </a:prstGeom>
        </p:spPr>
        <p:txBody>
          <a:bodyPr wrap="none">
            <a:spAutoFit/>
          </a:bodyPr>
          <a:lstStyle/>
          <a:p>
            <a:r>
              <a:rPr lang="en-US" sz="1200" kern="1200" dirty="0">
                <a:solidFill>
                  <a:schemeClr val="tx1"/>
                </a:solidFill>
                <a:effectLst/>
                <a:latin typeface="+mn-lt"/>
                <a:ea typeface="+mn-ea"/>
                <a:cs typeface="+mn-cs"/>
              </a:rPr>
              <a:t>Session 6.7.2 Conflict Resolution</a:t>
            </a:r>
          </a:p>
        </p:txBody>
      </p:sp>
      <p:sp>
        <p:nvSpPr>
          <p:cNvPr id="5" name="Rectangle 4">
            <a:extLst>
              <a:ext uri="{FF2B5EF4-FFF2-40B4-BE49-F238E27FC236}">
                <a16:creationId xmlns:a16="http://schemas.microsoft.com/office/drawing/2014/main" id="{AC6FDD05-CF3F-8554-5FE0-8A0759425E3B}"/>
              </a:ext>
            </a:extLst>
          </p:cNvPr>
          <p:cNvSpPr/>
          <p:nvPr/>
        </p:nvSpPr>
        <p:spPr>
          <a:xfrm>
            <a:off x="6981935" y="6523158"/>
            <a:ext cx="2071273" cy="276999"/>
          </a:xfrm>
          <a:prstGeom prst="rect">
            <a:avLst/>
          </a:prstGeom>
        </p:spPr>
        <p:txBody>
          <a:bodyPr wrap="none">
            <a:spAutoFit/>
          </a:bodyPr>
          <a:lstStyle/>
          <a:p>
            <a:r>
              <a:rPr lang="en-US" sz="1200" kern="1200" dirty="0">
                <a:solidFill>
                  <a:schemeClr val="tx1"/>
                </a:solidFill>
                <a:effectLst/>
                <a:latin typeface="+mn-lt"/>
                <a:ea typeface="+mn-ea"/>
                <a:cs typeface="+mn-cs"/>
              </a:rPr>
              <a:t>© 2013, 2023 Healthy Futures</a:t>
            </a:r>
          </a:p>
        </p:txBody>
      </p:sp>
    </p:spTree>
    <p:extLst>
      <p:ext uri="{BB962C8B-B14F-4D97-AF65-F5344CB8AC3E}">
        <p14:creationId xmlns:p14="http://schemas.microsoft.com/office/powerpoint/2010/main" val="3427200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par>
                          <p:cTn id="16" fill="hold">
                            <p:stCondLst>
                              <p:cond delay="2500"/>
                            </p:stCondLst>
                            <p:childTnLst>
                              <p:par>
                                <p:cTn id="17" presetID="47" presetClass="entr" presetSubtype="0"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anim calcmode="lin" valueType="num">
                                      <p:cBhvr>
                                        <p:cTn id="20" dur="1000" fill="hold"/>
                                        <p:tgtEl>
                                          <p:spTgt spid="17"/>
                                        </p:tgtEl>
                                        <p:attrNameLst>
                                          <p:attrName>ppt_x</p:attrName>
                                        </p:attrNameLst>
                                      </p:cBhvr>
                                      <p:tavLst>
                                        <p:tav tm="0">
                                          <p:val>
                                            <p:strVal val="#ppt_x"/>
                                          </p:val>
                                        </p:tav>
                                        <p:tav tm="100000">
                                          <p:val>
                                            <p:strVal val="#ppt_x"/>
                                          </p:val>
                                        </p:tav>
                                      </p:tavLst>
                                    </p:anim>
                                    <p:anim calcmode="lin" valueType="num">
                                      <p:cBhvr>
                                        <p:cTn id="21" dur="1000" fill="hold"/>
                                        <p:tgtEl>
                                          <p:spTgt spid="17"/>
                                        </p:tgtEl>
                                        <p:attrNameLst>
                                          <p:attrName>ppt_y</p:attrName>
                                        </p:attrNameLst>
                                      </p:cBhvr>
                                      <p:tavLst>
                                        <p:tav tm="0">
                                          <p:val>
                                            <p:strVal val="#ppt_y-.1"/>
                                          </p:val>
                                        </p:tav>
                                        <p:tav tm="100000">
                                          <p:val>
                                            <p:strVal val="#ppt_y"/>
                                          </p:val>
                                        </p:tav>
                                      </p:tavLst>
                                    </p:anim>
                                  </p:childTnLst>
                                </p:cTn>
                              </p:par>
                            </p:childTnLst>
                          </p:cTn>
                        </p:par>
                        <p:par>
                          <p:cTn id="22" fill="hold">
                            <p:stCondLst>
                              <p:cond delay="3500"/>
                            </p:stCondLst>
                            <p:childTnLst>
                              <p:par>
                                <p:cTn id="23" presetID="42" presetClass="entr" presetSubtype="0"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1000"/>
                                        <p:tgtEl>
                                          <p:spTgt spid="20"/>
                                        </p:tgtEl>
                                      </p:cBhvr>
                                    </p:animEffect>
                                    <p:anim calcmode="lin" valueType="num">
                                      <p:cBhvr>
                                        <p:cTn id="26" dur="1000" fill="hold"/>
                                        <p:tgtEl>
                                          <p:spTgt spid="20"/>
                                        </p:tgtEl>
                                        <p:attrNameLst>
                                          <p:attrName>ppt_x</p:attrName>
                                        </p:attrNameLst>
                                      </p:cBhvr>
                                      <p:tavLst>
                                        <p:tav tm="0">
                                          <p:val>
                                            <p:strVal val="#ppt_x"/>
                                          </p:val>
                                        </p:tav>
                                        <p:tav tm="100000">
                                          <p:val>
                                            <p:strVal val="#ppt_x"/>
                                          </p:val>
                                        </p:tav>
                                      </p:tavLst>
                                    </p:anim>
                                    <p:anim calcmode="lin" valueType="num">
                                      <p:cBhvr>
                                        <p:cTn id="27" dur="1000" fill="hold"/>
                                        <p:tgtEl>
                                          <p:spTgt spid="20"/>
                                        </p:tgtEl>
                                        <p:attrNameLst>
                                          <p:attrName>ppt_y</p:attrName>
                                        </p:attrNameLst>
                                      </p:cBhvr>
                                      <p:tavLst>
                                        <p:tav tm="0">
                                          <p:val>
                                            <p:strVal val="#ppt_y+.1"/>
                                          </p:val>
                                        </p:tav>
                                        <p:tav tm="100000">
                                          <p:val>
                                            <p:strVal val="#ppt_y"/>
                                          </p:val>
                                        </p:tav>
                                      </p:tavLst>
                                    </p:anim>
                                  </p:childTnLst>
                                </p:cTn>
                              </p:par>
                            </p:childTnLst>
                          </p:cTn>
                        </p:par>
                        <p:par>
                          <p:cTn id="28" fill="hold">
                            <p:stCondLst>
                              <p:cond delay="4500"/>
                            </p:stCondLst>
                            <p:childTnLst>
                              <p:par>
                                <p:cTn id="29" presetID="32" presetClass="emph" presetSubtype="0" fill="hold" grpId="1" nodeType="afterEffect">
                                  <p:stCondLst>
                                    <p:cond delay="0"/>
                                  </p:stCondLst>
                                  <p:childTnLst>
                                    <p:animRot by="120000">
                                      <p:cBhvr>
                                        <p:cTn id="30" dur="100" fill="hold">
                                          <p:stCondLst>
                                            <p:cond delay="0"/>
                                          </p:stCondLst>
                                        </p:cTn>
                                        <p:tgtEl>
                                          <p:spTgt spid="17"/>
                                        </p:tgtEl>
                                        <p:attrNameLst>
                                          <p:attrName>r</p:attrName>
                                        </p:attrNameLst>
                                      </p:cBhvr>
                                    </p:animRot>
                                    <p:animRot by="-240000">
                                      <p:cBhvr>
                                        <p:cTn id="31" dur="200" fill="hold">
                                          <p:stCondLst>
                                            <p:cond delay="200"/>
                                          </p:stCondLst>
                                        </p:cTn>
                                        <p:tgtEl>
                                          <p:spTgt spid="17"/>
                                        </p:tgtEl>
                                        <p:attrNameLst>
                                          <p:attrName>r</p:attrName>
                                        </p:attrNameLst>
                                      </p:cBhvr>
                                    </p:animRot>
                                    <p:animRot by="240000">
                                      <p:cBhvr>
                                        <p:cTn id="32" dur="200" fill="hold">
                                          <p:stCondLst>
                                            <p:cond delay="400"/>
                                          </p:stCondLst>
                                        </p:cTn>
                                        <p:tgtEl>
                                          <p:spTgt spid="17"/>
                                        </p:tgtEl>
                                        <p:attrNameLst>
                                          <p:attrName>r</p:attrName>
                                        </p:attrNameLst>
                                      </p:cBhvr>
                                    </p:animRot>
                                    <p:animRot by="-240000">
                                      <p:cBhvr>
                                        <p:cTn id="33" dur="200" fill="hold">
                                          <p:stCondLst>
                                            <p:cond delay="600"/>
                                          </p:stCondLst>
                                        </p:cTn>
                                        <p:tgtEl>
                                          <p:spTgt spid="17"/>
                                        </p:tgtEl>
                                        <p:attrNameLst>
                                          <p:attrName>r</p:attrName>
                                        </p:attrNameLst>
                                      </p:cBhvr>
                                    </p:animRot>
                                    <p:animRot by="120000">
                                      <p:cBhvr>
                                        <p:cTn id="34" dur="200" fill="hold">
                                          <p:stCondLst>
                                            <p:cond delay="800"/>
                                          </p:stCondLst>
                                        </p:cTn>
                                        <p:tgtEl>
                                          <p:spTgt spid="17"/>
                                        </p:tgtEl>
                                        <p:attrNameLst>
                                          <p:attrName>r</p:attrName>
                                        </p:attrNameLst>
                                      </p:cBhvr>
                                    </p:animRot>
                                  </p:childTnLst>
                                </p:cTn>
                              </p:par>
                            </p:childTnLst>
                          </p:cTn>
                        </p:par>
                        <p:par>
                          <p:cTn id="35" fill="hold">
                            <p:stCondLst>
                              <p:cond delay="5500"/>
                            </p:stCondLst>
                            <p:childTnLst>
                              <p:par>
                                <p:cTn id="36" presetID="32" presetClass="emph" presetSubtype="0" fill="hold" grpId="1" nodeType="afterEffect">
                                  <p:stCondLst>
                                    <p:cond delay="0"/>
                                  </p:stCondLst>
                                  <p:childTnLst>
                                    <p:animRot by="120000">
                                      <p:cBhvr>
                                        <p:cTn id="37" dur="100" fill="hold">
                                          <p:stCondLst>
                                            <p:cond delay="0"/>
                                          </p:stCondLst>
                                        </p:cTn>
                                        <p:tgtEl>
                                          <p:spTgt spid="20"/>
                                        </p:tgtEl>
                                        <p:attrNameLst>
                                          <p:attrName>r</p:attrName>
                                        </p:attrNameLst>
                                      </p:cBhvr>
                                    </p:animRot>
                                    <p:animRot by="-240000">
                                      <p:cBhvr>
                                        <p:cTn id="38" dur="200" fill="hold">
                                          <p:stCondLst>
                                            <p:cond delay="200"/>
                                          </p:stCondLst>
                                        </p:cTn>
                                        <p:tgtEl>
                                          <p:spTgt spid="20"/>
                                        </p:tgtEl>
                                        <p:attrNameLst>
                                          <p:attrName>r</p:attrName>
                                        </p:attrNameLst>
                                      </p:cBhvr>
                                    </p:animRot>
                                    <p:animRot by="240000">
                                      <p:cBhvr>
                                        <p:cTn id="39" dur="200" fill="hold">
                                          <p:stCondLst>
                                            <p:cond delay="400"/>
                                          </p:stCondLst>
                                        </p:cTn>
                                        <p:tgtEl>
                                          <p:spTgt spid="20"/>
                                        </p:tgtEl>
                                        <p:attrNameLst>
                                          <p:attrName>r</p:attrName>
                                        </p:attrNameLst>
                                      </p:cBhvr>
                                    </p:animRot>
                                    <p:animRot by="-240000">
                                      <p:cBhvr>
                                        <p:cTn id="40" dur="200" fill="hold">
                                          <p:stCondLst>
                                            <p:cond delay="600"/>
                                          </p:stCondLst>
                                        </p:cTn>
                                        <p:tgtEl>
                                          <p:spTgt spid="20"/>
                                        </p:tgtEl>
                                        <p:attrNameLst>
                                          <p:attrName>r</p:attrName>
                                        </p:attrNameLst>
                                      </p:cBhvr>
                                    </p:animRot>
                                    <p:animRot by="120000">
                                      <p:cBhvr>
                                        <p:cTn id="41" dur="200" fill="hold">
                                          <p:stCondLst>
                                            <p:cond delay="800"/>
                                          </p:stCondLst>
                                        </p:cTn>
                                        <p:tgtEl>
                                          <p:spTgt spid="2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0" grpId="0" animBg="1"/>
      <p:bldP spid="20" grpId="1" animBg="1"/>
      <p:bldP spid="17" grpId="0" animBg="1"/>
      <p:bldP spid="17" grpId="1"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Rectangle 79"/>
          <p:cNvSpPr/>
          <p:nvPr/>
        </p:nvSpPr>
        <p:spPr>
          <a:xfrm>
            <a:off x="6287717" y="2260599"/>
            <a:ext cx="405183" cy="3208821"/>
          </a:xfrm>
          <a:prstGeom prst="rect">
            <a:avLst/>
          </a:prstGeom>
          <a:solidFill>
            <a:schemeClr val="accent6">
              <a:lumMod val="50000"/>
            </a:schemeClr>
          </a:solidFill>
          <a:ln w="19050">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10" name="Oval Callout 9"/>
          <p:cNvSpPr/>
          <p:nvPr/>
        </p:nvSpPr>
        <p:spPr>
          <a:xfrm flipH="1">
            <a:off x="4120389" y="114300"/>
            <a:ext cx="3744750" cy="2044700"/>
          </a:xfrm>
          <a:prstGeom prst="wedgeEllipseCallout">
            <a:avLst>
              <a:gd name="adj1" fmla="val 62617"/>
              <a:gd name="adj2" fmla="val 1636"/>
            </a:avLst>
          </a:prstGeom>
          <a:solidFill>
            <a:schemeClr val="bg1"/>
          </a:solidFill>
          <a:ln w="28575">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2600" b="1" dirty="0">
                <a:solidFill>
                  <a:schemeClr val="tx1"/>
                </a:solidFill>
                <a:latin typeface="Trebuchet MS" pitchFamily="34" charset="0"/>
              </a:rPr>
              <a:t>What is conflict resolution?</a:t>
            </a:r>
          </a:p>
        </p:txBody>
      </p:sp>
      <p:sp>
        <p:nvSpPr>
          <p:cNvPr id="71" name="Flowchart: Delay 70"/>
          <p:cNvSpPr/>
          <p:nvPr/>
        </p:nvSpPr>
        <p:spPr>
          <a:xfrm rot="16200000">
            <a:off x="3845467" y="952876"/>
            <a:ext cx="1688472" cy="10121775"/>
          </a:xfrm>
          <a:prstGeom prst="flowChartDelay">
            <a:avLst/>
          </a:prstGeom>
          <a:solidFill>
            <a:schemeClr val="accent3">
              <a:lumMod val="75000"/>
            </a:schemeClr>
          </a:solidFill>
          <a:ln>
            <a:noFill/>
          </a:ln>
          <a:effectLst>
            <a:innerShdw blurRad="114300">
              <a:prstClr val="black"/>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2" name="Rectangle 71"/>
          <p:cNvSpPr/>
          <p:nvPr/>
        </p:nvSpPr>
        <p:spPr>
          <a:xfrm rot="21032544">
            <a:off x="5067986" y="3860446"/>
            <a:ext cx="2966579" cy="1323439"/>
          </a:xfrm>
          <a:prstGeom prst="rect">
            <a:avLst/>
          </a:prstGeom>
          <a:solidFill>
            <a:srgbClr val="FFC000"/>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US" sz="4000" dirty="0">
                <a:solidFill>
                  <a:schemeClr val="tx1"/>
                </a:solidFill>
                <a:latin typeface="Comic Sans MS" pitchFamily="66" charset="0"/>
                <a:cs typeface="Times New Roman"/>
              </a:rPr>
              <a:t>to solve a </a:t>
            </a:r>
          </a:p>
          <a:p>
            <a:pPr algn="ctr"/>
            <a:r>
              <a:rPr lang="en-US" sz="4000" dirty="0">
                <a:solidFill>
                  <a:schemeClr val="tx1"/>
                </a:solidFill>
                <a:latin typeface="Comic Sans MS" pitchFamily="66" charset="0"/>
                <a:cs typeface="Times New Roman"/>
              </a:rPr>
              <a:t>problem!</a:t>
            </a:r>
            <a:endParaRPr lang="en-US" sz="6000" dirty="0">
              <a:solidFill>
                <a:schemeClr val="tx1"/>
              </a:solidFill>
              <a:latin typeface="Comic Sans MS" pitchFamily="66" charset="0"/>
              <a:cs typeface="Times New Roman"/>
            </a:endParaRPr>
          </a:p>
        </p:txBody>
      </p:sp>
      <p:sp>
        <p:nvSpPr>
          <p:cNvPr id="73" name="Rectangle 72"/>
          <p:cNvSpPr/>
          <p:nvPr/>
        </p:nvSpPr>
        <p:spPr>
          <a:xfrm>
            <a:off x="5116427" y="2599291"/>
            <a:ext cx="2869696" cy="1077218"/>
          </a:xfrm>
          <a:prstGeom prst="rect">
            <a:avLst/>
          </a:prstGeom>
          <a:solidFill>
            <a:srgbClr val="4483AD"/>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none">
            <a:spAutoFit/>
          </a:bodyPr>
          <a:lstStyle/>
          <a:p>
            <a:pPr algn="ctr"/>
            <a:r>
              <a:rPr lang="en-US" sz="3200" b="1" dirty="0">
                <a:solidFill>
                  <a:schemeClr val="tx1"/>
                </a:solidFill>
                <a:latin typeface="Cambria" pitchFamily="18" charset="0"/>
                <a:cs typeface="Comic Sans MS"/>
              </a:rPr>
              <a:t>When people </a:t>
            </a:r>
          </a:p>
          <a:p>
            <a:pPr algn="ctr"/>
            <a:r>
              <a:rPr lang="en-US" sz="3200" b="1" dirty="0">
                <a:solidFill>
                  <a:schemeClr val="tx1"/>
                </a:solidFill>
                <a:latin typeface="Cambria" pitchFamily="18" charset="0"/>
                <a:cs typeface="Comic Sans MS"/>
              </a:rPr>
              <a:t>work together</a:t>
            </a:r>
            <a:endParaRPr lang="en-US" sz="3200" b="1" dirty="0">
              <a:solidFill>
                <a:schemeClr val="tx1"/>
              </a:solidFill>
              <a:latin typeface="Cambria" pitchFamily="18" charset="0"/>
            </a:endParaRPr>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0628" y="114300"/>
            <a:ext cx="3480166" cy="6148923"/>
          </a:xfrm>
          <a:prstGeom prst="rect">
            <a:avLst/>
          </a:prstGeom>
          <a:effectLst>
            <a:outerShdw blurRad="63500" sx="101000" sy="101000" algn="ctr" rotWithShape="0">
              <a:prstClr val="black">
                <a:alpha val="40000"/>
              </a:prstClr>
            </a:outerShdw>
          </a:effectLst>
        </p:spPr>
      </p:pic>
      <p:sp>
        <p:nvSpPr>
          <p:cNvPr id="12" name="Rectangle 11"/>
          <p:cNvSpPr/>
          <p:nvPr/>
        </p:nvSpPr>
        <p:spPr>
          <a:xfrm>
            <a:off x="113640" y="6527914"/>
            <a:ext cx="2210477" cy="276999"/>
          </a:xfrm>
          <a:prstGeom prst="rect">
            <a:avLst/>
          </a:prstGeom>
        </p:spPr>
        <p:txBody>
          <a:bodyPr wrap="none">
            <a:spAutoFit/>
          </a:bodyPr>
          <a:lstStyle/>
          <a:p>
            <a:r>
              <a:rPr lang="en-US" sz="1200" kern="1200" dirty="0">
                <a:solidFill>
                  <a:schemeClr val="tx1"/>
                </a:solidFill>
                <a:effectLst/>
                <a:latin typeface="+mn-lt"/>
                <a:ea typeface="+mn-ea"/>
                <a:cs typeface="+mn-cs"/>
              </a:rPr>
              <a:t>Session 6.7.2 Conflict Resolution</a:t>
            </a:r>
          </a:p>
        </p:txBody>
      </p:sp>
      <p:sp>
        <p:nvSpPr>
          <p:cNvPr id="3" name="Rectangle 2">
            <a:extLst>
              <a:ext uri="{FF2B5EF4-FFF2-40B4-BE49-F238E27FC236}">
                <a16:creationId xmlns:a16="http://schemas.microsoft.com/office/drawing/2014/main" id="{5E73ACA1-7BAC-8924-4047-9D258AD4DE0D}"/>
              </a:ext>
            </a:extLst>
          </p:cNvPr>
          <p:cNvSpPr/>
          <p:nvPr/>
        </p:nvSpPr>
        <p:spPr>
          <a:xfrm>
            <a:off x="6981935" y="6523158"/>
            <a:ext cx="2071273" cy="276999"/>
          </a:xfrm>
          <a:prstGeom prst="rect">
            <a:avLst/>
          </a:prstGeom>
        </p:spPr>
        <p:txBody>
          <a:bodyPr wrap="none">
            <a:spAutoFit/>
          </a:bodyPr>
          <a:lstStyle/>
          <a:p>
            <a:r>
              <a:rPr lang="en-US" sz="1200" kern="1200" dirty="0">
                <a:solidFill>
                  <a:schemeClr val="tx1"/>
                </a:solidFill>
                <a:effectLst/>
                <a:latin typeface="+mn-lt"/>
                <a:ea typeface="+mn-ea"/>
                <a:cs typeface="+mn-cs"/>
              </a:rPr>
              <a:t>© 2013, 2023 Healthy Futures</a:t>
            </a:r>
          </a:p>
        </p:txBody>
      </p:sp>
    </p:spTree>
    <p:extLst>
      <p:ext uri="{BB962C8B-B14F-4D97-AF65-F5344CB8AC3E}">
        <p14:creationId xmlns:p14="http://schemas.microsoft.com/office/powerpoint/2010/main" val="265857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80"/>
                                        </p:tgtEl>
                                        <p:attrNameLst>
                                          <p:attrName>style.visibility</p:attrName>
                                        </p:attrNameLst>
                                      </p:cBhvr>
                                      <p:to>
                                        <p:strVal val="visible"/>
                                      </p:to>
                                    </p:set>
                                    <p:animEffect transition="in" filter="fade">
                                      <p:cBhvr>
                                        <p:cTn id="11" dur="1000"/>
                                        <p:tgtEl>
                                          <p:spTgt spid="80"/>
                                        </p:tgtEl>
                                      </p:cBhvr>
                                    </p:animEffect>
                                  </p:childTnLst>
                                </p:cTn>
                              </p:par>
                            </p:childTnLst>
                          </p:cTn>
                        </p:par>
                        <p:par>
                          <p:cTn id="12" fill="hold">
                            <p:stCondLst>
                              <p:cond delay="2000"/>
                            </p:stCondLst>
                            <p:childTnLst>
                              <p:par>
                                <p:cTn id="13" presetID="47" presetClass="entr" presetSubtype="0" fill="hold" grpId="0" nodeType="afterEffect">
                                  <p:stCondLst>
                                    <p:cond delay="0"/>
                                  </p:stCondLst>
                                  <p:childTnLst>
                                    <p:set>
                                      <p:cBhvr>
                                        <p:cTn id="14" dur="1" fill="hold">
                                          <p:stCondLst>
                                            <p:cond delay="0"/>
                                          </p:stCondLst>
                                        </p:cTn>
                                        <p:tgtEl>
                                          <p:spTgt spid="73"/>
                                        </p:tgtEl>
                                        <p:attrNameLst>
                                          <p:attrName>style.visibility</p:attrName>
                                        </p:attrNameLst>
                                      </p:cBhvr>
                                      <p:to>
                                        <p:strVal val="visible"/>
                                      </p:to>
                                    </p:set>
                                    <p:animEffect transition="in" filter="fade">
                                      <p:cBhvr>
                                        <p:cTn id="15" dur="1000"/>
                                        <p:tgtEl>
                                          <p:spTgt spid="73"/>
                                        </p:tgtEl>
                                      </p:cBhvr>
                                    </p:animEffect>
                                    <p:anim calcmode="lin" valueType="num">
                                      <p:cBhvr>
                                        <p:cTn id="16" dur="1000" fill="hold"/>
                                        <p:tgtEl>
                                          <p:spTgt spid="73"/>
                                        </p:tgtEl>
                                        <p:attrNameLst>
                                          <p:attrName>ppt_x</p:attrName>
                                        </p:attrNameLst>
                                      </p:cBhvr>
                                      <p:tavLst>
                                        <p:tav tm="0">
                                          <p:val>
                                            <p:strVal val="#ppt_x"/>
                                          </p:val>
                                        </p:tav>
                                        <p:tav tm="100000">
                                          <p:val>
                                            <p:strVal val="#ppt_x"/>
                                          </p:val>
                                        </p:tav>
                                      </p:tavLst>
                                    </p:anim>
                                    <p:anim calcmode="lin" valueType="num">
                                      <p:cBhvr>
                                        <p:cTn id="17" dur="1000" fill="hold"/>
                                        <p:tgtEl>
                                          <p:spTgt spid="73"/>
                                        </p:tgtEl>
                                        <p:attrNameLst>
                                          <p:attrName>ppt_y</p:attrName>
                                        </p:attrNameLst>
                                      </p:cBhvr>
                                      <p:tavLst>
                                        <p:tav tm="0">
                                          <p:val>
                                            <p:strVal val="#ppt_y-.1"/>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72"/>
                                        </p:tgtEl>
                                        <p:attrNameLst>
                                          <p:attrName>style.visibility</p:attrName>
                                        </p:attrNameLst>
                                      </p:cBhvr>
                                      <p:to>
                                        <p:strVal val="visible"/>
                                      </p:to>
                                    </p:set>
                                    <p:anim calcmode="lin" valueType="num">
                                      <p:cBhvr additive="base">
                                        <p:cTn id="20" dur="1000" fill="hold"/>
                                        <p:tgtEl>
                                          <p:spTgt spid="72"/>
                                        </p:tgtEl>
                                        <p:attrNameLst>
                                          <p:attrName>ppt_x</p:attrName>
                                        </p:attrNameLst>
                                      </p:cBhvr>
                                      <p:tavLst>
                                        <p:tav tm="0">
                                          <p:val>
                                            <p:strVal val="#ppt_x"/>
                                          </p:val>
                                        </p:tav>
                                        <p:tav tm="100000">
                                          <p:val>
                                            <p:strVal val="#ppt_x"/>
                                          </p:val>
                                        </p:tav>
                                      </p:tavLst>
                                    </p:anim>
                                    <p:anim calcmode="lin" valueType="num">
                                      <p:cBhvr additive="base">
                                        <p:cTn id="21" dur="1000" fill="hold"/>
                                        <p:tgtEl>
                                          <p:spTgt spid="7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10" grpId="0" animBg="1"/>
      <p:bldP spid="72" grpId="0" animBg="1"/>
      <p:bldP spid="7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2019099" y="2196065"/>
            <a:ext cx="405183" cy="3176638"/>
          </a:xfrm>
          <a:prstGeom prst="rect">
            <a:avLst/>
          </a:prstGeom>
          <a:solidFill>
            <a:schemeClr val="accent6">
              <a:lumMod val="50000"/>
            </a:schemeClr>
          </a:solidFill>
          <a:ln w="19050">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13" name="Flowchart: Delay 12"/>
          <p:cNvSpPr/>
          <p:nvPr/>
        </p:nvSpPr>
        <p:spPr>
          <a:xfrm rot="16200000">
            <a:off x="3845467" y="952876"/>
            <a:ext cx="1688472" cy="10121775"/>
          </a:xfrm>
          <a:prstGeom prst="flowChartDelay">
            <a:avLst/>
          </a:prstGeom>
          <a:solidFill>
            <a:schemeClr val="accent3">
              <a:lumMod val="75000"/>
            </a:schemeClr>
          </a:solidFill>
          <a:ln>
            <a:noFill/>
          </a:ln>
          <a:effectLst>
            <a:innerShdw blurRad="114300">
              <a:prstClr val="black"/>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1137981" y="4688569"/>
            <a:ext cx="3219330" cy="461665"/>
          </a:xfrm>
          <a:prstGeom prst="rect">
            <a:avLst/>
          </a:prstGeom>
          <a:solidFill>
            <a:srgbClr val="FFC000"/>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indent="-182880">
              <a:buFont typeface="Arial" pitchFamily="34" charset="0"/>
              <a:buChar char="•"/>
            </a:pPr>
            <a:r>
              <a:rPr lang="en-US" sz="2400" b="1" dirty="0">
                <a:solidFill>
                  <a:schemeClr val="tx1"/>
                </a:solidFill>
                <a:latin typeface="Comic Sans MS" pitchFamily="66" charset="0"/>
                <a:cs typeface="Times New Roman"/>
              </a:rPr>
              <a:t>Told your secrets</a:t>
            </a:r>
            <a:endParaRPr lang="en-US" sz="4000" b="1" dirty="0">
              <a:solidFill>
                <a:schemeClr val="tx1"/>
              </a:solidFill>
              <a:latin typeface="Comic Sans MS" pitchFamily="66" charset="0"/>
              <a:cs typeface="Times New Roman"/>
            </a:endParaRPr>
          </a:p>
        </p:txBody>
      </p:sp>
      <p:sp>
        <p:nvSpPr>
          <p:cNvPr id="15" name="Rectangle 14"/>
          <p:cNvSpPr/>
          <p:nvPr/>
        </p:nvSpPr>
        <p:spPr>
          <a:xfrm>
            <a:off x="606057" y="3350808"/>
            <a:ext cx="3418424" cy="1200329"/>
          </a:xfrm>
          <a:prstGeom prst="rect">
            <a:avLst/>
          </a:prstGeom>
          <a:solidFill>
            <a:srgbClr val="FF4364"/>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buFont typeface="Arial" pitchFamily="34" charset="0"/>
              <a:buChar char="•"/>
            </a:pPr>
            <a:r>
              <a:rPr lang="en-US" sz="2400" b="1" dirty="0">
                <a:solidFill>
                  <a:schemeClr val="tx1"/>
                </a:solidFill>
                <a:latin typeface="Cambria" pitchFamily="18" charset="0"/>
                <a:cs typeface="Comic Sans MS"/>
              </a:rPr>
              <a:t>  Got you into trouble</a:t>
            </a:r>
          </a:p>
          <a:p>
            <a:pPr indent="-182880">
              <a:buFont typeface="Arial" pitchFamily="34" charset="0"/>
              <a:buChar char="•"/>
            </a:pPr>
            <a:r>
              <a:rPr lang="en-US" sz="2400" b="1" dirty="0">
                <a:solidFill>
                  <a:schemeClr val="tx1"/>
                </a:solidFill>
                <a:latin typeface="Cambria" pitchFamily="18" charset="0"/>
              </a:rPr>
              <a:t> Teased you or hurt </a:t>
            </a:r>
          </a:p>
          <a:p>
            <a:r>
              <a:rPr lang="en-US" sz="2400" b="1" dirty="0">
                <a:solidFill>
                  <a:schemeClr val="tx1"/>
                </a:solidFill>
                <a:latin typeface="Cambria" pitchFamily="18" charset="0"/>
              </a:rPr>
              <a:t>           your feelings</a:t>
            </a:r>
          </a:p>
        </p:txBody>
      </p:sp>
      <p:sp>
        <p:nvSpPr>
          <p:cNvPr id="5" name="Rectangle 4"/>
          <p:cNvSpPr/>
          <p:nvPr/>
        </p:nvSpPr>
        <p:spPr>
          <a:xfrm rot="299826">
            <a:off x="362030" y="2468084"/>
            <a:ext cx="3977371" cy="584775"/>
          </a:xfrm>
          <a:prstGeom prst="rect">
            <a:avLst/>
          </a:prstGeom>
          <a:solidFill>
            <a:srgbClr val="4483AD"/>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none">
            <a:spAutoFit/>
          </a:bodyPr>
          <a:lstStyle/>
          <a:p>
            <a:pPr algn="ctr"/>
            <a:r>
              <a:rPr lang="en-US" sz="3200" b="1" dirty="0">
                <a:solidFill>
                  <a:schemeClr val="tx1"/>
                </a:solidFill>
                <a:latin typeface="Comic Sans MS" pitchFamily="66" charset="0"/>
              </a:rPr>
              <a:t>What did they do?</a:t>
            </a:r>
          </a:p>
        </p:txBody>
      </p:sp>
      <p:sp>
        <p:nvSpPr>
          <p:cNvPr id="23" name="Oval Callout 22"/>
          <p:cNvSpPr/>
          <p:nvPr/>
        </p:nvSpPr>
        <p:spPr>
          <a:xfrm>
            <a:off x="944953" y="139701"/>
            <a:ext cx="3744750" cy="2044700"/>
          </a:xfrm>
          <a:prstGeom prst="wedgeEllipseCallout">
            <a:avLst>
              <a:gd name="adj1" fmla="val 62956"/>
              <a:gd name="adj2" fmla="val 7226"/>
            </a:avLst>
          </a:prstGeom>
          <a:solidFill>
            <a:schemeClr val="bg1"/>
          </a:solidFill>
          <a:ln w="28575">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2600" b="1" dirty="0">
                <a:solidFill>
                  <a:schemeClr val="tx1"/>
                </a:solidFill>
                <a:latin typeface="Trebuchet MS" pitchFamily="34" charset="0"/>
              </a:rPr>
              <a:t>Have you ever had a fight </a:t>
            </a:r>
          </a:p>
          <a:p>
            <a:pPr algn="ctr"/>
            <a:r>
              <a:rPr lang="en-US" sz="2600" b="1" dirty="0">
                <a:solidFill>
                  <a:schemeClr val="tx1"/>
                </a:solidFill>
                <a:latin typeface="Trebuchet MS" pitchFamily="34" charset="0"/>
              </a:rPr>
              <a:t>with someone?</a:t>
            </a:r>
          </a:p>
        </p:txBody>
      </p:sp>
      <p:sp>
        <p:nvSpPr>
          <p:cNvPr id="12" name="Rectangle 11"/>
          <p:cNvSpPr/>
          <p:nvPr/>
        </p:nvSpPr>
        <p:spPr>
          <a:xfrm>
            <a:off x="113640" y="6527914"/>
            <a:ext cx="2210477" cy="276999"/>
          </a:xfrm>
          <a:prstGeom prst="rect">
            <a:avLst/>
          </a:prstGeom>
        </p:spPr>
        <p:txBody>
          <a:bodyPr wrap="none">
            <a:spAutoFit/>
          </a:bodyPr>
          <a:lstStyle/>
          <a:p>
            <a:r>
              <a:rPr lang="en-US" sz="1200" kern="1200" dirty="0">
                <a:solidFill>
                  <a:schemeClr val="tx1"/>
                </a:solidFill>
                <a:effectLst/>
                <a:latin typeface="+mn-lt"/>
                <a:ea typeface="+mn-ea"/>
                <a:cs typeface="+mn-cs"/>
              </a:rPr>
              <a:t>Session 6.7.2 Conflict Resolution</a:t>
            </a:r>
          </a:p>
        </p:txBody>
      </p:sp>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0928" y="128434"/>
            <a:ext cx="3480166" cy="6148923"/>
          </a:xfrm>
          <a:prstGeom prst="rect">
            <a:avLst/>
          </a:prstGeom>
          <a:effectLst>
            <a:outerShdw blurRad="63500" sx="101000" sy="101000" algn="ctr" rotWithShape="0">
              <a:prstClr val="black">
                <a:alpha val="40000"/>
              </a:prstClr>
            </a:outerShdw>
          </a:effectLst>
        </p:spPr>
      </p:pic>
      <p:sp>
        <p:nvSpPr>
          <p:cNvPr id="2" name="Rectangle 1">
            <a:extLst>
              <a:ext uri="{FF2B5EF4-FFF2-40B4-BE49-F238E27FC236}">
                <a16:creationId xmlns:a16="http://schemas.microsoft.com/office/drawing/2014/main" id="{D2684ACB-0FF8-9BB8-6C59-266F83014ECD}"/>
              </a:ext>
            </a:extLst>
          </p:cNvPr>
          <p:cNvSpPr/>
          <p:nvPr/>
        </p:nvSpPr>
        <p:spPr>
          <a:xfrm>
            <a:off x="6981935" y="6523158"/>
            <a:ext cx="2071273" cy="276999"/>
          </a:xfrm>
          <a:prstGeom prst="rect">
            <a:avLst/>
          </a:prstGeom>
        </p:spPr>
        <p:txBody>
          <a:bodyPr wrap="none">
            <a:spAutoFit/>
          </a:bodyPr>
          <a:lstStyle/>
          <a:p>
            <a:r>
              <a:rPr lang="en-US" sz="1200" kern="1200" dirty="0">
                <a:solidFill>
                  <a:schemeClr val="tx1"/>
                </a:solidFill>
                <a:effectLst/>
                <a:latin typeface="+mn-lt"/>
                <a:ea typeface="+mn-ea"/>
                <a:cs typeface="+mn-cs"/>
              </a:rPr>
              <a:t>© 2013, 2023 Healthy Futures</a:t>
            </a:r>
          </a:p>
        </p:txBody>
      </p:sp>
    </p:spTree>
    <p:extLst>
      <p:ext uri="{BB962C8B-B14F-4D97-AF65-F5344CB8AC3E}">
        <p14:creationId xmlns:p14="http://schemas.microsoft.com/office/powerpoint/2010/main" val="2192668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1000"/>
                                        <p:tgtEl>
                                          <p:spTgt spid="19"/>
                                        </p:tgtEl>
                                      </p:cBhvr>
                                    </p:animEffect>
                                  </p:childTnLst>
                                </p:cTn>
                              </p:par>
                            </p:childTnLst>
                          </p:cTn>
                        </p:par>
                        <p:par>
                          <p:cTn id="12" fill="hold">
                            <p:stCondLst>
                              <p:cond delay="2000"/>
                            </p:stCondLst>
                            <p:childTnLst>
                              <p:par>
                                <p:cTn id="13" presetID="42"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par>
                                <p:cTn id="18" presetID="47" presetClass="entr" presetSubtype="0" fill="hold" grpId="0"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1000"/>
                                        <p:tgtEl>
                                          <p:spTgt spid="15"/>
                                        </p:tgtEl>
                                      </p:cBhvr>
                                    </p:animEffect>
                                    <p:anim calcmode="lin" valueType="num">
                                      <p:cBhvr>
                                        <p:cTn id="21" dur="1000" fill="hold"/>
                                        <p:tgtEl>
                                          <p:spTgt spid="15"/>
                                        </p:tgtEl>
                                        <p:attrNameLst>
                                          <p:attrName>ppt_x</p:attrName>
                                        </p:attrNameLst>
                                      </p:cBhvr>
                                      <p:tavLst>
                                        <p:tav tm="0">
                                          <p:val>
                                            <p:strVal val="#ppt_x"/>
                                          </p:val>
                                        </p:tav>
                                        <p:tav tm="100000">
                                          <p:val>
                                            <p:strVal val="#ppt_x"/>
                                          </p:val>
                                        </p:tav>
                                      </p:tavLst>
                                    </p:anim>
                                    <p:anim calcmode="lin" valueType="num">
                                      <p:cBhvr>
                                        <p:cTn id="22" dur="1000" fill="hold"/>
                                        <p:tgtEl>
                                          <p:spTgt spid="15"/>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1000"/>
                                        <p:tgtEl>
                                          <p:spTgt spid="14"/>
                                        </p:tgtEl>
                                      </p:cBhvr>
                                    </p:animEffect>
                                    <p:anim calcmode="lin" valueType="num">
                                      <p:cBhvr>
                                        <p:cTn id="26" dur="1000" fill="hold"/>
                                        <p:tgtEl>
                                          <p:spTgt spid="14"/>
                                        </p:tgtEl>
                                        <p:attrNameLst>
                                          <p:attrName>ppt_x</p:attrName>
                                        </p:attrNameLst>
                                      </p:cBhvr>
                                      <p:tavLst>
                                        <p:tav tm="0">
                                          <p:val>
                                            <p:strVal val="#ppt_x"/>
                                          </p:val>
                                        </p:tav>
                                        <p:tav tm="100000">
                                          <p:val>
                                            <p:strVal val="#ppt_x"/>
                                          </p:val>
                                        </p:tav>
                                      </p:tavLst>
                                    </p:anim>
                                    <p:anim calcmode="lin" valueType="num">
                                      <p:cBhvr>
                                        <p:cTn id="27" dur="1000" fill="hold"/>
                                        <p:tgtEl>
                                          <p:spTgt spid="14"/>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4" grpId="0" animBg="1"/>
      <p:bldP spid="15" grpId="0" animBg="1"/>
      <p:bldP spid="5" grpId="0" animBg="1"/>
      <p:bldP spid="2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6237772" y="2235200"/>
            <a:ext cx="405183" cy="3138538"/>
          </a:xfrm>
          <a:prstGeom prst="rect">
            <a:avLst/>
          </a:prstGeom>
          <a:solidFill>
            <a:schemeClr val="accent6">
              <a:lumMod val="50000"/>
            </a:schemeClr>
          </a:solidFill>
          <a:ln w="19050">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3" name="Oval Callout 2"/>
          <p:cNvSpPr/>
          <p:nvPr/>
        </p:nvSpPr>
        <p:spPr>
          <a:xfrm flipH="1">
            <a:off x="3795400" y="88900"/>
            <a:ext cx="3744750" cy="2044700"/>
          </a:xfrm>
          <a:prstGeom prst="wedgeEllipseCallout">
            <a:avLst>
              <a:gd name="adj1" fmla="val 56148"/>
              <a:gd name="adj2" fmla="val 14917"/>
            </a:avLst>
          </a:prstGeom>
          <a:solidFill>
            <a:schemeClr val="bg1"/>
          </a:solidFill>
          <a:ln w="28575">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3200" b="1" dirty="0">
                <a:solidFill>
                  <a:schemeClr val="tx1"/>
                </a:solidFill>
                <a:latin typeface="Trebuchet MS" pitchFamily="34" charset="0"/>
              </a:rPr>
              <a:t>How did you respond?</a:t>
            </a:r>
          </a:p>
        </p:txBody>
      </p:sp>
      <p:sp>
        <p:nvSpPr>
          <p:cNvPr id="10" name="Flowchart: Delay 9"/>
          <p:cNvSpPr/>
          <p:nvPr/>
        </p:nvSpPr>
        <p:spPr>
          <a:xfrm rot="16200000">
            <a:off x="3845467" y="952876"/>
            <a:ext cx="1688472" cy="10121775"/>
          </a:xfrm>
          <a:prstGeom prst="flowChartDelay">
            <a:avLst/>
          </a:prstGeom>
          <a:solidFill>
            <a:schemeClr val="accent3">
              <a:lumMod val="75000"/>
            </a:schemeClr>
          </a:solidFill>
          <a:ln>
            <a:noFill/>
          </a:ln>
          <a:effectLst>
            <a:innerShdw blurRad="114300">
              <a:prstClr val="black"/>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4148896" y="4516450"/>
            <a:ext cx="3649759" cy="584775"/>
          </a:xfrm>
          <a:prstGeom prst="rect">
            <a:avLst/>
          </a:prstGeom>
          <a:solidFill>
            <a:srgbClr val="FFC000"/>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US" sz="3200" b="1" dirty="0">
                <a:solidFill>
                  <a:schemeClr val="tx1"/>
                </a:solidFill>
                <a:latin typeface="Cambria" pitchFamily="18" charset="0"/>
                <a:cs typeface="Times New Roman"/>
              </a:rPr>
              <a:t>What did you say?</a:t>
            </a:r>
          </a:p>
        </p:txBody>
      </p:sp>
      <p:sp>
        <p:nvSpPr>
          <p:cNvPr id="12" name="Rectangle 11"/>
          <p:cNvSpPr/>
          <p:nvPr/>
        </p:nvSpPr>
        <p:spPr>
          <a:xfrm rot="21335343">
            <a:off x="5104727" y="3488447"/>
            <a:ext cx="3925828" cy="584775"/>
          </a:xfrm>
          <a:prstGeom prst="rect">
            <a:avLst/>
          </a:prstGeom>
          <a:solidFill>
            <a:srgbClr val="FF4364"/>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US" sz="3200" b="1" dirty="0">
                <a:solidFill>
                  <a:schemeClr val="tx1"/>
                </a:solidFill>
                <a:latin typeface="Comic Sans MS" pitchFamily="66" charset="0"/>
              </a:rPr>
              <a:t>What did you do?</a:t>
            </a:r>
          </a:p>
        </p:txBody>
      </p:sp>
      <p:sp>
        <p:nvSpPr>
          <p:cNvPr id="16" name="Rectangle 15"/>
          <p:cNvSpPr/>
          <p:nvPr/>
        </p:nvSpPr>
        <p:spPr>
          <a:xfrm rot="224528">
            <a:off x="4120863" y="2498478"/>
            <a:ext cx="3492302" cy="584775"/>
          </a:xfrm>
          <a:prstGeom prst="rect">
            <a:avLst/>
          </a:prstGeom>
          <a:solidFill>
            <a:srgbClr val="4483AD"/>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none">
            <a:spAutoFit/>
          </a:bodyPr>
          <a:lstStyle/>
          <a:p>
            <a:pPr algn="ctr"/>
            <a:r>
              <a:rPr lang="en-US" sz="3200" b="1" dirty="0">
                <a:solidFill>
                  <a:schemeClr val="tx1"/>
                </a:solidFill>
                <a:latin typeface="Cambria" pitchFamily="18" charset="0"/>
              </a:rPr>
              <a:t>How did you feel?</a:t>
            </a: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1060" y="150510"/>
            <a:ext cx="3480166" cy="6148923"/>
          </a:xfrm>
          <a:prstGeom prst="rect">
            <a:avLst/>
          </a:prstGeom>
          <a:effectLst>
            <a:outerShdw blurRad="63500" sx="101000" sy="101000" algn="ctr" rotWithShape="0">
              <a:prstClr val="black">
                <a:alpha val="40000"/>
              </a:prstClr>
            </a:outerShdw>
          </a:effectLst>
        </p:spPr>
      </p:pic>
      <p:sp>
        <p:nvSpPr>
          <p:cNvPr id="18" name="Rectangle 17"/>
          <p:cNvSpPr/>
          <p:nvPr/>
        </p:nvSpPr>
        <p:spPr>
          <a:xfrm>
            <a:off x="113640" y="6527914"/>
            <a:ext cx="2210477" cy="276999"/>
          </a:xfrm>
          <a:prstGeom prst="rect">
            <a:avLst/>
          </a:prstGeom>
        </p:spPr>
        <p:txBody>
          <a:bodyPr wrap="none">
            <a:spAutoFit/>
          </a:bodyPr>
          <a:lstStyle/>
          <a:p>
            <a:r>
              <a:rPr lang="en-US" sz="1200" kern="1200" dirty="0">
                <a:solidFill>
                  <a:schemeClr val="tx1"/>
                </a:solidFill>
                <a:effectLst/>
                <a:latin typeface="+mn-lt"/>
                <a:ea typeface="+mn-ea"/>
                <a:cs typeface="+mn-cs"/>
              </a:rPr>
              <a:t>Session 6.7.2 Conflict Resolution</a:t>
            </a:r>
          </a:p>
        </p:txBody>
      </p:sp>
      <p:sp>
        <p:nvSpPr>
          <p:cNvPr id="2" name="Rectangle 1">
            <a:extLst>
              <a:ext uri="{FF2B5EF4-FFF2-40B4-BE49-F238E27FC236}">
                <a16:creationId xmlns:a16="http://schemas.microsoft.com/office/drawing/2014/main" id="{345A6A17-E014-9836-3B2D-71561FB3A5F7}"/>
              </a:ext>
            </a:extLst>
          </p:cNvPr>
          <p:cNvSpPr/>
          <p:nvPr/>
        </p:nvSpPr>
        <p:spPr>
          <a:xfrm>
            <a:off x="6981935" y="6523158"/>
            <a:ext cx="2071273" cy="276999"/>
          </a:xfrm>
          <a:prstGeom prst="rect">
            <a:avLst/>
          </a:prstGeom>
        </p:spPr>
        <p:txBody>
          <a:bodyPr wrap="none">
            <a:spAutoFit/>
          </a:bodyPr>
          <a:lstStyle/>
          <a:p>
            <a:r>
              <a:rPr lang="en-US" sz="1200" kern="1200" dirty="0">
                <a:solidFill>
                  <a:schemeClr val="tx1"/>
                </a:solidFill>
                <a:effectLst/>
                <a:latin typeface="+mn-lt"/>
                <a:ea typeface="+mn-ea"/>
                <a:cs typeface="+mn-cs"/>
              </a:rPr>
              <a:t>© 2013, 2023 Healthy Futures</a:t>
            </a:r>
          </a:p>
        </p:txBody>
      </p:sp>
    </p:spTree>
    <p:extLst>
      <p:ext uri="{BB962C8B-B14F-4D97-AF65-F5344CB8AC3E}">
        <p14:creationId xmlns:p14="http://schemas.microsoft.com/office/powerpoint/2010/main" val="867970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childTnLst>
                                </p:cTn>
                              </p:par>
                            </p:childTnLst>
                          </p:cTn>
                        </p:par>
                        <p:par>
                          <p:cTn id="12" fill="hold">
                            <p:stCondLst>
                              <p:cond delay="1500"/>
                            </p:stCondLst>
                            <p:childTnLst>
                              <p:par>
                                <p:cTn id="13" presetID="42" presetClass="entr" presetSubtype="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1000"/>
                                        <p:tgtEl>
                                          <p:spTgt spid="16"/>
                                        </p:tgtEl>
                                      </p:cBhvr>
                                    </p:animEffect>
                                    <p:anim calcmode="lin" valueType="num">
                                      <p:cBhvr>
                                        <p:cTn id="16" dur="1000" fill="hold"/>
                                        <p:tgtEl>
                                          <p:spTgt spid="16"/>
                                        </p:tgtEl>
                                        <p:attrNameLst>
                                          <p:attrName>ppt_x</p:attrName>
                                        </p:attrNameLst>
                                      </p:cBhvr>
                                      <p:tavLst>
                                        <p:tav tm="0">
                                          <p:val>
                                            <p:strVal val="#ppt_x"/>
                                          </p:val>
                                        </p:tav>
                                        <p:tav tm="100000">
                                          <p:val>
                                            <p:strVal val="#ppt_x"/>
                                          </p:val>
                                        </p:tav>
                                      </p:tavLst>
                                    </p:anim>
                                    <p:anim calcmode="lin" valueType="num">
                                      <p:cBhvr>
                                        <p:cTn id="17" dur="1000" fill="hold"/>
                                        <p:tgtEl>
                                          <p:spTgt spid="16"/>
                                        </p:tgtEl>
                                        <p:attrNameLst>
                                          <p:attrName>ppt_y</p:attrName>
                                        </p:attrNameLst>
                                      </p:cBhvr>
                                      <p:tavLst>
                                        <p:tav tm="0">
                                          <p:val>
                                            <p:strVal val="#ppt_y+.1"/>
                                          </p:val>
                                        </p:tav>
                                        <p:tav tm="100000">
                                          <p:val>
                                            <p:strVal val="#ppt_y"/>
                                          </p:val>
                                        </p:tav>
                                      </p:tavLst>
                                    </p:anim>
                                  </p:childTnLst>
                                </p:cTn>
                              </p:par>
                              <p:par>
                                <p:cTn id="18" presetID="47" presetClass="entr" presetSubtype="0"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1000"/>
                                        <p:tgtEl>
                                          <p:spTgt spid="12"/>
                                        </p:tgtEl>
                                      </p:cBhvr>
                                    </p:animEffect>
                                    <p:anim calcmode="lin" valueType="num">
                                      <p:cBhvr>
                                        <p:cTn id="21" dur="1000" fill="hold"/>
                                        <p:tgtEl>
                                          <p:spTgt spid="12"/>
                                        </p:tgtEl>
                                        <p:attrNameLst>
                                          <p:attrName>ppt_x</p:attrName>
                                        </p:attrNameLst>
                                      </p:cBhvr>
                                      <p:tavLst>
                                        <p:tav tm="0">
                                          <p:val>
                                            <p:strVal val="#ppt_x"/>
                                          </p:val>
                                        </p:tav>
                                        <p:tav tm="100000">
                                          <p:val>
                                            <p:strVal val="#ppt_x"/>
                                          </p:val>
                                        </p:tav>
                                      </p:tavLst>
                                    </p:anim>
                                    <p:anim calcmode="lin" valueType="num">
                                      <p:cBhvr>
                                        <p:cTn id="22" dur="1000" fill="hold"/>
                                        <p:tgtEl>
                                          <p:spTgt spid="12"/>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1000"/>
                                        <p:tgtEl>
                                          <p:spTgt spid="11"/>
                                        </p:tgtEl>
                                      </p:cBhvr>
                                    </p:animEffect>
                                    <p:anim calcmode="lin" valueType="num">
                                      <p:cBhvr>
                                        <p:cTn id="26" dur="1000" fill="hold"/>
                                        <p:tgtEl>
                                          <p:spTgt spid="11"/>
                                        </p:tgtEl>
                                        <p:attrNameLst>
                                          <p:attrName>ppt_x</p:attrName>
                                        </p:attrNameLst>
                                      </p:cBhvr>
                                      <p:tavLst>
                                        <p:tav tm="0">
                                          <p:val>
                                            <p:strVal val="#ppt_x"/>
                                          </p:val>
                                        </p:tav>
                                        <p:tav tm="100000">
                                          <p:val>
                                            <p:strVal val="#ppt_x"/>
                                          </p:val>
                                        </p:tav>
                                      </p:tavLst>
                                    </p:anim>
                                    <p:anim calcmode="lin" valueType="num">
                                      <p:cBhvr>
                                        <p:cTn id="2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3" grpId="0" animBg="1"/>
      <p:bldP spid="11" grpId="0" animBg="1"/>
      <p:bldP spid="12" grpId="0" animBg="1"/>
      <p:bldP spid="1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2515817" y="558801"/>
            <a:ext cx="405183" cy="4814938"/>
          </a:xfrm>
          <a:prstGeom prst="rect">
            <a:avLst/>
          </a:prstGeom>
          <a:solidFill>
            <a:schemeClr val="accent6">
              <a:lumMod val="50000"/>
            </a:schemeClr>
          </a:solidFill>
          <a:ln w="19050">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8" name="Flowchart: Delay 7"/>
          <p:cNvSpPr/>
          <p:nvPr/>
        </p:nvSpPr>
        <p:spPr>
          <a:xfrm rot="16200000">
            <a:off x="3845467" y="952876"/>
            <a:ext cx="1688472" cy="10121775"/>
          </a:xfrm>
          <a:prstGeom prst="flowChartDelay">
            <a:avLst/>
          </a:prstGeom>
          <a:solidFill>
            <a:schemeClr val="accent3">
              <a:lumMod val="75000"/>
            </a:schemeClr>
          </a:solidFill>
          <a:ln>
            <a:noFill/>
          </a:ln>
          <a:effectLst>
            <a:innerShdw blurRad="114300">
              <a:prstClr val="black"/>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rot="21359996">
            <a:off x="1532728" y="1707733"/>
            <a:ext cx="3925828" cy="830997"/>
          </a:xfrm>
          <a:prstGeom prst="rect">
            <a:avLst/>
          </a:prstGeom>
          <a:solidFill>
            <a:srgbClr val="4483AD"/>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US" sz="2400" b="1" u="sng" dirty="0">
                <a:solidFill>
                  <a:schemeClr val="tx1"/>
                </a:solidFill>
                <a:latin typeface="Comic Sans MS" pitchFamily="66" charset="0"/>
              </a:rPr>
              <a:t>Aggression</a:t>
            </a:r>
            <a:r>
              <a:rPr lang="en-US" sz="2400" b="1" dirty="0">
                <a:solidFill>
                  <a:schemeClr val="tx1"/>
                </a:solidFill>
                <a:latin typeface="Comic Sans MS" pitchFamily="66" charset="0"/>
              </a:rPr>
              <a:t>: </a:t>
            </a:r>
          </a:p>
          <a:p>
            <a:pPr algn="ctr"/>
            <a:r>
              <a:rPr lang="en-US" sz="2400" b="1" dirty="0">
                <a:solidFill>
                  <a:schemeClr val="tx1"/>
                </a:solidFill>
                <a:latin typeface="Comic Sans MS" pitchFamily="66" charset="0"/>
              </a:rPr>
              <a:t>Getting our own way</a:t>
            </a:r>
          </a:p>
        </p:txBody>
      </p:sp>
      <p:sp>
        <p:nvSpPr>
          <p:cNvPr id="4" name="Rectangle 3"/>
          <p:cNvSpPr/>
          <p:nvPr/>
        </p:nvSpPr>
        <p:spPr>
          <a:xfrm>
            <a:off x="867972" y="893585"/>
            <a:ext cx="3728906" cy="646331"/>
          </a:xfrm>
          <a:prstGeom prst="rect">
            <a:avLst/>
          </a:prstGeom>
          <a:solidFill>
            <a:srgbClr val="75A941"/>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none">
            <a:spAutoFit/>
          </a:bodyPr>
          <a:lstStyle/>
          <a:p>
            <a:pPr algn="ctr"/>
            <a:r>
              <a:rPr lang="en-US" sz="2800" b="1" dirty="0">
                <a:solidFill>
                  <a:schemeClr val="tx1"/>
                </a:solidFill>
                <a:latin typeface="Comic Sans MS" pitchFamily="66" charset="0"/>
              </a:rPr>
              <a:t>We have </a:t>
            </a:r>
            <a:r>
              <a:rPr lang="en-US" sz="3600" b="1" dirty="0">
                <a:solidFill>
                  <a:schemeClr val="tx1"/>
                </a:solidFill>
                <a:latin typeface="Comic Sans MS" pitchFamily="66" charset="0"/>
              </a:rPr>
              <a:t>3 </a:t>
            </a:r>
            <a:r>
              <a:rPr lang="en-US" sz="2800" b="1" dirty="0">
                <a:solidFill>
                  <a:schemeClr val="tx1"/>
                </a:solidFill>
                <a:latin typeface="Comic Sans MS" pitchFamily="66" charset="0"/>
              </a:rPr>
              <a:t>choices:</a:t>
            </a:r>
          </a:p>
        </p:txBody>
      </p:sp>
      <p:sp>
        <p:nvSpPr>
          <p:cNvPr id="3" name="Oval Callout 2"/>
          <p:cNvSpPr/>
          <p:nvPr/>
        </p:nvSpPr>
        <p:spPr>
          <a:xfrm>
            <a:off x="5482759" y="90913"/>
            <a:ext cx="3352800" cy="1387516"/>
          </a:xfrm>
          <a:prstGeom prst="wedgeEllipseCallout">
            <a:avLst>
              <a:gd name="adj1" fmla="val -32629"/>
              <a:gd name="adj2" fmla="val 56994"/>
            </a:avLst>
          </a:prstGeom>
          <a:solidFill>
            <a:schemeClr val="bg1"/>
          </a:solidFill>
          <a:ln w="28575">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2300" b="1" dirty="0">
                <a:solidFill>
                  <a:schemeClr val="tx1"/>
                </a:solidFill>
                <a:latin typeface="Trebuchet MS" pitchFamily="34" charset="0"/>
              </a:rPr>
              <a:t>We can choose how to respond to a conflict!</a:t>
            </a:r>
          </a:p>
        </p:txBody>
      </p:sp>
      <p:sp>
        <p:nvSpPr>
          <p:cNvPr id="15" name="Rectangle 14"/>
          <p:cNvSpPr/>
          <p:nvPr/>
        </p:nvSpPr>
        <p:spPr>
          <a:xfrm>
            <a:off x="1032325" y="4170553"/>
            <a:ext cx="3925828" cy="1569660"/>
          </a:xfrm>
          <a:prstGeom prst="rect">
            <a:avLst/>
          </a:prstGeom>
          <a:solidFill>
            <a:srgbClr val="FF4364"/>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US" sz="2400" b="1" u="sng" dirty="0">
                <a:solidFill>
                  <a:schemeClr val="tx1"/>
                </a:solidFill>
                <a:latin typeface="Comic Sans MS" pitchFamily="66" charset="0"/>
              </a:rPr>
              <a:t>Negotiation</a:t>
            </a:r>
            <a:r>
              <a:rPr lang="en-US" sz="2400" b="1" dirty="0">
                <a:solidFill>
                  <a:schemeClr val="tx1"/>
                </a:solidFill>
                <a:latin typeface="Comic Sans MS" pitchFamily="66" charset="0"/>
              </a:rPr>
              <a:t>: </a:t>
            </a:r>
          </a:p>
          <a:p>
            <a:pPr algn="ctr"/>
            <a:r>
              <a:rPr lang="en-US" sz="2400" b="1" dirty="0">
                <a:solidFill>
                  <a:schemeClr val="tx1"/>
                </a:solidFill>
                <a:latin typeface="Comic Sans MS" pitchFamily="66" charset="0"/>
              </a:rPr>
              <a:t>Talking about the problem and </a:t>
            </a:r>
          </a:p>
          <a:p>
            <a:pPr algn="ctr"/>
            <a:r>
              <a:rPr lang="en-US" sz="2400" b="1" dirty="0">
                <a:solidFill>
                  <a:schemeClr val="tx1"/>
                </a:solidFill>
                <a:latin typeface="Comic Sans MS" pitchFamily="66" charset="0"/>
              </a:rPr>
              <a:t>agreeing on a solution</a:t>
            </a:r>
          </a:p>
        </p:txBody>
      </p:sp>
      <p:sp>
        <p:nvSpPr>
          <p:cNvPr id="9" name="Rectangle 8"/>
          <p:cNvSpPr/>
          <p:nvPr/>
        </p:nvSpPr>
        <p:spPr>
          <a:xfrm rot="250774">
            <a:off x="253478" y="2808744"/>
            <a:ext cx="4165600" cy="1200329"/>
          </a:xfrm>
          <a:prstGeom prst="rect">
            <a:avLst/>
          </a:prstGeom>
          <a:solidFill>
            <a:srgbClr val="FFC000"/>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US" sz="2400" b="1" u="sng" dirty="0">
                <a:solidFill>
                  <a:schemeClr val="tx1"/>
                </a:solidFill>
                <a:latin typeface="Cambria" pitchFamily="18" charset="0"/>
                <a:cs typeface="Times New Roman"/>
              </a:rPr>
              <a:t>Avoidance</a:t>
            </a:r>
            <a:r>
              <a:rPr lang="en-US" sz="2400" b="1" dirty="0">
                <a:solidFill>
                  <a:schemeClr val="tx1"/>
                </a:solidFill>
                <a:latin typeface="Cambria" pitchFamily="18" charset="0"/>
                <a:cs typeface="Times New Roman"/>
              </a:rPr>
              <a:t>:</a:t>
            </a:r>
          </a:p>
          <a:p>
            <a:pPr algn="ctr"/>
            <a:r>
              <a:rPr lang="en-US" sz="2400" b="1" dirty="0">
                <a:solidFill>
                  <a:schemeClr val="tx1"/>
                </a:solidFill>
                <a:latin typeface="Cambria" pitchFamily="18" charset="0"/>
                <a:cs typeface="Times New Roman"/>
              </a:rPr>
              <a:t>Pretending the </a:t>
            </a:r>
          </a:p>
          <a:p>
            <a:pPr algn="ctr"/>
            <a:r>
              <a:rPr lang="en-US" sz="2400" b="1" dirty="0">
                <a:solidFill>
                  <a:schemeClr val="tx1"/>
                </a:solidFill>
                <a:latin typeface="Cambria" pitchFamily="18" charset="0"/>
                <a:cs typeface="Times New Roman"/>
              </a:rPr>
              <a:t>argument never happened</a:t>
            </a:r>
          </a:p>
        </p:txBody>
      </p:sp>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65978" y="1254850"/>
            <a:ext cx="2876696" cy="5082684"/>
          </a:xfrm>
          <a:prstGeom prst="rect">
            <a:avLst/>
          </a:prstGeom>
          <a:effectLst>
            <a:outerShdw blurRad="63500" sx="101000" sy="101000" algn="ctr" rotWithShape="0">
              <a:prstClr val="black">
                <a:alpha val="40000"/>
              </a:prstClr>
            </a:outerShdw>
          </a:effectLst>
        </p:spPr>
      </p:pic>
      <p:sp>
        <p:nvSpPr>
          <p:cNvPr id="17" name="Rectangle 16"/>
          <p:cNvSpPr/>
          <p:nvPr/>
        </p:nvSpPr>
        <p:spPr>
          <a:xfrm>
            <a:off x="113640" y="6527914"/>
            <a:ext cx="2210477" cy="276999"/>
          </a:xfrm>
          <a:prstGeom prst="rect">
            <a:avLst/>
          </a:prstGeom>
        </p:spPr>
        <p:txBody>
          <a:bodyPr wrap="none">
            <a:spAutoFit/>
          </a:bodyPr>
          <a:lstStyle/>
          <a:p>
            <a:r>
              <a:rPr lang="en-US" sz="1200" kern="1200" dirty="0">
                <a:solidFill>
                  <a:schemeClr val="tx1"/>
                </a:solidFill>
                <a:effectLst/>
                <a:latin typeface="+mn-lt"/>
                <a:ea typeface="+mn-ea"/>
                <a:cs typeface="+mn-cs"/>
              </a:rPr>
              <a:t>Session 6.7.2 Conflict Resolution</a:t>
            </a:r>
          </a:p>
        </p:txBody>
      </p:sp>
      <p:sp>
        <p:nvSpPr>
          <p:cNvPr id="2" name="Rectangle 1">
            <a:extLst>
              <a:ext uri="{FF2B5EF4-FFF2-40B4-BE49-F238E27FC236}">
                <a16:creationId xmlns:a16="http://schemas.microsoft.com/office/drawing/2014/main" id="{F097C81E-F24B-D528-EA4B-A0B52B55F47F}"/>
              </a:ext>
            </a:extLst>
          </p:cNvPr>
          <p:cNvSpPr/>
          <p:nvPr/>
        </p:nvSpPr>
        <p:spPr>
          <a:xfrm>
            <a:off x="6981935" y="6523158"/>
            <a:ext cx="2071273" cy="276999"/>
          </a:xfrm>
          <a:prstGeom prst="rect">
            <a:avLst/>
          </a:prstGeom>
        </p:spPr>
        <p:txBody>
          <a:bodyPr wrap="none">
            <a:spAutoFit/>
          </a:bodyPr>
          <a:lstStyle/>
          <a:p>
            <a:r>
              <a:rPr lang="en-US" sz="1200" kern="1200" dirty="0">
                <a:solidFill>
                  <a:schemeClr val="tx1"/>
                </a:solidFill>
                <a:effectLst/>
                <a:latin typeface="+mn-lt"/>
                <a:ea typeface="+mn-ea"/>
                <a:cs typeface="+mn-cs"/>
              </a:rPr>
              <a:t>© 2013, 2023 Healthy Futures</a:t>
            </a:r>
          </a:p>
        </p:txBody>
      </p:sp>
    </p:spTree>
    <p:extLst>
      <p:ext uri="{BB962C8B-B14F-4D97-AF65-F5344CB8AC3E}">
        <p14:creationId xmlns:p14="http://schemas.microsoft.com/office/powerpoint/2010/main" val="1453456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childTnLst>
                                </p:cTn>
                              </p:par>
                            </p:childTnLst>
                          </p:cTn>
                        </p:par>
                        <p:par>
                          <p:cTn id="12" fill="hold">
                            <p:stCondLst>
                              <p:cond delay="2000"/>
                            </p:stCondLst>
                            <p:childTnLst>
                              <p:par>
                                <p:cTn id="13" presetID="47"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1000"/>
                                        <p:tgtEl>
                                          <p:spTgt spid="10"/>
                                        </p:tgtEl>
                                      </p:cBhvr>
                                    </p:animEffect>
                                    <p:anim calcmode="lin" valueType="num">
                                      <p:cBhvr>
                                        <p:cTn id="21" dur="1000" fill="hold"/>
                                        <p:tgtEl>
                                          <p:spTgt spid="10"/>
                                        </p:tgtEl>
                                        <p:attrNameLst>
                                          <p:attrName>ppt_x</p:attrName>
                                        </p:attrNameLst>
                                      </p:cBhvr>
                                      <p:tavLst>
                                        <p:tav tm="0">
                                          <p:val>
                                            <p:strVal val="#ppt_x"/>
                                          </p:val>
                                        </p:tav>
                                        <p:tav tm="100000">
                                          <p:val>
                                            <p:strVal val="#ppt_x"/>
                                          </p:val>
                                        </p:tav>
                                      </p:tavLst>
                                    </p:anim>
                                    <p:anim calcmode="lin" valueType="num">
                                      <p:cBhvr>
                                        <p:cTn id="22" dur="1000" fill="hold"/>
                                        <p:tgtEl>
                                          <p:spTgt spid="10"/>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1000"/>
                                        <p:tgtEl>
                                          <p:spTgt spid="15"/>
                                        </p:tgtEl>
                                      </p:cBhvr>
                                    </p:animEffect>
                                    <p:anim calcmode="lin" valueType="num">
                                      <p:cBhvr>
                                        <p:cTn id="31" dur="1000" fill="hold"/>
                                        <p:tgtEl>
                                          <p:spTgt spid="15"/>
                                        </p:tgtEl>
                                        <p:attrNameLst>
                                          <p:attrName>ppt_x</p:attrName>
                                        </p:attrNameLst>
                                      </p:cBhvr>
                                      <p:tavLst>
                                        <p:tav tm="0">
                                          <p:val>
                                            <p:strVal val="#ppt_x"/>
                                          </p:val>
                                        </p:tav>
                                        <p:tav tm="100000">
                                          <p:val>
                                            <p:strVal val="#ppt_x"/>
                                          </p:val>
                                        </p:tav>
                                      </p:tavLst>
                                    </p:anim>
                                    <p:anim calcmode="lin" valueType="num">
                                      <p:cBhvr>
                                        <p:cTn id="32"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0" grpId="0" animBg="1"/>
      <p:bldP spid="4" grpId="0" animBg="1"/>
      <p:bldP spid="3" grpId="0" animBg="1"/>
      <p:bldP spid="15"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5906717" y="2438400"/>
            <a:ext cx="405183" cy="3214845"/>
          </a:xfrm>
          <a:prstGeom prst="rect">
            <a:avLst/>
          </a:prstGeom>
          <a:solidFill>
            <a:schemeClr val="accent6">
              <a:lumMod val="50000"/>
            </a:schemeClr>
          </a:solidFill>
          <a:ln w="19050">
            <a:solidFill>
              <a:schemeClr val="tx1"/>
            </a:solidFill>
          </a:ln>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13" name="Rectangle 12"/>
          <p:cNvSpPr/>
          <p:nvPr/>
        </p:nvSpPr>
        <p:spPr>
          <a:xfrm>
            <a:off x="5906716" y="984118"/>
            <a:ext cx="405183" cy="4751438"/>
          </a:xfrm>
          <a:prstGeom prst="rect">
            <a:avLst/>
          </a:prstGeom>
          <a:solidFill>
            <a:schemeClr val="accent6">
              <a:lumMod val="50000"/>
            </a:schemeClr>
          </a:solidFill>
          <a:ln w="19050">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20" name="Flowchart: Delay 19"/>
          <p:cNvSpPr/>
          <p:nvPr/>
        </p:nvSpPr>
        <p:spPr>
          <a:xfrm rot="16200000">
            <a:off x="3845467" y="952876"/>
            <a:ext cx="1688472" cy="10121775"/>
          </a:xfrm>
          <a:prstGeom prst="flowChartDelay">
            <a:avLst/>
          </a:prstGeom>
          <a:solidFill>
            <a:schemeClr val="accent3">
              <a:lumMod val="75000"/>
            </a:schemeClr>
          </a:solidFill>
          <a:ln>
            <a:noFill/>
          </a:ln>
          <a:effectLst>
            <a:innerShdw blurRad="114300">
              <a:prstClr val="black"/>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3545933" y="1274947"/>
            <a:ext cx="5410200" cy="3323987"/>
          </a:xfrm>
          <a:prstGeom prst="rect">
            <a:avLst/>
          </a:prstGeom>
          <a:solidFill>
            <a:srgbClr val="FFC000"/>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lnSpc>
                <a:spcPct val="150000"/>
              </a:lnSpc>
            </a:pPr>
            <a:r>
              <a:rPr lang="en-US" sz="2000" dirty="0">
                <a:solidFill>
                  <a:schemeClr val="tx1"/>
                </a:solidFill>
                <a:latin typeface="Cambria" pitchFamily="18" charset="0"/>
              </a:rPr>
              <a:t>Chloe and her brother John both love chips. </a:t>
            </a:r>
          </a:p>
          <a:p>
            <a:pPr algn="ctr">
              <a:lnSpc>
                <a:spcPct val="150000"/>
              </a:lnSpc>
            </a:pPr>
            <a:r>
              <a:rPr lang="en-US" sz="2000" dirty="0">
                <a:solidFill>
                  <a:schemeClr val="tx1"/>
                </a:solidFill>
                <a:latin typeface="Cambria" pitchFamily="18" charset="0"/>
              </a:rPr>
              <a:t>But John always takes Chloe’s chips without asking. Usually she lets it go, but this time she was really looking forward to enjoying them. When she went to the kitchen to get the bag</a:t>
            </a:r>
          </a:p>
          <a:p>
            <a:pPr algn="ctr">
              <a:lnSpc>
                <a:spcPct val="150000"/>
              </a:lnSpc>
            </a:pPr>
            <a:r>
              <a:rPr lang="en-US" sz="2000" dirty="0">
                <a:solidFill>
                  <a:schemeClr val="tx1"/>
                </a:solidFill>
                <a:latin typeface="Cambria" pitchFamily="18" charset="0"/>
              </a:rPr>
              <a:t> of chips, it was gone. By the time John came </a:t>
            </a:r>
          </a:p>
          <a:p>
            <a:pPr algn="ctr">
              <a:lnSpc>
                <a:spcPct val="150000"/>
              </a:lnSpc>
            </a:pPr>
            <a:r>
              <a:rPr lang="en-US" sz="2000" dirty="0">
                <a:solidFill>
                  <a:schemeClr val="tx1"/>
                </a:solidFill>
                <a:latin typeface="Cambria" pitchFamily="18" charset="0"/>
              </a:rPr>
              <a:t>home, Chloe was really ANGRY. </a:t>
            </a:r>
          </a:p>
        </p:txBody>
      </p:sp>
      <p:sp>
        <p:nvSpPr>
          <p:cNvPr id="10" name="Oval Callout 9"/>
          <p:cNvSpPr/>
          <p:nvPr/>
        </p:nvSpPr>
        <p:spPr>
          <a:xfrm>
            <a:off x="1194003" y="77868"/>
            <a:ext cx="2564992" cy="1330223"/>
          </a:xfrm>
          <a:prstGeom prst="wedgeEllipseCallout">
            <a:avLst>
              <a:gd name="adj1" fmla="val 23188"/>
              <a:gd name="adj2" fmla="val 55452"/>
            </a:avLst>
          </a:prstGeom>
          <a:solidFill>
            <a:schemeClr val="bg1"/>
          </a:solidFill>
          <a:ln w="28575">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2600" b="1" dirty="0">
                <a:solidFill>
                  <a:schemeClr val="tx1"/>
                </a:solidFill>
                <a:latin typeface="Trebuchet MS" pitchFamily="34" charset="0"/>
              </a:rPr>
              <a:t>Don’t take my chips!</a:t>
            </a:r>
          </a:p>
        </p:txBody>
      </p:sp>
      <p:sp>
        <p:nvSpPr>
          <p:cNvPr id="14" name="Rectangle 13"/>
          <p:cNvSpPr/>
          <p:nvPr/>
        </p:nvSpPr>
        <p:spPr>
          <a:xfrm rot="21302773">
            <a:off x="4099906" y="2633798"/>
            <a:ext cx="4544869" cy="1200329"/>
          </a:xfrm>
          <a:prstGeom prst="rect">
            <a:avLst/>
          </a:prstGeom>
          <a:solidFill>
            <a:srgbClr val="75A941"/>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lnSpc>
                <a:spcPct val="150000"/>
              </a:lnSpc>
            </a:pPr>
            <a:r>
              <a:rPr lang="en-US" sz="2400" b="1" dirty="0">
                <a:solidFill>
                  <a:schemeClr val="tx1"/>
                </a:solidFill>
                <a:latin typeface="Comic Sans MS" pitchFamily="66" charset="0"/>
              </a:rPr>
              <a:t>How would Chloe solve</a:t>
            </a:r>
          </a:p>
          <a:p>
            <a:pPr algn="ctr">
              <a:lnSpc>
                <a:spcPct val="150000"/>
              </a:lnSpc>
            </a:pPr>
            <a:r>
              <a:rPr lang="en-US" sz="2400" b="1" dirty="0">
                <a:solidFill>
                  <a:schemeClr val="tx1"/>
                </a:solidFill>
                <a:latin typeface="Comic Sans MS" pitchFamily="66" charset="0"/>
              </a:rPr>
              <a:t> this with aggression?</a:t>
            </a:r>
          </a:p>
        </p:txBody>
      </p:sp>
      <p:sp>
        <p:nvSpPr>
          <p:cNvPr id="15" name="Rectangle 14"/>
          <p:cNvSpPr/>
          <p:nvPr/>
        </p:nvSpPr>
        <p:spPr>
          <a:xfrm rot="262836">
            <a:off x="4125845" y="4263068"/>
            <a:ext cx="4250379" cy="646331"/>
          </a:xfrm>
          <a:prstGeom prst="rect">
            <a:avLst/>
          </a:prstGeom>
          <a:solidFill>
            <a:srgbClr val="41B67C"/>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lnSpc>
                <a:spcPct val="150000"/>
              </a:lnSpc>
            </a:pPr>
            <a:r>
              <a:rPr lang="en-US" sz="2400" b="1" dirty="0">
                <a:solidFill>
                  <a:schemeClr val="tx1"/>
                </a:solidFill>
                <a:latin typeface="Cambria" pitchFamily="18" charset="0"/>
              </a:rPr>
              <a:t>Chloe: You stole my chips!</a:t>
            </a:r>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372" y="1194672"/>
            <a:ext cx="2962952" cy="5235086"/>
          </a:xfrm>
          <a:prstGeom prst="rect">
            <a:avLst/>
          </a:prstGeom>
          <a:effectLst>
            <a:outerShdw blurRad="63500" sx="101000" sy="101000" algn="ctr" rotWithShape="0">
              <a:prstClr val="black">
                <a:alpha val="40000"/>
              </a:prstClr>
            </a:outerShdw>
          </a:effectLst>
        </p:spPr>
      </p:pic>
      <p:sp>
        <p:nvSpPr>
          <p:cNvPr id="17" name="Rectangle 16"/>
          <p:cNvSpPr/>
          <p:nvPr/>
        </p:nvSpPr>
        <p:spPr>
          <a:xfrm>
            <a:off x="113640" y="6527914"/>
            <a:ext cx="2210477" cy="276999"/>
          </a:xfrm>
          <a:prstGeom prst="rect">
            <a:avLst/>
          </a:prstGeom>
        </p:spPr>
        <p:txBody>
          <a:bodyPr wrap="none">
            <a:spAutoFit/>
          </a:bodyPr>
          <a:lstStyle/>
          <a:p>
            <a:r>
              <a:rPr lang="en-US" sz="1200" kern="1200" dirty="0">
                <a:solidFill>
                  <a:schemeClr val="tx1"/>
                </a:solidFill>
                <a:effectLst/>
                <a:latin typeface="+mn-lt"/>
                <a:ea typeface="+mn-ea"/>
                <a:cs typeface="+mn-cs"/>
              </a:rPr>
              <a:t>Session 6.7.2 Conflict Resolution</a:t>
            </a:r>
          </a:p>
        </p:txBody>
      </p:sp>
      <p:sp>
        <p:nvSpPr>
          <p:cNvPr id="2" name="Rectangle 1">
            <a:extLst>
              <a:ext uri="{FF2B5EF4-FFF2-40B4-BE49-F238E27FC236}">
                <a16:creationId xmlns:a16="http://schemas.microsoft.com/office/drawing/2014/main" id="{41A7AD99-5E55-48A7-8185-846BEA0213D1}"/>
              </a:ext>
            </a:extLst>
          </p:cNvPr>
          <p:cNvSpPr/>
          <p:nvPr/>
        </p:nvSpPr>
        <p:spPr>
          <a:xfrm>
            <a:off x="6981935" y="6523158"/>
            <a:ext cx="2071273" cy="276999"/>
          </a:xfrm>
          <a:prstGeom prst="rect">
            <a:avLst/>
          </a:prstGeom>
        </p:spPr>
        <p:txBody>
          <a:bodyPr wrap="none">
            <a:spAutoFit/>
          </a:bodyPr>
          <a:lstStyle/>
          <a:p>
            <a:r>
              <a:rPr lang="en-US" sz="1200" kern="1200" dirty="0">
                <a:solidFill>
                  <a:schemeClr val="tx1"/>
                </a:solidFill>
                <a:effectLst/>
                <a:latin typeface="+mn-lt"/>
                <a:ea typeface="+mn-ea"/>
                <a:cs typeface="+mn-cs"/>
              </a:rPr>
              <a:t>© 2013, 2023 Healthy Futures</a:t>
            </a:r>
          </a:p>
        </p:txBody>
      </p:sp>
    </p:spTree>
    <p:extLst>
      <p:ext uri="{BB962C8B-B14F-4D97-AF65-F5344CB8AC3E}">
        <p14:creationId xmlns:p14="http://schemas.microsoft.com/office/powerpoint/2010/main" val="116310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1000"/>
                                        <p:tgtEl>
                                          <p:spTgt spid="13"/>
                                        </p:tgtEl>
                                      </p:cBhvr>
                                    </p:animEffect>
                                  </p:childTnLst>
                                </p:cTn>
                              </p:par>
                            </p:childTnLst>
                          </p:cTn>
                        </p:par>
                        <p:par>
                          <p:cTn id="12" fill="hold">
                            <p:stCondLst>
                              <p:cond delay="2000"/>
                            </p:stCondLst>
                            <p:childTnLst>
                              <p:par>
                                <p:cTn id="13" presetID="47"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1000"/>
                                        <p:tgtEl>
                                          <p:spTgt spid="12"/>
                                        </p:tgtEl>
                                      </p:cBhvr>
                                    </p:animEffect>
                                    <p:anim calcmode="lin" valueType="num">
                                      <p:cBhvr>
                                        <p:cTn id="16" dur="1000" fill="hold"/>
                                        <p:tgtEl>
                                          <p:spTgt spid="12"/>
                                        </p:tgtEl>
                                        <p:attrNameLst>
                                          <p:attrName>ppt_x</p:attrName>
                                        </p:attrNameLst>
                                      </p:cBhvr>
                                      <p:tavLst>
                                        <p:tav tm="0">
                                          <p:val>
                                            <p:strVal val="#ppt_x"/>
                                          </p:val>
                                        </p:tav>
                                        <p:tav tm="100000">
                                          <p:val>
                                            <p:strVal val="#ppt_x"/>
                                          </p:val>
                                        </p:tav>
                                      </p:tavLst>
                                    </p:anim>
                                    <p:anim calcmode="lin" valueType="num">
                                      <p:cBhvr>
                                        <p:cTn id="1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1" nodeType="clickEffect">
                                  <p:stCondLst>
                                    <p:cond delay="0"/>
                                  </p:stCondLst>
                                  <p:childTnLst>
                                    <p:animEffect transition="out" filter="fade">
                                      <p:cBhvr>
                                        <p:cTn id="21" dur="1000"/>
                                        <p:tgtEl>
                                          <p:spTgt spid="12"/>
                                        </p:tgtEl>
                                      </p:cBhvr>
                                    </p:animEffect>
                                    <p:set>
                                      <p:cBhvr>
                                        <p:cTn id="22" dur="1" fill="hold">
                                          <p:stCondLst>
                                            <p:cond delay="999"/>
                                          </p:stCondLst>
                                        </p:cTn>
                                        <p:tgtEl>
                                          <p:spTgt spid="12"/>
                                        </p:tgtEl>
                                        <p:attrNameLst>
                                          <p:attrName>style.visibility</p:attrName>
                                        </p:attrNameLst>
                                      </p:cBhvr>
                                      <p:to>
                                        <p:strVal val="hidden"/>
                                      </p:to>
                                    </p:set>
                                  </p:childTnLst>
                                </p:cTn>
                              </p:par>
                              <p:par>
                                <p:cTn id="23" presetID="10" presetClass="exit" presetSubtype="0" fill="hold" grpId="1" nodeType="withEffect">
                                  <p:stCondLst>
                                    <p:cond delay="0"/>
                                  </p:stCondLst>
                                  <p:childTnLst>
                                    <p:animEffect transition="out" filter="fade">
                                      <p:cBhvr>
                                        <p:cTn id="24" dur="500"/>
                                        <p:tgtEl>
                                          <p:spTgt spid="13"/>
                                        </p:tgtEl>
                                      </p:cBhvr>
                                    </p:animEffect>
                                    <p:set>
                                      <p:cBhvr>
                                        <p:cTn id="25" dur="1" fill="hold">
                                          <p:stCondLst>
                                            <p:cond delay="499"/>
                                          </p:stCondLst>
                                        </p:cTn>
                                        <p:tgtEl>
                                          <p:spTgt spid="13"/>
                                        </p:tgtEl>
                                        <p:attrNameLst>
                                          <p:attrName>style.visibility</p:attrName>
                                        </p:attrNameLst>
                                      </p:cBhvr>
                                      <p:to>
                                        <p:strVal val="hidden"/>
                                      </p:to>
                                    </p:set>
                                  </p:childTnLst>
                                </p:cTn>
                              </p:par>
                            </p:childTnLst>
                          </p:cTn>
                        </p:par>
                        <p:par>
                          <p:cTn id="26" fill="hold">
                            <p:stCondLst>
                              <p:cond delay="1000"/>
                            </p:stCondLst>
                            <p:childTnLst>
                              <p:par>
                                <p:cTn id="27" presetID="10" presetClass="entr" presetSubtype="0"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1000"/>
                                        <p:tgtEl>
                                          <p:spTgt spid="19"/>
                                        </p:tgtEl>
                                      </p:cBhvr>
                                    </p:animEffect>
                                  </p:childTnLst>
                                </p:cTn>
                              </p:par>
                            </p:childTnLst>
                          </p:cTn>
                        </p:par>
                        <p:par>
                          <p:cTn id="30" fill="hold">
                            <p:stCondLst>
                              <p:cond delay="2000"/>
                            </p:stCondLst>
                            <p:childTnLst>
                              <p:par>
                                <p:cTn id="31" presetID="42" presetClass="entr" presetSubtype="0" fill="hold" grpId="0"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1000"/>
                                        <p:tgtEl>
                                          <p:spTgt spid="14"/>
                                        </p:tgtEl>
                                      </p:cBhvr>
                                    </p:animEffect>
                                    <p:anim calcmode="lin" valueType="num">
                                      <p:cBhvr>
                                        <p:cTn id="34" dur="1000" fill="hold"/>
                                        <p:tgtEl>
                                          <p:spTgt spid="14"/>
                                        </p:tgtEl>
                                        <p:attrNameLst>
                                          <p:attrName>ppt_x</p:attrName>
                                        </p:attrNameLst>
                                      </p:cBhvr>
                                      <p:tavLst>
                                        <p:tav tm="0">
                                          <p:val>
                                            <p:strVal val="#ppt_x"/>
                                          </p:val>
                                        </p:tav>
                                        <p:tav tm="100000">
                                          <p:val>
                                            <p:strVal val="#ppt_x"/>
                                          </p:val>
                                        </p:tav>
                                      </p:tavLst>
                                    </p:anim>
                                    <p:anim calcmode="lin" valueType="num">
                                      <p:cBhvr>
                                        <p:cTn id="35" dur="1000" fill="hold"/>
                                        <p:tgtEl>
                                          <p:spTgt spid="14"/>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1000"/>
                                        <p:tgtEl>
                                          <p:spTgt spid="15"/>
                                        </p:tgtEl>
                                      </p:cBhvr>
                                    </p:animEffect>
                                    <p:anim calcmode="lin" valueType="num">
                                      <p:cBhvr>
                                        <p:cTn id="39" dur="1000" fill="hold"/>
                                        <p:tgtEl>
                                          <p:spTgt spid="15"/>
                                        </p:tgtEl>
                                        <p:attrNameLst>
                                          <p:attrName>ppt_x</p:attrName>
                                        </p:attrNameLst>
                                      </p:cBhvr>
                                      <p:tavLst>
                                        <p:tav tm="0">
                                          <p:val>
                                            <p:strVal val="#ppt_x"/>
                                          </p:val>
                                        </p:tav>
                                        <p:tav tm="100000">
                                          <p:val>
                                            <p:strVal val="#ppt_x"/>
                                          </p:val>
                                        </p:tav>
                                      </p:tavLst>
                                    </p:anim>
                                    <p:anim calcmode="lin" valueType="num">
                                      <p:cBhvr>
                                        <p:cTn id="40"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3" grpId="0" animBg="1"/>
      <p:bldP spid="13" grpId="1" animBg="1"/>
      <p:bldP spid="12" grpId="0" animBg="1"/>
      <p:bldP spid="12" grpId="1" animBg="1"/>
      <p:bldP spid="10" grpId="0" animBg="1"/>
      <p:bldP spid="14" grpId="0" animBg="1"/>
      <p:bldP spid="1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817" y="1371599"/>
            <a:ext cx="405183" cy="4002139"/>
          </a:xfrm>
          <a:prstGeom prst="rect">
            <a:avLst/>
          </a:prstGeom>
          <a:solidFill>
            <a:schemeClr val="accent6">
              <a:lumMod val="50000"/>
            </a:schemeClr>
          </a:solidFill>
          <a:ln w="19050">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3" name="Flowchart: Delay 2"/>
          <p:cNvSpPr/>
          <p:nvPr/>
        </p:nvSpPr>
        <p:spPr>
          <a:xfrm rot="16200000">
            <a:off x="3845467" y="952876"/>
            <a:ext cx="1688472" cy="10121775"/>
          </a:xfrm>
          <a:prstGeom prst="flowChartDelay">
            <a:avLst/>
          </a:prstGeom>
          <a:solidFill>
            <a:schemeClr val="accent3">
              <a:lumMod val="75000"/>
            </a:schemeClr>
          </a:solidFill>
          <a:ln>
            <a:noFill/>
          </a:ln>
          <a:effectLst>
            <a:innerShdw blurRad="114300">
              <a:prstClr val="black"/>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p:cNvSpPr/>
          <p:nvPr/>
        </p:nvSpPr>
        <p:spPr>
          <a:xfrm rot="372011">
            <a:off x="1361900" y="2493955"/>
            <a:ext cx="3143565" cy="461665"/>
          </a:xfrm>
          <a:prstGeom prst="rect">
            <a:avLst/>
          </a:prstGeom>
          <a:solidFill>
            <a:srgbClr val="4483AD"/>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US" sz="2400" b="1" dirty="0">
                <a:solidFill>
                  <a:schemeClr val="tx1"/>
                </a:solidFill>
                <a:latin typeface="Comic Sans MS" pitchFamily="66" charset="0"/>
              </a:rPr>
              <a:t>Becomes violent</a:t>
            </a:r>
          </a:p>
        </p:txBody>
      </p:sp>
      <p:sp>
        <p:nvSpPr>
          <p:cNvPr id="8" name="Rectangle 7"/>
          <p:cNvSpPr/>
          <p:nvPr/>
        </p:nvSpPr>
        <p:spPr>
          <a:xfrm>
            <a:off x="1438249" y="1700541"/>
            <a:ext cx="2560317" cy="523220"/>
          </a:xfrm>
          <a:prstGeom prst="rect">
            <a:avLst/>
          </a:prstGeom>
          <a:solidFill>
            <a:srgbClr val="75A941"/>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none">
            <a:spAutoFit/>
          </a:bodyPr>
          <a:lstStyle/>
          <a:p>
            <a:pPr algn="ctr"/>
            <a:r>
              <a:rPr lang="en-US" sz="2800" b="1" dirty="0">
                <a:solidFill>
                  <a:schemeClr val="tx1"/>
                </a:solidFill>
                <a:latin typeface="Comic Sans MS" pitchFamily="66" charset="0"/>
              </a:rPr>
              <a:t>1. Aggression</a:t>
            </a:r>
          </a:p>
        </p:txBody>
      </p:sp>
      <p:sp>
        <p:nvSpPr>
          <p:cNvPr id="9" name="Oval Callout 8"/>
          <p:cNvSpPr/>
          <p:nvPr/>
        </p:nvSpPr>
        <p:spPr>
          <a:xfrm>
            <a:off x="1836025" y="88901"/>
            <a:ext cx="3256675" cy="1611640"/>
          </a:xfrm>
          <a:prstGeom prst="wedgeEllipseCallout">
            <a:avLst>
              <a:gd name="adj1" fmla="val 57698"/>
              <a:gd name="adj2" fmla="val 15051"/>
            </a:avLst>
          </a:prstGeom>
          <a:solidFill>
            <a:schemeClr val="bg1"/>
          </a:solidFill>
          <a:ln w="28575">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2500" b="1" dirty="0">
                <a:solidFill>
                  <a:schemeClr val="tx1"/>
                </a:solidFill>
                <a:latin typeface="Trebuchet MS" pitchFamily="34" charset="0"/>
              </a:rPr>
              <a:t>Getting your own way no matter what</a:t>
            </a:r>
          </a:p>
        </p:txBody>
      </p:sp>
      <p:sp>
        <p:nvSpPr>
          <p:cNvPr id="10" name="Rectangle 9"/>
          <p:cNvSpPr/>
          <p:nvPr/>
        </p:nvSpPr>
        <p:spPr>
          <a:xfrm rot="21343122">
            <a:off x="1315766" y="3999448"/>
            <a:ext cx="2924739" cy="461665"/>
          </a:xfrm>
          <a:prstGeom prst="rect">
            <a:avLst/>
          </a:prstGeom>
          <a:solidFill>
            <a:srgbClr val="FFC000"/>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US" sz="2400" b="1" dirty="0">
                <a:solidFill>
                  <a:schemeClr val="tx1"/>
                </a:solidFill>
                <a:latin typeface="Comic Sans MS" pitchFamily="66" charset="0"/>
              </a:rPr>
              <a:t>Becomes angry</a:t>
            </a:r>
          </a:p>
        </p:txBody>
      </p:sp>
      <p:sp>
        <p:nvSpPr>
          <p:cNvPr id="11" name="Rectangle 10"/>
          <p:cNvSpPr/>
          <p:nvPr/>
        </p:nvSpPr>
        <p:spPr>
          <a:xfrm rot="21346842">
            <a:off x="222249" y="3276641"/>
            <a:ext cx="4165600" cy="461665"/>
          </a:xfrm>
          <a:prstGeom prst="rect">
            <a:avLst/>
          </a:prstGeom>
          <a:solidFill>
            <a:srgbClr val="FF4364"/>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US" sz="2400" b="1" dirty="0">
                <a:solidFill>
                  <a:schemeClr val="tx1"/>
                </a:solidFill>
                <a:latin typeface="Cambria" pitchFamily="18" charset="0"/>
                <a:cs typeface="Times New Roman"/>
              </a:rPr>
              <a:t>Blames the other person</a:t>
            </a:r>
          </a:p>
        </p:txBody>
      </p:sp>
      <p:sp>
        <p:nvSpPr>
          <p:cNvPr id="12" name="Rectangle 11"/>
          <p:cNvSpPr/>
          <p:nvPr/>
        </p:nvSpPr>
        <p:spPr>
          <a:xfrm>
            <a:off x="901700" y="4707862"/>
            <a:ext cx="2806700" cy="461665"/>
          </a:xfrm>
          <a:prstGeom prst="rect">
            <a:avLst/>
          </a:prstGeom>
          <a:solidFill>
            <a:srgbClr val="00998C"/>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US" sz="2400" b="1" dirty="0">
                <a:solidFill>
                  <a:schemeClr val="tx1"/>
                </a:solidFill>
                <a:latin typeface="Comic Sans MS" pitchFamily="66" charset="0"/>
              </a:rPr>
              <a:t>Doesn’t listen</a:t>
            </a: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92700" y="144978"/>
            <a:ext cx="3480166" cy="6148923"/>
          </a:xfrm>
          <a:prstGeom prst="rect">
            <a:avLst/>
          </a:prstGeom>
          <a:effectLst>
            <a:outerShdw blurRad="63500" sx="101000" sy="101000" algn="ctr" rotWithShape="0">
              <a:prstClr val="black">
                <a:alpha val="40000"/>
              </a:prstClr>
            </a:outerShdw>
          </a:effectLst>
        </p:spPr>
      </p:pic>
      <p:sp>
        <p:nvSpPr>
          <p:cNvPr id="14" name="Rectangle 13"/>
          <p:cNvSpPr/>
          <p:nvPr/>
        </p:nvSpPr>
        <p:spPr>
          <a:xfrm>
            <a:off x="113640" y="6527914"/>
            <a:ext cx="2210477" cy="276999"/>
          </a:xfrm>
          <a:prstGeom prst="rect">
            <a:avLst/>
          </a:prstGeom>
        </p:spPr>
        <p:txBody>
          <a:bodyPr wrap="none">
            <a:spAutoFit/>
          </a:bodyPr>
          <a:lstStyle/>
          <a:p>
            <a:r>
              <a:rPr lang="en-US" sz="1200" kern="1200" dirty="0">
                <a:solidFill>
                  <a:schemeClr val="tx1"/>
                </a:solidFill>
                <a:effectLst/>
                <a:latin typeface="+mn-lt"/>
                <a:ea typeface="+mn-ea"/>
                <a:cs typeface="+mn-cs"/>
              </a:rPr>
              <a:t>Session 6.7.2 Conflict Resolution</a:t>
            </a:r>
          </a:p>
        </p:txBody>
      </p:sp>
      <p:sp>
        <p:nvSpPr>
          <p:cNvPr id="5" name="Rectangle 4">
            <a:extLst>
              <a:ext uri="{FF2B5EF4-FFF2-40B4-BE49-F238E27FC236}">
                <a16:creationId xmlns:a16="http://schemas.microsoft.com/office/drawing/2014/main" id="{08B4EB23-EC25-B075-63A7-727D25E94A84}"/>
              </a:ext>
            </a:extLst>
          </p:cNvPr>
          <p:cNvSpPr/>
          <p:nvPr/>
        </p:nvSpPr>
        <p:spPr>
          <a:xfrm>
            <a:off x="6981935" y="6523158"/>
            <a:ext cx="2071273" cy="276999"/>
          </a:xfrm>
          <a:prstGeom prst="rect">
            <a:avLst/>
          </a:prstGeom>
        </p:spPr>
        <p:txBody>
          <a:bodyPr wrap="none">
            <a:spAutoFit/>
          </a:bodyPr>
          <a:lstStyle/>
          <a:p>
            <a:r>
              <a:rPr lang="en-US" sz="1200" kern="1200" dirty="0">
                <a:solidFill>
                  <a:schemeClr val="tx1"/>
                </a:solidFill>
                <a:effectLst/>
                <a:latin typeface="+mn-lt"/>
                <a:ea typeface="+mn-ea"/>
                <a:cs typeface="+mn-cs"/>
              </a:rPr>
              <a:t>© 2013, 2023 Healthy Futures</a:t>
            </a:r>
          </a:p>
        </p:txBody>
      </p:sp>
    </p:spTree>
    <p:extLst>
      <p:ext uri="{BB962C8B-B14F-4D97-AF65-F5344CB8AC3E}">
        <p14:creationId xmlns:p14="http://schemas.microsoft.com/office/powerpoint/2010/main" val="1170023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childTnLst>
                                </p:cTn>
                              </p:par>
                            </p:childTnLst>
                          </p:cTn>
                        </p:par>
                        <p:par>
                          <p:cTn id="12" fill="hold">
                            <p:stCondLst>
                              <p:cond delay="2000"/>
                            </p:stCondLst>
                            <p:childTnLst>
                              <p:par>
                                <p:cTn id="13" presetID="42"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anim calcmode="lin" valueType="num">
                                      <p:cBhvr>
                                        <p:cTn id="16" dur="1000" fill="hold"/>
                                        <p:tgtEl>
                                          <p:spTgt spid="8"/>
                                        </p:tgtEl>
                                        <p:attrNameLst>
                                          <p:attrName>ppt_x</p:attrName>
                                        </p:attrNameLst>
                                      </p:cBhvr>
                                      <p:tavLst>
                                        <p:tav tm="0">
                                          <p:val>
                                            <p:strVal val="#ppt_x"/>
                                          </p:val>
                                        </p:tav>
                                        <p:tav tm="100000">
                                          <p:val>
                                            <p:strVal val="#ppt_x"/>
                                          </p:val>
                                        </p:tav>
                                      </p:tavLst>
                                    </p:anim>
                                    <p:anim calcmode="lin" valueType="num">
                                      <p:cBhvr>
                                        <p:cTn id="17" dur="1000" fill="hold"/>
                                        <p:tgtEl>
                                          <p:spTgt spid="8"/>
                                        </p:tgtEl>
                                        <p:attrNameLst>
                                          <p:attrName>ppt_y</p:attrName>
                                        </p:attrNameLst>
                                      </p:cBhvr>
                                      <p:tavLst>
                                        <p:tav tm="0">
                                          <p:val>
                                            <p:strVal val="#ppt_y+.1"/>
                                          </p:val>
                                        </p:tav>
                                        <p:tav tm="100000">
                                          <p:val>
                                            <p:strVal val="#ppt_y"/>
                                          </p:val>
                                        </p:tav>
                                      </p:tavLst>
                                    </p:anim>
                                  </p:childTnLst>
                                </p:cTn>
                              </p:par>
                            </p:childTnLst>
                          </p:cTn>
                        </p:par>
                        <p:par>
                          <p:cTn id="18" fill="hold">
                            <p:stCondLst>
                              <p:cond delay="3000"/>
                            </p:stCondLst>
                            <p:childTnLst>
                              <p:par>
                                <p:cTn id="19" presetID="47" presetClass="entr" presetSubtype="0" fill="hold" grpId="0" nodeType="afterEffect">
                                  <p:stCondLst>
                                    <p:cond delay="100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100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anim calcmode="lin" valueType="num">
                                      <p:cBhvr>
                                        <p:cTn id="27" dur="1000" fill="hold"/>
                                        <p:tgtEl>
                                          <p:spTgt spid="11"/>
                                        </p:tgtEl>
                                        <p:attrNameLst>
                                          <p:attrName>ppt_x</p:attrName>
                                        </p:attrNameLst>
                                      </p:cBhvr>
                                      <p:tavLst>
                                        <p:tav tm="0">
                                          <p:val>
                                            <p:strVal val="#ppt_x"/>
                                          </p:val>
                                        </p:tav>
                                        <p:tav tm="100000">
                                          <p:val>
                                            <p:strVal val="#ppt_x"/>
                                          </p:val>
                                        </p:tav>
                                      </p:tavLst>
                                    </p:anim>
                                    <p:anim calcmode="lin" valueType="num">
                                      <p:cBhvr>
                                        <p:cTn id="28" dur="1000" fill="hold"/>
                                        <p:tgtEl>
                                          <p:spTgt spid="11"/>
                                        </p:tgtEl>
                                        <p:attrNameLst>
                                          <p:attrName>ppt_y</p:attrName>
                                        </p:attrNameLst>
                                      </p:cBhvr>
                                      <p:tavLst>
                                        <p:tav tm="0">
                                          <p:val>
                                            <p:strVal val="#ppt_y+.1"/>
                                          </p:val>
                                        </p:tav>
                                        <p:tav tm="100000">
                                          <p:val>
                                            <p:strVal val="#ppt_y"/>
                                          </p:val>
                                        </p:tav>
                                      </p:tavLst>
                                    </p:anim>
                                  </p:childTnLst>
                                </p:cTn>
                              </p:par>
                              <p:par>
                                <p:cTn id="29" presetID="47" presetClass="entr" presetSubtype="0" fill="hold" grpId="0" nodeType="withEffect">
                                  <p:stCondLst>
                                    <p:cond delay="100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anim calcmode="lin" valueType="num">
                                      <p:cBhvr>
                                        <p:cTn id="32" dur="1000" fill="hold"/>
                                        <p:tgtEl>
                                          <p:spTgt spid="10"/>
                                        </p:tgtEl>
                                        <p:attrNameLst>
                                          <p:attrName>ppt_x</p:attrName>
                                        </p:attrNameLst>
                                      </p:cBhvr>
                                      <p:tavLst>
                                        <p:tav tm="0">
                                          <p:val>
                                            <p:strVal val="#ppt_x"/>
                                          </p:val>
                                        </p:tav>
                                        <p:tav tm="100000">
                                          <p:val>
                                            <p:strVal val="#ppt_x"/>
                                          </p:val>
                                        </p:tav>
                                      </p:tavLst>
                                    </p:anim>
                                    <p:anim calcmode="lin" valueType="num">
                                      <p:cBhvr>
                                        <p:cTn id="33" dur="1000" fill="hold"/>
                                        <p:tgtEl>
                                          <p:spTgt spid="10"/>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100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1000"/>
                                        <p:tgtEl>
                                          <p:spTgt spid="12"/>
                                        </p:tgtEl>
                                      </p:cBhvr>
                                    </p:animEffect>
                                    <p:anim calcmode="lin" valueType="num">
                                      <p:cBhvr>
                                        <p:cTn id="37" dur="1000" fill="hold"/>
                                        <p:tgtEl>
                                          <p:spTgt spid="12"/>
                                        </p:tgtEl>
                                        <p:attrNameLst>
                                          <p:attrName>ppt_x</p:attrName>
                                        </p:attrNameLst>
                                      </p:cBhvr>
                                      <p:tavLst>
                                        <p:tav tm="0">
                                          <p:val>
                                            <p:strVal val="#ppt_x"/>
                                          </p:val>
                                        </p:tav>
                                        <p:tav tm="100000">
                                          <p:val>
                                            <p:strVal val="#ppt_x"/>
                                          </p:val>
                                        </p:tav>
                                      </p:tavLst>
                                    </p:anim>
                                    <p:anim calcmode="lin" valueType="num">
                                      <p:cBhvr>
                                        <p:cTn id="3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8" grpId="0" animBg="1"/>
      <p:bldP spid="9" grpId="0" animBg="1"/>
      <p:bldP spid="10" grpId="0" animBg="1"/>
      <p:bldP spid="11" grpId="0" animBg="1"/>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48017" y="2400300"/>
            <a:ext cx="405183" cy="3252838"/>
          </a:xfrm>
          <a:prstGeom prst="rect">
            <a:avLst/>
          </a:prstGeom>
          <a:solidFill>
            <a:schemeClr val="accent6">
              <a:lumMod val="50000"/>
            </a:schemeClr>
          </a:solidFill>
          <a:ln w="19050">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14" name="Flowchart: Delay 13"/>
          <p:cNvSpPr/>
          <p:nvPr/>
        </p:nvSpPr>
        <p:spPr>
          <a:xfrm rot="16200000">
            <a:off x="3845467" y="952876"/>
            <a:ext cx="1688472" cy="10121775"/>
          </a:xfrm>
          <a:prstGeom prst="flowChartDelay">
            <a:avLst/>
          </a:prstGeom>
          <a:solidFill>
            <a:schemeClr val="accent3">
              <a:lumMod val="75000"/>
            </a:schemeClr>
          </a:solidFill>
          <a:ln>
            <a:noFill/>
          </a:ln>
          <a:effectLst>
            <a:innerShdw blurRad="114300">
              <a:prstClr val="black"/>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Callout 7"/>
          <p:cNvSpPr/>
          <p:nvPr/>
        </p:nvSpPr>
        <p:spPr>
          <a:xfrm rot="992061">
            <a:off x="2898475" y="180492"/>
            <a:ext cx="2839049" cy="1711511"/>
          </a:xfrm>
          <a:prstGeom prst="wedgeEllipseCallout">
            <a:avLst>
              <a:gd name="adj1" fmla="val -33884"/>
              <a:gd name="adj2" fmla="val 52353"/>
            </a:avLst>
          </a:prstGeom>
          <a:solidFill>
            <a:schemeClr val="bg1"/>
          </a:solidFill>
          <a:ln w="28575">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2800" b="1" dirty="0">
                <a:solidFill>
                  <a:schemeClr val="tx1"/>
                </a:solidFill>
                <a:latin typeface="Trebuchet MS" pitchFamily="34" charset="0"/>
              </a:rPr>
              <a:t>Don’t take my chips!</a:t>
            </a:r>
          </a:p>
        </p:txBody>
      </p:sp>
      <p:sp>
        <p:nvSpPr>
          <p:cNvPr id="9" name="Rectangle 8"/>
          <p:cNvSpPr/>
          <p:nvPr/>
        </p:nvSpPr>
        <p:spPr>
          <a:xfrm>
            <a:off x="4318000" y="2746384"/>
            <a:ext cx="4381500" cy="1200329"/>
          </a:xfrm>
          <a:prstGeom prst="rect">
            <a:avLst/>
          </a:prstGeom>
          <a:solidFill>
            <a:srgbClr val="00998C"/>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lnSpc>
                <a:spcPct val="150000"/>
              </a:lnSpc>
            </a:pPr>
            <a:r>
              <a:rPr lang="en-US" sz="2400" b="1" dirty="0">
                <a:solidFill>
                  <a:schemeClr val="tx1"/>
                </a:solidFill>
                <a:latin typeface="Comic Sans MS" pitchFamily="66" charset="0"/>
              </a:rPr>
              <a:t>How would Chloe solve</a:t>
            </a:r>
          </a:p>
          <a:p>
            <a:pPr algn="ctr">
              <a:lnSpc>
                <a:spcPct val="150000"/>
              </a:lnSpc>
            </a:pPr>
            <a:r>
              <a:rPr lang="en-US" sz="2400" b="1" dirty="0">
                <a:solidFill>
                  <a:schemeClr val="tx1"/>
                </a:solidFill>
                <a:latin typeface="Comic Sans MS" pitchFamily="66" charset="0"/>
              </a:rPr>
              <a:t> this with avoidance?</a:t>
            </a:r>
          </a:p>
        </p:txBody>
      </p:sp>
      <p:sp>
        <p:nvSpPr>
          <p:cNvPr id="10" name="Rectangle 9"/>
          <p:cNvSpPr/>
          <p:nvPr/>
        </p:nvSpPr>
        <p:spPr>
          <a:xfrm>
            <a:off x="3967341" y="4312398"/>
            <a:ext cx="4373639" cy="646331"/>
          </a:xfrm>
          <a:prstGeom prst="rect">
            <a:avLst/>
          </a:prstGeom>
          <a:solidFill>
            <a:srgbClr val="FFC000"/>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lnSpc>
                <a:spcPct val="150000"/>
              </a:lnSpc>
            </a:pPr>
            <a:r>
              <a:rPr lang="en-US" sz="2400" b="1" dirty="0">
                <a:solidFill>
                  <a:schemeClr val="tx1"/>
                </a:solidFill>
                <a:latin typeface="Cambria" pitchFamily="18" charset="0"/>
              </a:rPr>
              <a:t>Chloe: You stole my chips!</a:t>
            </a:r>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407" y="807647"/>
            <a:ext cx="3142282" cy="5551936"/>
          </a:xfrm>
          <a:prstGeom prst="rect">
            <a:avLst/>
          </a:prstGeom>
          <a:effectLst>
            <a:outerShdw blurRad="63500" sx="101000" sy="101000" algn="ctr" rotWithShape="0">
              <a:prstClr val="black">
                <a:alpha val="40000"/>
              </a:prstClr>
            </a:outerShdw>
          </a:effectLst>
        </p:spPr>
      </p:pic>
      <p:sp>
        <p:nvSpPr>
          <p:cNvPr id="12" name="Rectangle 11"/>
          <p:cNvSpPr/>
          <p:nvPr/>
        </p:nvSpPr>
        <p:spPr>
          <a:xfrm>
            <a:off x="113640" y="6527914"/>
            <a:ext cx="2210477" cy="276999"/>
          </a:xfrm>
          <a:prstGeom prst="rect">
            <a:avLst/>
          </a:prstGeom>
        </p:spPr>
        <p:txBody>
          <a:bodyPr wrap="none">
            <a:spAutoFit/>
          </a:bodyPr>
          <a:lstStyle/>
          <a:p>
            <a:r>
              <a:rPr lang="en-US" sz="1200" kern="1200" dirty="0">
                <a:solidFill>
                  <a:schemeClr val="tx1"/>
                </a:solidFill>
                <a:effectLst/>
                <a:latin typeface="+mn-lt"/>
                <a:ea typeface="+mn-ea"/>
                <a:cs typeface="+mn-cs"/>
              </a:rPr>
              <a:t>Session 6.7.2 Conflict Resolution</a:t>
            </a:r>
          </a:p>
        </p:txBody>
      </p:sp>
      <p:sp>
        <p:nvSpPr>
          <p:cNvPr id="3" name="Rectangle 2">
            <a:extLst>
              <a:ext uri="{FF2B5EF4-FFF2-40B4-BE49-F238E27FC236}">
                <a16:creationId xmlns:a16="http://schemas.microsoft.com/office/drawing/2014/main" id="{345D26F4-85A1-EB9D-2077-BFC4497D55CE}"/>
              </a:ext>
            </a:extLst>
          </p:cNvPr>
          <p:cNvSpPr/>
          <p:nvPr/>
        </p:nvSpPr>
        <p:spPr>
          <a:xfrm>
            <a:off x="6981935" y="6523158"/>
            <a:ext cx="2071273" cy="276999"/>
          </a:xfrm>
          <a:prstGeom prst="rect">
            <a:avLst/>
          </a:prstGeom>
        </p:spPr>
        <p:txBody>
          <a:bodyPr wrap="none">
            <a:spAutoFit/>
          </a:bodyPr>
          <a:lstStyle/>
          <a:p>
            <a:r>
              <a:rPr lang="en-US" sz="1200" kern="1200" dirty="0">
                <a:solidFill>
                  <a:schemeClr val="tx1"/>
                </a:solidFill>
                <a:effectLst/>
                <a:latin typeface="+mn-lt"/>
                <a:ea typeface="+mn-ea"/>
                <a:cs typeface="+mn-cs"/>
              </a:rPr>
              <a:t>© 2013, 2023 Healthy Futures</a:t>
            </a:r>
          </a:p>
        </p:txBody>
      </p:sp>
    </p:spTree>
    <p:extLst>
      <p:ext uri="{BB962C8B-B14F-4D97-AF65-F5344CB8AC3E}">
        <p14:creationId xmlns:p14="http://schemas.microsoft.com/office/powerpoint/2010/main" val="1995322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childTnLst>
                                </p:cTn>
                              </p:par>
                            </p:childTnLst>
                          </p:cTn>
                        </p:par>
                        <p:par>
                          <p:cTn id="12" fill="hold">
                            <p:stCondLst>
                              <p:cond delay="2000"/>
                            </p:stCondLst>
                            <p:childTnLst>
                              <p:par>
                                <p:cTn id="13" presetID="47"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1000"/>
                                        <p:tgtEl>
                                          <p:spTgt spid="9"/>
                                        </p:tgtEl>
                                      </p:cBhvr>
                                    </p:animEffect>
                                    <p:anim calcmode="lin" valueType="num">
                                      <p:cBhvr>
                                        <p:cTn id="16" dur="1000" fill="hold"/>
                                        <p:tgtEl>
                                          <p:spTgt spid="9"/>
                                        </p:tgtEl>
                                        <p:attrNameLst>
                                          <p:attrName>ppt_x</p:attrName>
                                        </p:attrNameLst>
                                      </p:cBhvr>
                                      <p:tavLst>
                                        <p:tav tm="0">
                                          <p:val>
                                            <p:strVal val="#ppt_x"/>
                                          </p:val>
                                        </p:tav>
                                        <p:tav tm="100000">
                                          <p:val>
                                            <p:strVal val="#ppt_x"/>
                                          </p:val>
                                        </p:tav>
                                      </p:tavLst>
                                    </p:anim>
                                    <p:anim calcmode="lin" valueType="num">
                                      <p:cBhvr>
                                        <p:cTn id="17" dur="1000" fill="hold"/>
                                        <p:tgtEl>
                                          <p:spTgt spid="9"/>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1000"/>
                                        <p:tgtEl>
                                          <p:spTgt spid="10"/>
                                        </p:tgtEl>
                                      </p:cBhvr>
                                    </p:animEffect>
                                    <p:anim calcmode="lin" valueType="num">
                                      <p:cBhvr>
                                        <p:cTn id="21" dur="1000" fill="hold"/>
                                        <p:tgtEl>
                                          <p:spTgt spid="10"/>
                                        </p:tgtEl>
                                        <p:attrNameLst>
                                          <p:attrName>ppt_x</p:attrName>
                                        </p:attrNameLst>
                                      </p:cBhvr>
                                      <p:tavLst>
                                        <p:tav tm="0">
                                          <p:val>
                                            <p:strVal val="#ppt_x"/>
                                          </p:val>
                                        </p:tav>
                                        <p:tav tm="100000">
                                          <p:val>
                                            <p:strVal val="#ppt_x"/>
                                          </p:val>
                                        </p:tav>
                                      </p:tavLst>
                                    </p:anim>
                                    <p:anim calcmode="lin" valueType="num">
                                      <p:cBhvr>
                                        <p:cTn id="22"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9" grpId="0" animBg="1"/>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817" y="558801"/>
            <a:ext cx="405183" cy="4814938"/>
          </a:xfrm>
          <a:prstGeom prst="rect">
            <a:avLst/>
          </a:prstGeom>
          <a:solidFill>
            <a:schemeClr val="accent6">
              <a:lumMod val="50000"/>
            </a:schemeClr>
          </a:solidFill>
          <a:ln w="19050">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3" name="Flowchart: Delay 2"/>
          <p:cNvSpPr/>
          <p:nvPr/>
        </p:nvSpPr>
        <p:spPr>
          <a:xfrm rot="16200000">
            <a:off x="3845467" y="952876"/>
            <a:ext cx="1688472" cy="10121775"/>
          </a:xfrm>
          <a:prstGeom prst="flowChartDelay">
            <a:avLst/>
          </a:prstGeom>
          <a:solidFill>
            <a:schemeClr val="accent3">
              <a:lumMod val="75000"/>
            </a:schemeClr>
          </a:solidFill>
          <a:ln>
            <a:noFill/>
          </a:ln>
          <a:effectLst>
            <a:innerShdw blurRad="114300">
              <a:prstClr val="black"/>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p:cNvSpPr/>
          <p:nvPr/>
        </p:nvSpPr>
        <p:spPr>
          <a:xfrm rot="21341199">
            <a:off x="1390555" y="1704516"/>
            <a:ext cx="3142193" cy="830997"/>
          </a:xfrm>
          <a:prstGeom prst="rect">
            <a:avLst/>
          </a:prstGeom>
          <a:solidFill>
            <a:srgbClr val="FF4364"/>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US" sz="2400" b="1" dirty="0">
                <a:solidFill>
                  <a:schemeClr val="tx1"/>
                </a:solidFill>
                <a:latin typeface="Comic Sans MS" pitchFamily="66" charset="0"/>
              </a:rPr>
              <a:t>Allows others to </a:t>
            </a:r>
          </a:p>
          <a:p>
            <a:pPr algn="ctr"/>
            <a:r>
              <a:rPr lang="en-US" sz="2400" b="1" dirty="0">
                <a:solidFill>
                  <a:schemeClr val="tx1"/>
                </a:solidFill>
                <a:latin typeface="Comic Sans MS" pitchFamily="66" charset="0"/>
              </a:rPr>
              <a:t>be in control</a:t>
            </a:r>
          </a:p>
        </p:txBody>
      </p:sp>
      <p:sp>
        <p:nvSpPr>
          <p:cNvPr id="8" name="Rectangle 7"/>
          <p:cNvSpPr/>
          <p:nvPr/>
        </p:nvSpPr>
        <p:spPr>
          <a:xfrm>
            <a:off x="1519597" y="893585"/>
            <a:ext cx="2425664" cy="523220"/>
          </a:xfrm>
          <a:prstGeom prst="rect">
            <a:avLst/>
          </a:prstGeom>
          <a:solidFill>
            <a:srgbClr val="00998C"/>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none">
            <a:spAutoFit/>
          </a:bodyPr>
          <a:lstStyle/>
          <a:p>
            <a:pPr algn="ctr"/>
            <a:r>
              <a:rPr lang="en-US" sz="2800" b="1" dirty="0">
                <a:solidFill>
                  <a:schemeClr val="tx1"/>
                </a:solidFill>
                <a:latin typeface="Comic Sans MS" pitchFamily="66" charset="0"/>
              </a:rPr>
              <a:t>2. Avoidance</a:t>
            </a:r>
          </a:p>
        </p:txBody>
      </p:sp>
      <p:sp>
        <p:nvSpPr>
          <p:cNvPr id="10" name="Rectangle 9"/>
          <p:cNvSpPr/>
          <p:nvPr/>
        </p:nvSpPr>
        <p:spPr>
          <a:xfrm rot="153009">
            <a:off x="1314370" y="3491075"/>
            <a:ext cx="3925828" cy="830997"/>
          </a:xfrm>
          <a:prstGeom prst="rect">
            <a:avLst/>
          </a:prstGeom>
          <a:solidFill>
            <a:srgbClr val="4483AD"/>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US" sz="2400" b="1" dirty="0">
                <a:solidFill>
                  <a:schemeClr val="tx1"/>
                </a:solidFill>
                <a:latin typeface="Comic Sans MS" pitchFamily="66" charset="0"/>
              </a:rPr>
              <a:t>Keeps feelings/opinions to self</a:t>
            </a:r>
          </a:p>
        </p:txBody>
      </p:sp>
      <p:sp>
        <p:nvSpPr>
          <p:cNvPr id="11" name="Rectangle 10"/>
          <p:cNvSpPr/>
          <p:nvPr/>
        </p:nvSpPr>
        <p:spPr>
          <a:xfrm rot="21346842">
            <a:off x="277439" y="2796056"/>
            <a:ext cx="4165600" cy="461665"/>
          </a:xfrm>
          <a:prstGeom prst="rect">
            <a:avLst/>
          </a:prstGeom>
          <a:solidFill>
            <a:srgbClr val="FAA918"/>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US" sz="2400" b="1" dirty="0">
                <a:solidFill>
                  <a:schemeClr val="tx1"/>
                </a:solidFill>
                <a:latin typeface="Cambria" pitchFamily="18" charset="0"/>
                <a:cs typeface="Times New Roman"/>
              </a:rPr>
              <a:t>Speaks softly or uncertainly</a:t>
            </a:r>
          </a:p>
        </p:txBody>
      </p:sp>
      <p:sp>
        <p:nvSpPr>
          <p:cNvPr id="12" name="Rectangle 11"/>
          <p:cNvSpPr/>
          <p:nvPr/>
        </p:nvSpPr>
        <p:spPr>
          <a:xfrm>
            <a:off x="528550" y="4597854"/>
            <a:ext cx="3925828" cy="461665"/>
          </a:xfrm>
          <a:prstGeom prst="rect">
            <a:avLst/>
          </a:prstGeom>
          <a:solidFill>
            <a:srgbClr val="75A941"/>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US" sz="2400" b="1" dirty="0">
                <a:solidFill>
                  <a:schemeClr val="tx1"/>
                </a:solidFill>
                <a:latin typeface="Comic Sans MS" pitchFamily="66" charset="0"/>
              </a:rPr>
              <a:t>Pretends to agree</a:t>
            </a:r>
          </a:p>
        </p:txBody>
      </p:sp>
      <p:sp>
        <p:nvSpPr>
          <p:cNvPr id="14" name="Oval Callout 13"/>
          <p:cNvSpPr/>
          <p:nvPr/>
        </p:nvSpPr>
        <p:spPr>
          <a:xfrm>
            <a:off x="5482759" y="90913"/>
            <a:ext cx="3352800" cy="1387516"/>
          </a:xfrm>
          <a:prstGeom prst="wedgeEllipseCallout">
            <a:avLst>
              <a:gd name="adj1" fmla="val -32629"/>
              <a:gd name="adj2" fmla="val 56994"/>
            </a:avLst>
          </a:prstGeom>
          <a:solidFill>
            <a:schemeClr val="bg1"/>
          </a:solidFill>
          <a:ln w="28575">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2300" b="1" dirty="0">
                <a:solidFill>
                  <a:schemeClr val="tx1"/>
                </a:solidFill>
                <a:latin typeface="Trebuchet MS" pitchFamily="34" charset="0"/>
              </a:rPr>
              <a:t>Pretends that everything is okay</a:t>
            </a: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68459" y="1124055"/>
            <a:ext cx="2962952" cy="5235086"/>
          </a:xfrm>
          <a:prstGeom prst="rect">
            <a:avLst/>
          </a:prstGeom>
          <a:effectLst>
            <a:outerShdw blurRad="63500" sx="101000" sy="101000" algn="ctr" rotWithShape="0">
              <a:prstClr val="black">
                <a:alpha val="40000"/>
              </a:prstClr>
            </a:outerShdw>
          </a:effectLst>
        </p:spPr>
      </p:pic>
      <p:sp>
        <p:nvSpPr>
          <p:cNvPr id="15" name="Rectangle 14"/>
          <p:cNvSpPr/>
          <p:nvPr/>
        </p:nvSpPr>
        <p:spPr>
          <a:xfrm>
            <a:off x="113640" y="6527914"/>
            <a:ext cx="2210477" cy="276999"/>
          </a:xfrm>
          <a:prstGeom prst="rect">
            <a:avLst/>
          </a:prstGeom>
        </p:spPr>
        <p:txBody>
          <a:bodyPr wrap="none">
            <a:spAutoFit/>
          </a:bodyPr>
          <a:lstStyle/>
          <a:p>
            <a:r>
              <a:rPr lang="en-US" sz="1200" kern="1200" dirty="0">
                <a:solidFill>
                  <a:schemeClr val="tx1"/>
                </a:solidFill>
                <a:effectLst/>
                <a:latin typeface="+mn-lt"/>
                <a:ea typeface="+mn-ea"/>
                <a:cs typeface="+mn-cs"/>
              </a:rPr>
              <a:t>Session 6.7.2 Conflict Resolution</a:t>
            </a:r>
          </a:p>
        </p:txBody>
      </p:sp>
      <p:sp>
        <p:nvSpPr>
          <p:cNvPr id="5" name="Rectangle 4">
            <a:extLst>
              <a:ext uri="{FF2B5EF4-FFF2-40B4-BE49-F238E27FC236}">
                <a16:creationId xmlns:a16="http://schemas.microsoft.com/office/drawing/2014/main" id="{0613163B-A587-DBDB-5E08-B8F222383C2C}"/>
              </a:ext>
            </a:extLst>
          </p:cNvPr>
          <p:cNvSpPr/>
          <p:nvPr/>
        </p:nvSpPr>
        <p:spPr>
          <a:xfrm>
            <a:off x="6981935" y="6523158"/>
            <a:ext cx="2071273" cy="276999"/>
          </a:xfrm>
          <a:prstGeom prst="rect">
            <a:avLst/>
          </a:prstGeom>
        </p:spPr>
        <p:txBody>
          <a:bodyPr wrap="none">
            <a:spAutoFit/>
          </a:bodyPr>
          <a:lstStyle/>
          <a:p>
            <a:r>
              <a:rPr lang="en-US" sz="1200" kern="1200" dirty="0">
                <a:solidFill>
                  <a:schemeClr val="tx1"/>
                </a:solidFill>
                <a:effectLst/>
                <a:latin typeface="+mn-lt"/>
                <a:ea typeface="+mn-ea"/>
                <a:cs typeface="+mn-cs"/>
              </a:rPr>
              <a:t>© 2013, 2023 Healthy Futures</a:t>
            </a:r>
          </a:p>
        </p:txBody>
      </p:sp>
    </p:spTree>
    <p:extLst>
      <p:ext uri="{BB962C8B-B14F-4D97-AF65-F5344CB8AC3E}">
        <p14:creationId xmlns:p14="http://schemas.microsoft.com/office/powerpoint/2010/main" val="3961380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childTnLst>
                                </p:cTn>
                              </p:par>
                            </p:childTnLst>
                          </p:cTn>
                        </p:par>
                        <p:par>
                          <p:cTn id="12" fill="hold">
                            <p:stCondLst>
                              <p:cond delay="2000"/>
                            </p:stCondLst>
                            <p:childTnLst>
                              <p:par>
                                <p:cTn id="13" presetID="42"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anim calcmode="lin" valueType="num">
                                      <p:cBhvr>
                                        <p:cTn id="16" dur="1000" fill="hold"/>
                                        <p:tgtEl>
                                          <p:spTgt spid="8"/>
                                        </p:tgtEl>
                                        <p:attrNameLst>
                                          <p:attrName>ppt_x</p:attrName>
                                        </p:attrNameLst>
                                      </p:cBhvr>
                                      <p:tavLst>
                                        <p:tav tm="0">
                                          <p:val>
                                            <p:strVal val="#ppt_x"/>
                                          </p:val>
                                        </p:tav>
                                        <p:tav tm="100000">
                                          <p:val>
                                            <p:strVal val="#ppt_x"/>
                                          </p:val>
                                        </p:tav>
                                      </p:tavLst>
                                    </p:anim>
                                    <p:anim calcmode="lin" valueType="num">
                                      <p:cBhvr>
                                        <p:cTn id="17" dur="1000" fill="hold"/>
                                        <p:tgtEl>
                                          <p:spTgt spid="8"/>
                                        </p:tgtEl>
                                        <p:attrNameLst>
                                          <p:attrName>ppt_y</p:attrName>
                                        </p:attrNameLst>
                                      </p:cBhvr>
                                      <p:tavLst>
                                        <p:tav tm="0">
                                          <p:val>
                                            <p:strVal val="#ppt_y+.1"/>
                                          </p:val>
                                        </p:tav>
                                        <p:tav tm="100000">
                                          <p:val>
                                            <p:strVal val="#ppt_y"/>
                                          </p:val>
                                        </p:tav>
                                      </p:tavLst>
                                    </p:anim>
                                  </p:childTnLst>
                                </p:cTn>
                              </p:par>
                            </p:childTnLst>
                          </p:cTn>
                        </p:par>
                        <p:par>
                          <p:cTn id="18" fill="hold">
                            <p:stCondLst>
                              <p:cond delay="3000"/>
                            </p:stCondLst>
                            <p:childTnLst>
                              <p:par>
                                <p:cTn id="19" presetID="47" presetClass="entr" presetSubtype="0" fill="hold" grpId="0" nodeType="afterEffect">
                                  <p:stCondLst>
                                    <p:cond delay="100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100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anim calcmode="lin" valueType="num">
                                      <p:cBhvr>
                                        <p:cTn id="27" dur="1000" fill="hold"/>
                                        <p:tgtEl>
                                          <p:spTgt spid="11"/>
                                        </p:tgtEl>
                                        <p:attrNameLst>
                                          <p:attrName>ppt_x</p:attrName>
                                        </p:attrNameLst>
                                      </p:cBhvr>
                                      <p:tavLst>
                                        <p:tav tm="0">
                                          <p:val>
                                            <p:strVal val="#ppt_x"/>
                                          </p:val>
                                        </p:tav>
                                        <p:tav tm="100000">
                                          <p:val>
                                            <p:strVal val="#ppt_x"/>
                                          </p:val>
                                        </p:tav>
                                      </p:tavLst>
                                    </p:anim>
                                    <p:anim calcmode="lin" valueType="num">
                                      <p:cBhvr>
                                        <p:cTn id="28" dur="1000" fill="hold"/>
                                        <p:tgtEl>
                                          <p:spTgt spid="11"/>
                                        </p:tgtEl>
                                        <p:attrNameLst>
                                          <p:attrName>ppt_y</p:attrName>
                                        </p:attrNameLst>
                                      </p:cBhvr>
                                      <p:tavLst>
                                        <p:tav tm="0">
                                          <p:val>
                                            <p:strVal val="#ppt_y+.1"/>
                                          </p:val>
                                        </p:tav>
                                        <p:tav tm="100000">
                                          <p:val>
                                            <p:strVal val="#ppt_y"/>
                                          </p:val>
                                        </p:tav>
                                      </p:tavLst>
                                    </p:anim>
                                  </p:childTnLst>
                                </p:cTn>
                              </p:par>
                              <p:par>
                                <p:cTn id="29" presetID="47" presetClass="entr" presetSubtype="0" fill="hold" grpId="0" nodeType="withEffect">
                                  <p:stCondLst>
                                    <p:cond delay="100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anim calcmode="lin" valueType="num">
                                      <p:cBhvr>
                                        <p:cTn id="32" dur="1000" fill="hold"/>
                                        <p:tgtEl>
                                          <p:spTgt spid="10"/>
                                        </p:tgtEl>
                                        <p:attrNameLst>
                                          <p:attrName>ppt_x</p:attrName>
                                        </p:attrNameLst>
                                      </p:cBhvr>
                                      <p:tavLst>
                                        <p:tav tm="0">
                                          <p:val>
                                            <p:strVal val="#ppt_x"/>
                                          </p:val>
                                        </p:tav>
                                        <p:tav tm="100000">
                                          <p:val>
                                            <p:strVal val="#ppt_x"/>
                                          </p:val>
                                        </p:tav>
                                      </p:tavLst>
                                    </p:anim>
                                    <p:anim calcmode="lin" valueType="num">
                                      <p:cBhvr>
                                        <p:cTn id="33" dur="1000" fill="hold"/>
                                        <p:tgtEl>
                                          <p:spTgt spid="10"/>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100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1000"/>
                                        <p:tgtEl>
                                          <p:spTgt spid="12"/>
                                        </p:tgtEl>
                                      </p:cBhvr>
                                    </p:animEffect>
                                    <p:anim calcmode="lin" valueType="num">
                                      <p:cBhvr>
                                        <p:cTn id="37" dur="1000" fill="hold"/>
                                        <p:tgtEl>
                                          <p:spTgt spid="12"/>
                                        </p:tgtEl>
                                        <p:attrNameLst>
                                          <p:attrName>ppt_x</p:attrName>
                                        </p:attrNameLst>
                                      </p:cBhvr>
                                      <p:tavLst>
                                        <p:tav tm="0">
                                          <p:val>
                                            <p:strVal val="#ppt_x"/>
                                          </p:val>
                                        </p:tav>
                                        <p:tav tm="100000">
                                          <p:val>
                                            <p:strVal val="#ppt_x"/>
                                          </p:val>
                                        </p:tav>
                                      </p:tavLst>
                                    </p:anim>
                                    <p:anim calcmode="lin" valueType="num">
                                      <p:cBhvr>
                                        <p:cTn id="3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8" grpId="0" animBg="1"/>
      <p:bldP spid="10" grpId="0" animBg="1"/>
      <p:bldP spid="11" grpId="0" animBg="1"/>
      <p:bldP spid="12" grpId="0" animBg="1"/>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27417" y="2489200"/>
            <a:ext cx="405183" cy="3190545"/>
          </a:xfrm>
          <a:prstGeom prst="rect">
            <a:avLst/>
          </a:prstGeom>
          <a:solidFill>
            <a:schemeClr val="accent6">
              <a:lumMod val="50000"/>
            </a:schemeClr>
          </a:solidFill>
          <a:ln w="19050">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14" name="Flowchart: Delay 13"/>
          <p:cNvSpPr/>
          <p:nvPr/>
        </p:nvSpPr>
        <p:spPr>
          <a:xfrm rot="16200000">
            <a:off x="3845467" y="952876"/>
            <a:ext cx="1688472" cy="10121775"/>
          </a:xfrm>
          <a:prstGeom prst="flowChartDelay">
            <a:avLst/>
          </a:prstGeom>
          <a:solidFill>
            <a:schemeClr val="accent3">
              <a:lumMod val="75000"/>
            </a:schemeClr>
          </a:solidFill>
          <a:ln>
            <a:noFill/>
          </a:ln>
          <a:effectLst>
            <a:innerShdw blurRad="114300">
              <a:prstClr val="black"/>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4847009" y="2772991"/>
            <a:ext cx="3975100" cy="1200329"/>
          </a:xfrm>
          <a:prstGeom prst="rect">
            <a:avLst/>
          </a:prstGeom>
          <a:solidFill>
            <a:srgbClr val="34BEBF"/>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lnSpc>
                <a:spcPct val="150000"/>
              </a:lnSpc>
            </a:pPr>
            <a:r>
              <a:rPr lang="en-US" sz="2400" b="1" dirty="0">
                <a:solidFill>
                  <a:schemeClr val="tx1"/>
                </a:solidFill>
                <a:latin typeface="Cambria" pitchFamily="18" charset="0"/>
              </a:rPr>
              <a:t>How would Chloe solve</a:t>
            </a:r>
          </a:p>
          <a:p>
            <a:pPr algn="ctr">
              <a:lnSpc>
                <a:spcPct val="150000"/>
              </a:lnSpc>
            </a:pPr>
            <a:r>
              <a:rPr lang="en-US" sz="2400" b="1" dirty="0">
                <a:solidFill>
                  <a:schemeClr val="tx1"/>
                </a:solidFill>
                <a:latin typeface="Cambria" pitchFamily="18" charset="0"/>
              </a:rPr>
              <a:t> this with negotiation?</a:t>
            </a:r>
          </a:p>
        </p:txBody>
      </p:sp>
      <p:sp>
        <p:nvSpPr>
          <p:cNvPr id="8" name="Rectangle 7"/>
          <p:cNvSpPr/>
          <p:nvPr/>
        </p:nvSpPr>
        <p:spPr>
          <a:xfrm>
            <a:off x="4000499" y="4321828"/>
            <a:ext cx="4488760" cy="646331"/>
          </a:xfrm>
          <a:prstGeom prst="rect">
            <a:avLst/>
          </a:prstGeom>
          <a:solidFill>
            <a:srgbClr val="41B67C"/>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lnSpc>
                <a:spcPct val="150000"/>
              </a:lnSpc>
            </a:pPr>
            <a:r>
              <a:rPr lang="en-US" sz="2400" b="1" dirty="0">
                <a:solidFill>
                  <a:schemeClr val="tx1"/>
                </a:solidFill>
                <a:latin typeface="Comic Sans MS" pitchFamily="66" charset="0"/>
              </a:rPr>
              <a:t>Chloe: You stole my chips!</a:t>
            </a:r>
          </a:p>
        </p:txBody>
      </p:sp>
      <p:sp>
        <p:nvSpPr>
          <p:cNvPr id="10" name="Oval Callout 9"/>
          <p:cNvSpPr/>
          <p:nvPr/>
        </p:nvSpPr>
        <p:spPr>
          <a:xfrm rot="992061">
            <a:off x="2898475" y="180492"/>
            <a:ext cx="2839049" cy="1711511"/>
          </a:xfrm>
          <a:prstGeom prst="wedgeEllipseCallout">
            <a:avLst>
              <a:gd name="adj1" fmla="val -33884"/>
              <a:gd name="adj2" fmla="val 52353"/>
            </a:avLst>
          </a:prstGeom>
          <a:solidFill>
            <a:schemeClr val="bg1"/>
          </a:solidFill>
          <a:ln w="28575">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2800" b="1" dirty="0">
                <a:solidFill>
                  <a:schemeClr val="tx1"/>
                </a:solidFill>
                <a:latin typeface="Trebuchet MS" pitchFamily="34" charset="0"/>
              </a:rPr>
              <a:t>Don’t take my chips!</a:t>
            </a:r>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9100" y="1001605"/>
            <a:ext cx="3072224" cy="5428153"/>
          </a:xfrm>
          <a:prstGeom prst="rect">
            <a:avLst/>
          </a:prstGeom>
          <a:effectLst>
            <a:outerShdw blurRad="63500" sx="101000" sy="101000" algn="ctr" rotWithShape="0">
              <a:prstClr val="black">
                <a:alpha val="40000"/>
              </a:prstClr>
            </a:outerShdw>
          </a:effectLst>
        </p:spPr>
      </p:pic>
      <p:sp>
        <p:nvSpPr>
          <p:cNvPr id="12" name="Rectangle 11"/>
          <p:cNvSpPr/>
          <p:nvPr/>
        </p:nvSpPr>
        <p:spPr>
          <a:xfrm>
            <a:off x="113640" y="6527914"/>
            <a:ext cx="2210477" cy="276999"/>
          </a:xfrm>
          <a:prstGeom prst="rect">
            <a:avLst/>
          </a:prstGeom>
        </p:spPr>
        <p:txBody>
          <a:bodyPr wrap="none">
            <a:spAutoFit/>
          </a:bodyPr>
          <a:lstStyle/>
          <a:p>
            <a:r>
              <a:rPr lang="en-US" sz="1200" kern="1200" dirty="0">
                <a:solidFill>
                  <a:schemeClr val="tx1"/>
                </a:solidFill>
                <a:effectLst/>
                <a:latin typeface="+mn-lt"/>
                <a:ea typeface="+mn-ea"/>
                <a:cs typeface="+mn-cs"/>
              </a:rPr>
              <a:t>Session 6.7.2 Conflict Resolution</a:t>
            </a:r>
          </a:p>
        </p:txBody>
      </p:sp>
      <p:sp>
        <p:nvSpPr>
          <p:cNvPr id="3" name="Rectangle 2">
            <a:extLst>
              <a:ext uri="{FF2B5EF4-FFF2-40B4-BE49-F238E27FC236}">
                <a16:creationId xmlns:a16="http://schemas.microsoft.com/office/drawing/2014/main" id="{65846FE7-3649-224C-3F89-B48ED3221FCC}"/>
              </a:ext>
            </a:extLst>
          </p:cNvPr>
          <p:cNvSpPr/>
          <p:nvPr/>
        </p:nvSpPr>
        <p:spPr>
          <a:xfrm>
            <a:off x="6981935" y="6523158"/>
            <a:ext cx="2071273" cy="276999"/>
          </a:xfrm>
          <a:prstGeom prst="rect">
            <a:avLst/>
          </a:prstGeom>
        </p:spPr>
        <p:txBody>
          <a:bodyPr wrap="none">
            <a:spAutoFit/>
          </a:bodyPr>
          <a:lstStyle/>
          <a:p>
            <a:r>
              <a:rPr lang="en-US" sz="1200" kern="1200" dirty="0">
                <a:solidFill>
                  <a:schemeClr val="tx1"/>
                </a:solidFill>
                <a:effectLst/>
                <a:latin typeface="+mn-lt"/>
                <a:ea typeface="+mn-ea"/>
                <a:cs typeface="+mn-cs"/>
              </a:rPr>
              <a:t>© 2013, 2023 Healthy Futures</a:t>
            </a:r>
          </a:p>
        </p:txBody>
      </p:sp>
    </p:spTree>
    <p:extLst>
      <p:ext uri="{BB962C8B-B14F-4D97-AF65-F5344CB8AC3E}">
        <p14:creationId xmlns:p14="http://schemas.microsoft.com/office/powerpoint/2010/main" val="3194920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childTnLst>
                                </p:cTn>
                              </p:par>
                            </p:childTnLst>
                          </p:cTn>
                        </p:par>
                        <p:par>
                          <p:cTn id="12" fill="hold">
                            <p:stCondLst>
                              <p:cond delay="2000"/>
                            </p:stCondLst>
                            <p:childTnLst>
                              <p:par>
                                <p:cTn id="13" presetID="42"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par>
                                <p:cTn id="18" presetID="47"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000"/>
                                        <p:tgtEl>
                                          <p:spTgt spid="8"/>
                                        </p:tgtEl>
                                      </p:cBhvr>
                                    </p:animEffect>
                                    <p:anim calcmode="lin" valueType="num">
                                      <p:cBhvr>
                                        <p:cTn id="21" dur="1000" fill="hold"/>
                                        <p:tgtEl>
                                          <p:spTgt spid="8"/>
                                        </p:tgtEl>
                                        <p:attrNameLst>
                                          <p:attrName>ppt_x</p:attrName>
                                        </p:attrNameLst>
                                      </p:cBhvr>
                                      <p:tavLst>
                                        <p:tav tm="0">
                                          <p:val>
                                            <p:strVal val="#ppt_x"/>
                                          </p:val>
                                        </p:tav>
                                        <p:tav tm="100000">
                                          <p:val>
                                            <p:strVal val="#ppt_x"/>
                                          </p:val>
                                        </p:tav>
                                      </p:tavLst>
                                    </p:anim>
                                    <p:anim calcmode="lin" valueType="num">
                                      <p:cBhvr>
                                        <p:cTn id="22"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817" y="1104899"/>
            <a:ext cx="405183" cy="4268839"/>
          </a:xfrm>
          <a:prstGeom prst="rect">
            <a:avLst/>
          </a:prstGeom>
          <a:solidFill>
            <a:schemeClr val="accent6">
              <a:lumMod val="50000"/>
            </a:schemeClr>
          </a:solidFill>
          <a:ln w="19050">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3" name="Flowchart: Delay 2"/>
          <p:cNvSpPr/>
          <p:nvPr/>
        </p:nvSpPr>
        <p:spPr>
          <a:xfrm rot="16200000">
            <a:off x="3845467" y="952876"/>
            <a:ext cx="1688472" cy="10121775"/>
          </a:xfrm>
          <a:prstGeom prst="flowChartDelay">
            <a:avLst/>
          </a:prstGeom>
          <a:solidFill>
            <a:schemeClr val="accent3">
              <a:lumMod val="75000"/>
            </a:schemeClr>
          </a:solidFill>
          <a:ln>
            <a:noFill/>
          </a:ln>
          <a:effectLst>
            <a:innerShdw blurRad="114300">
              <a:prstClr val="black"/>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p:cNvSpPr/>
          <p:nvPr/>
        </p:nvSpPr>
        <p:spPr>
          <a:xfrm rot="271337">
            <a:off x="724595" y="2236074"/>
            <a:ext cx="4392811" cy="461665"/>
          </a:xfrm>
          <a:prstGeom prst="rect">
            <a:avLst/>
          </a:prstGeom>
          <a:solidFill>
            <a:srgbClr val="FF4364"/>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US" sz="2400" b="1" dirty="0">
                <a:solidFill>
                  <a:schemeClr val="tx1"/>
                </a:solidFill>
                <a:latin typeface="Comic Sans MS" pitchFamily="66" charset="0"/>
              </a:rPr>
              <a:t>Shares feelings &amp; opinions</a:t>
            </a:r>
          </a:p>
        </p:txBody>
      </p:sp>
      <p:sp>
        <p:nvSpPr>
          <p:cNvPr id="8" name="Rectangle 7"/>
          <p:cNvSpPr/>
          <p:nvPr/>
        </p:nvSpPr>
        <p:spPr>
          <a:xfrm>
            <a:off x="1380137" y="1408690"/>
            <a:ext cx="2704588" cy="523220"/>
          </a:xfrm>
          <a:prstGeom prst="rect">
            <a:avLst/>
          </a:prstGeom>
          <a:solidFill>
            <a:srgbClr val="00998C"/>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none">
            <a:spAutoFit/>
          </a:bodyPr>
          <a:lstStyle/>
          <a:p>
            <a:pPr algn="ctr"/>
            <a:r>
              <a:rPr lang="en-US" sz="2800" b="1" dirty="0">
                <a:solidFill>
                  <a:schemeClr val="tx1"/>
                </a:solidFill>
                <a:latin typeface="Comic Sans MS" pitchFamily="66" charset="0"/>
              </a:rPr>
              <a:t>3. Negotiation</a:t>
            </a:r>
          </a:p>
        </p:txBody>
      </p:sp>
      <p:sp>
        <p:nvSpPr>
          <p:cNvPr id="10" name="Rectangle 9"/>
          <p:cNvSpPr/>
          <p:nvPr/>
        </p:nvSpPr>
        <p:spPr>
          <a:xfrm rot="21161888">
            <a:off x="1018906" y="3802741"/>
            <a:ext cx="3925828" cy="461665"/>
          </a:xfrm>
          <a:prstGeom prst="rect">
            <a:avLst/>
          </a:prstGeom>
          <a:solidFill>
            <a:srgbClr val="4483AD"/>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US" sz="2400" b="1" dirty="0">
                <a:solidFill>
                  <a:schemeClr val="tx1"/>
                </a:solidFill>
                <a:latin typeface="Comic Sans MS" pitchFamily="66" charset="0"/>
              </a:rPr>
              <a:t>Is honest and fair</a:t>
            </a:r>
          </a:p>
        </p:txBody>
      </p:sp>
      <p:sp>
        <p:nvSpPr>
          <p:cNvPr id="11" name="Rectangle 10"/>
          <p:cNvSpPr/>
          <p:nvPr/>
        </p:nvSpPr>
        <p:spPr>
          <a:xfrm>
            <a:off x="277439" y="2966270"/>
            <a:ext cx="4165600" cy="461665"/>
          </a:xfrm>
          <a:prstGeom prst="rect">
            <a:avLst/>
          </a:prstGeom>
          <a:solidFill>
            <a:srgbClr val="FAA918"/>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US" sz="2400" b="1" dirty="0">
                <a:solidFill>
                  <a:schemeClr val="tx1"/>
                </a:solidFill>
                <a:latin typeface="Cambria" pitchFamily="18" charset="0"/>
                <a:cs typeface="Times New Roman"/>
              </a:rPr>
              <a:t>Speaks directly, but kindly</a:t>
            </a:r>
          </a:p>
        </p:txBody>
      </p:sp>
      <p:sp>
        <p:nvSpPr>
          <p:cNvPr id="12" name="Rectangle 11"/>
          <p:cNvSpPr/>
          <p:nvPr/>
        </p:nvSpPr>
        <p:spPr>
          <a:xfrm>
            <a:off x="1522183" y="4618160"/>
            <a:ext cx="2392450" cy="461665"/>
          </a:xfrm>
          <a:prstGeom prst="rect">
            <a:avLst/>
          </a:prstGeom>
          <a:solidFill>
            <a:srgbClr val="75A941"/>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US" sz="2400" b="1" dirty="0">
                <a:solidFill>
                  <a:schemeClr val="tx1"/>
                </a:solidFill>
                <a:latin typeface="Comic Sans MS" pitchFamily="66" charset="0"/>
              </a:rPr>
              <a:t>Listens</a:t>
            </a:r>
          </a:p>
        </p:txBody>
      </p:sp>
      <p:sp>
        <p:nvSpPr>
          <p:cNvPr id="24" name="Oval Callout 23"/>
          <p:cNvSpPr/>
          <p:nvPr/>
        </p:nvSpPr>
        <p:spPr>
          <a:xfrm>
            <a:off x="5482759" y="90913"/>
            <a:ext cx="3352800" cy="1387516"/>
          </a:xfrm>
          <a:prstGeom prst="wedgeEllipseCallout">
            <a:avLst>
              <a:gd name="adj1" fmla="val -32629"/>
              <a:gd name="adj2" fmla="val 56994"/>
            </a:avLst>
          </a:prstGeom>
          <a:solidFill>
            <a:schemeClr val="bg1"/>
          </a:solidFill>
          <a:ln w="28575">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2300" b="1" dirty="0">
                <a:solidFill>
                  <a:schemeClr val="tx1"/>
                </a:solidFill>
                <a:latin typeface="Trebuchet MS" pitchFamily="34" charset="0"/>
              </a:rPr>
              <a:t>Working together to find a solution</a:t>
            </a: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11424" y="1130299"/>
            <a:ext cx="2962952" cy="5235086"/>
          </a:xfrm>
          <a:prstGeom prst="rect">
            <a:avLst/>
          </a:prstGeom>
          <a:effectLst>
            <a:outerShdw blurRad="63500" sx="101000" sy="101000" algn="ctr" rotWithShape="0">
              <a:prstClr val="black">
                <a:alpha val="40000"/>
              </a:prstClr>
            </a:outerShdw>
          </a:effectLst>
        </p:spPr>
      </p:pic>
      <p:sp>
        <p:nvSpPr>
          <p:cNvPr id="14" name="Rectangle 13"/>
          <p:cNvSpPr/>
          <p:nvPr/>
        </p:nvSpPr>
        <p:spPr>
          <a:xfrm>
            <a:off x="113640" y="6527914"/>
            <a:ext cx="2210477" cy="276999"/>
          </a:xfrm>
          <a:prstGeom prst="rect">
            <a:avLst/>
          </a:prstGeom>
        </p:spPr>
        <p:txBody>
          <a:bodyPr wrap="none">
            <a:spAutoFit/>
          </a:bodyPr>
          <a:lstStyle/>
          <a:p>
            <a:r>
              <a:rPr lang="en-US" sz="1200" kern="1200" dirty="0">
                <a:solidFill>
                  <a:schemeClr val="tx1"/>
                </a:solidFill>
                <a:effectLst/>
                <a:latin typeface="+mn-lt"/>
                <a:ea typeface="+mn-ea"/>
                <a:cs typeface="+mn-cs"/>
              </a:rPr>
              <a:t>Session 6.7.2 Conflict Resolution</a:t>
            </a:r>
          </a:p>
        </p:txBody>
      </p:sp>
      <p:sp>
        <p:nvSpPr>
          <p:cNvPr id="5" name="Rectangle 4">
            <a:extLst>
              <a:ext uri="{FF2B5EF4-FFF2-40B4-BE49-F238E27FC236}">
                <a16:creationId xmlns:a16="http://schemas.microsoft.com/office/drawing/2014/main" id="{77D20394-BA18-5A6E-24E9-A2BA84DEDD69}"/>
              </a:ext>
            </a:extLst>
          </p:cNvPr>
          <p:cNvSpPr/>
          <p:nvPr/>
        </p:nvSpPr>
        <p:spPr>
          <a:xfrm>
            <a:off x="6981935" y="6523158"/>
            <a:ext cx="2071273" cy="276999"/>
          </a:xfrm>
          <a:prstGeom prst="rect">
            <a:avLst/>
          </a:prstGeom>
        </p:spPr>
        <p:txBody>
          <a:bodyPr wrap="none">
            <a:spAutoFit/>
          </a:bodyPr>
          <a:lstStyle/>
          <a:p>
            <a:r>
              <a:rPr lang="en-US" sz="1200" kern="1200" dirty="0">
                <a:solidFill>
                  <a:schemeClr val="tx1"/>
                </a:solidFill>
                <a:effectLst/>
                <a:latin typeface="+mn-lt"/>
                <a:ea typeface="+mn-ea"/>
                <a:cs typeface="+mn-cs"/>
              </a:rPr>
              <a:t>© 2013, 2023 Healthy Futures</a:t>
            </a:r>
          </a:p>
        </p:txBody>
      </p:sp>
    </p:spTree>
    <p:extLst>
      <p:ext uri="{BB962C8B-B14F-4D97-AF65-F5344CB8AC3E}">
        <p14:creationId xmlns:p14="http://schemas.microsoft.com/office/powerpoint/2010/main" val="1759686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childTnLst>
                                </p:cTn>
                              </p:par>
                            </p:childTnLst>
                          </p:cTn>
                        </p:par>
                        <p:par>
                          <p:cTn id="12" fill="hold">
                            <p:stCondLst>
                              <p:cond delay="2000"/>
                            </p:stCondLst>
                            <p:childTnLst>
                              <p:par>
                                <p:cTn id="13" presetID="47"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anim calcmode="lin" valueType="num">
                                      <p:cBhvr>
                                        <p:cTn id="16" dur="1000" fill="hold"/>
                                        <p:tgtEl>
                                          <p:spTgt spid="8"/>
                                        </p:tgtEl>
                                        <p:attrNameLst>
                                          <p:attrName>ppt_x</p:attrName>
                                        </p:attrNameLst>
                                      </p:cBhvr>
                                      <p:tavLst>
                                        <p:tav tm="0">
                                          <p:val>
                                            <p:strVal val="#ppt_x"/>
                                          </p:val>
                                        </p:tav>
                                        <p:tav tm="100000">
                                          <p:val>
                                            <p:strVal val="#ppt_x"/>
                                          </p:val>
                                        </p:tav>
                                      </p:tavLst>
                                    </p:anim>
                                    <p:anim calcmode="lin" valueType="num">
                                      <p:cBhvr>
                                        <p:cTn id="17" dur="1000" fill="hold"/>
                                        <p:tgtEl>
                                          <p:spTgt spid="8"/>
                                        </p:tgtEl>
                                        <p:attrNameLst>
                                          <p:attrName>ppt_y</p:attrName>
                                        </p:attrNameLst>
                                      </p:cBhvr>
                                      <p:tavLst>
                                        <p:tav tm="0">
                                          <p:val>
                                            <p:strVal val="#ppt_y-.1"/>
                                          </p:val>
                                        </p:tav>
                                        <p:tav tm="100000">
                                          <p:val>
                                            <p:strVal val="#ppt_y"/>
                                          </p:val>
                                        </p:tav>
                                      </p:tavLst>
                                    </p:anim>
                                  </p:childTnLst>
                                </p:cTn>
                              </p:par>
                            </p:childTnLst>
                          </p:cTn>
                        </p:par>
                        <p:par>
                          <p:cTn id="18" fill="hold">
                            <p:stCondLst>
                              <p:cond delay="3000"/>
                            </p:stCondLst>
                            <p:childTnLst>
                              <p:par>
                                <p:cTn id="19" presetID="42" presetClass="entr" presetSubtype="0" fill="hold" grpId="0" nodeType="afterEffect">
                                  <p:stCondLst>
                                    <p:cond delay="100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par>
                                <p:cTn id="24" presetID="47" presetClass="entr" presetSubtype="0" fill="hold" grpId="0" nodeType="withEffect">
                                  <p:stCondLst>
                                    <p:cond delay="100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anim calcmode="lin" valueType="num">
                                      <p:cBhvr>
                                        <p:cTn id="27" dur="1000" fill="hold"/>
                                        <p:tgtEl>
                                          <p:spTgt spid="11"/>
                                        </p:tgtEl>
                                        <p:attrNameLst>
                                          <p:attrName>ppt_x</p:attrName>
                                        </p:attrNameLst>
                                      </p:cBhvr>
                                      <p:tavLst>
                                        <p:tav tm="0">
                                          <p:val>
                                            <p:strVal val="#ppt_x"/>
                                          </p:val>
                                        </p:tav>
                                        <p:tav tm="100000">
                                          <p:val>
                                            <p:strVal val="#ppt_x"/>
                                          </p:val>
                                        </p:tav>
                                      </p:tavLst>
                                    </p:anim>
                                    <p:anim calcmode="lin" valueType="num">
                                      <p:cBhvr>
                                        <p:cTn id="28" dur="1000" fill="hold"/>
                                        <p:tgtEl>
                                          <p:spTgt spid="11"/>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100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anim calcmode="lin" valueType="num">
                                      <p:cBhvr>
                                        <p:cTn id="32" dur="1000" fill="hold"/>
                                        <p:tgtEl>
                                          <p:spTgt spid="10"/>
                                        </p:tgtEl>
                                        <p:attrNameLst>
                                          <p:attrName>ppt_x</p:attrName>
                                        </p:attrNameLst>
                                      </p:cBhvr>
                                      <p:tavLst>
                                        <p:tav tm="0">
                                          <p:val>
                                            <p:strVal val="#ppt_x"/>
                                          </p:val>
                                        </p:tav>
                                        <p:tav tm="100000">
                                          <p:val>
                                            <p:strVal val="#ppt_x"/>
                                          </p:val>
                                        </p:tav>
                                      </p:tavLst>
                                    </p:anim>
                                    <p:anim calcmode="lin" valueType="num">
                                      <p:cBhvr>
                                        <p:cTn id="33" dur="1000" fill="hold"/>
                                        <p:tgtEl>
                                          <p:spTgt spid="10"/>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100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1000"/>
                                        <p:tgtEl>
                                          <p:spTgt spid="12"/>
                                        </p:tgtEl>
                                      </p:cBhvr>
                                    </p:animEffect>
                                    <p:anim calcmode="lin" valueType="num">
                                      <p:cBhvr>
                                        <p:cTn id="37" dur="1000" fill="hold"/>
                                        <p:tgtEl>
                                          <p:spTgt spid="12"/>
                                        </p:tgtEl>
                                        <p:attrNameLst>
                                          <p:attrName>ppt_x</p:attrName>
                                        </p:attrNameLst>
                                      </p:cBhvr>
                                      <p:tavLst>
                                        <p:tav tm="0">
                                          <p:val>
                                            <p:strVal val="#ppt_x"/>
                                          </p:val>
                                        </p:tav>
                                        <p:tav tm="100000">
                                          <p:val>
                                            <p:strVal val="#ppt_x"/>
                                          </p:val>
                                        </p:tav>
                                      </p:tavLst>
                                    </p:anim>
                                    <p:anim calcmode="lin" valueType="num">
                                      <p:cBhvr>
                                        <p:cTn id="3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8" grpId="0" animBg="1"/>
      <p:bldP spid="10" grpId="0" animBg="1"/>
      <p:bldP spid="11" grpId="0" animBg="1"/>
      <p:bldP spid="12" grpId="0" animBg="1"/>
      <p:bldP spid="2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25300" y="4076700"/>
            <a:ext cx="405183" cy="1224504"/>
          </a:xfrm>
          <a:prstGeom prst="rect">
            <a:avLst/>
          </a:prstGeom>
          <a:solidFill>
            <a:schemeClr val="accent6">
              <a:lumMod val="50000"/>
            </a:schemeClr>
          </a:solidFill>
          <a:ln w="19050">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3" name="Flowchart: Delay 2"/>
          <p:cNvSpPr/>
          <p:nvPr/>
        </p:nvSpPr>
        <p:spPr>
          <a:xfrm rot="16200000">
            <a:off x="3845467" y="952876"/>
            <a:ext cx="1688472" cy="10121775"/>
          </a:xfrm>
          <a:prstGeom prst="flowChartDelay">
            <a:avLst/>
          </a:prstGeom>
          <a:solidFill>
            <a:schemeClr val="accent3">
              <a:lumMod val="75000"/>
            </a:schemeClr>
          </a:solidFill>
          <a:ln>
            <a:noFill/>
          </a:ln>
          <a:effectLst>
            <a:innerShdw blurRad="114300">
              <a:prstClr val="black"/>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rot="21386014">
            <a:off x="969877" y="4351264"/>
            <a:ext cx="4144083" cy="584775"/>
          </a:xfrm>
          <a:prstGeom prst="rect">
            <a:avLst/>
          </a:prstGeom>
          <a:solidFill>
            <a:srgbClr val="00998C"/>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none">
            <a:spAutoFit/>
          </a:bodyPr>
          <a:lstStyle/>
          <a:p>
            <a:pPr algn="ctr"/>
            <a:r>
              <a:rPr lang="en-US" sz="3200" b="1" dirty="0">
                <a:solidFill>
                  <a:schemeClr val="tx1"/>
                </a:solidFill>
                <a:latin typeface="Comic Sans MS" pitchFamily="66" charset="0"/>
              </a:rPr>
              <a:t>The best response…</a:t>
            </a:r>
          </a:p>
        </p:txBody>
      </p:sp>
      <p:sp>
        <p:nvSpPr>
          <p:cNvPr id="13" name="Oval Callout 12"/>
          <p:cNvSpPr/>
          <p:nvPr/>
        </p:nvSpPr>
        <p:spPr>
          <a:xfrm>
            <a:off x="955702" y="166477"/>
            <a:ext cx="3910976" cy="1808858"/>
          </a:xfrm>
          <a:prstGeom prst="wedgeEllipseCallout">
            <a:avLst>
              <a:gd name="adj1" fmla="val 61497"/>
              <a:gd name="adj2" fmla="val 12210"/>
            </a:avLst>
          </a:prstGeom>
          <a:solidFill>
            <a:schemeClr val="bg1"/>
          </a:solidFill>
          <a:ln w="28575">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3500" b="1" dirty="0">
                <a:solidFill>
                  <a:schemeClr val="tx1"/>
                </a:solidFill>
                <a:latin typeface="Trebuchet MS" pitchFamily="34" charset="0"/>
              </a:rPr>
              <a:t>Negotiation!</a:t>
            </a: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03226" y="254585"/>
            <a:ext cx="3394674" cy="5997873"/>
          </a:xfrm>
          <a:prstGeom prst="rect">
            <a:avLst/>
          </a:prstGeom>
          <a:effectLst>
            <a:outerShdw blurRad="63500" sx="101000" sy="101000" algn="ctr" rotWithShape="0">
              <a:prstClr val="black">
                <a:alpha val="40000"/>
              </a:prstClr>
            </a:outerShdw>
          </a:effectLst>
        </p:spPr>
      </p:pic>
      <p:sp>
        <p:nvSpPr>
          <p:cNvPr id="10" name="Rectangle 9"/>
          <p:cNvSpPr/>
          <p:nvPr/>
        </p:nvSpPr>
        <p:spPr>
          <a:xfrm>
            <a:off x="113640" y="6527914"/>
            <a:ext cx="2210477" cy="276999"/>
          </a:xfrm>
          <a:prstGeom prst="rect">
            <a:avLst/>
          </a:prstGeom>
        </p:spPr>
        <p:txBody>
          <a:bodyPr wrap="none">
            <a:spAutoFit/>
          </a:bodyPr>
          <a:lstStyle/>
          <a:p>
            <a:r>
              <a:rPr lang="en-US" sz="1200" kern="1200" dirty="0">
                <a:solidFill>
                  <a:schemeClr val="tx1"/>
                </a:solidFill>
                <a:effectLst/>
                <a:latin typeface="+mn-lt"/>
                <a:ea typeface="+mn-ea"/>
                <a:cs typeface="+mn-cs"/>
              </a:rPr>
              <a:t>Session 6.7.2 Conflict Resolution</a:t>
            </a:r>
          </a:p>
        </p:txBody>
      </p:sp>
      <p:sp>
        <p:nvSpPr>
          <p:cNvPr id="4" name="Rectangle 3">
            <a:extLst>
              <a:ext uri="{FF2B5EF4-FFF2-40B4-BE49-F238E27FC236}">
                <a16:creationId xmlns:a16="http://schemas.microsoft.com/office/drawing/2014/main" id="{102DFC5C-D667-071A-0FFB-1A590CA3856E}"/>
              </a:ext>
            </a:extLst>
          </p:cNvPr>
          <p:cNvSpPr/>
          <p:nvPr/>
        </p:nvSpPr>
        <p:spPr>
          <a:xfrm>
            <a:off x="6981935" y="6523158"/>
            <a:ext cx="2071273" cy="276999"/>
          </a:xfrm>
          <a:prstGeom prst="rect">
            <a:avLst/>
          </a:prstGeom>
        </p:spPr>
        <p:txBody>
          <a:bodyPr wrap="none">
            <a:spAutoFit/>
          </a:bodyPr>
          <a:lstStyle/>
          <a:p>
            <a:r>
              <a:rPr lang="en-US" sz="1200" kern="1200" dirty="0">
                <a:solidFill>
                  <a:schemeClr val="tx1"/>
                </a:solidFill>
                <a:effectLst/>
                <a:latin typeface="+mn-lt"/>
                <a:ea typeface="+mn-ea"/>
                <a:cs typeface="+mn-cs"/>
              </a:rPr>
              <a:t>© 2013, 2023 Healthy Futures</a:t>
            </a:r>
          </a:p>
        </p:txBody>
      </p:sp>
    </p:spTree>
    <p:extLst>
      <p:ext uri="{BB962C8B-B14F-4D97-AF65-F5344CB8AC3E}">
        <p14:creationId xmlns:p14="http://schemas.microsoft.com/office/powerpoint/2010/main" val="750263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circle(in)">
                                      <p:cBhvr>
                                        <p:cTn id="18"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15009" y="1271947"/>
            <a:ext cx="405183" cy="4172460"/>
          </a:xfrm>
          <a:prstGeom prst="rect">
            <a:avLst/>
          </a:prstGeom>
          <a:solidFill>
            <a:schemeClr val="accent6">
              <a:lumMod val="50000"/>
            </a:schemeClr>
          </a:solidFill>
          <a:ln w="19050">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3" name="Flowchart: Delay 2"/>
          <p:cNvSpPr/>
          <p:nvPr/>
        </p:nvSpPr>
        <p:spPr>
          <a:xfrm rot="16200000">
            <a:off x="3845467" y="952876"/>
            <a:ext cx="1688472" cy="10121775"/>
          </a:xfrm>
          <a:prstGeom prst="flowChartDelay">
            <a:avLst/>
          </a:prstGeom>
          <a:solidFill>
            <a:schemeClr val="accent3">
              <a:lumMod val="75000"/>
            </a:schemeClr>
          </a:solidFill>
          <a:ln>
            <a:noFill/>
          </a:ln>
          <a:effectLst>
            <a:innerShdw blurRad="114300">
              <a:prstClr val="black"/>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p:cNvSpPr/>
          <p:nvPr/>
        </p:nvSpPr>
        <p:spPr>
          <a:xfrm rot="271337">
            <a:off x="3747746" y="2395248"/>
            <a:ext cx="5019104" cy="2677656"/>
          </a:xfrm>
          <a:prstGeom prst="rect">
            <a:avLst/>
          </a:prstGeom>
          <a:solidFill>
            <a:srgbClr val="41B67C"/>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marL="342900" indent="-342900" algn="ctr">
              <a:buFontTx/>
              <a:buChar char="-"/>
            </a:pPr>
            <a:r>
              <a:rPr lang="en-US" sz="2400" b="1" dirty="0">
                <a:solidFill>
                  <a:schemeClr val="bg1"/>
                </a:solidFill>
                <a:latin typeface="Comic Sans MS" pitchFamily="66" charset="0"/>
              </a:rPr>
              <a:t>Losing control means </a:t>
            </a:r>
          </a:p>
          <a:p>
            <a:pPr algn="ctr"/>
            <a:r>
              <a:rPr lang="en-US" sz="2400" b="1" dirty="0">
                <a:solidFill>
                  <a:schemeClr val="bg1"/>
                </a:solidFill>
                <a:latin typeface="Comic Sans MS" pitchFamily="66" charset="0"/>
              </a:rPr>
              <a:t>losing sight of the problem.</a:t>
            </a:r>
          </a:p>
          <a:p>
            <a:pPr marL="342900" indent="-342900" algn="ctr">
              <a:buFont typeface="Arial" pitchFamily="34" charset="0"/>
              <a:buChar char="•"/>
            </a:pPr>
            <a:r>
              <a:rPr lang="en-US" sz="2400" b="1" dirty="0">
                <a:solidFill>
                  <a:schemeClr val="tx1"/>
                </a:solidFill>
                <a:latin typeface="Comic Sans MS" pitchFamily="66" charset="0"/>
              </a:rPr>
              <a:t>Choose your words carefully; our choice of words can </a:t>
            </a:r>
          </a:p>
          <a:p>
            <a:pPr algn="ctr"/>
            <a:r>
              <a:rPr lang="en-US" sz="2400" b="1" dirty="0">
                <a:solidFill>
                  <a:schemeClr val="tx1"/>
                </a:solidFill>
                <a:latin typeface="Comic Sans MS" pitchFamily="66" charset="0"/>
              </a:rPr>
              <a:t>make a problem worse.</a:t>
            </a:r>
          </a:p>
          <a:p>
            <a:pPr marL="342900" indent="-342900" algn="ctr">
              <a:buFont typeface="Arial" pitchFamily="34" charset="0"/>
              <a:buChar char="•"/>
            </a:pPr>
            <a:r>
              <a:rPr lang="en-US" sz="2400" b="1" dirty="0">
                <a:solidFill>
                  <a:schemeClr val="tx1"/>
                </a:solidFill>
                <a:latin typeface="Comic Sans MS" pitchFamily="66" charset="0"/>
              </a:rPr>
              <a:t>If needed walk away.</a:t>
            </a:r>
          </a:p>
          <a:p>
            <a:pPr marL="342900" indent="-342900" algn="ctr">
              <a:buFont typeface="Arial" pitchFamily="34" charset="0"/>
              <a:buChar char="•"/>
            </a:pPr>
            <a:endParaRPr lang="en-US" sz="2400" b="1" dirty="0">
              <a:solidFill>
                <a:schemeClr val="tx1"/>
              </a:solidFill>
              <a:latin typeface="Comic Sans MS" pitchFamily="66" charset="0"/>
            </a:endParaRPr>
          </a:p>
        </p:txBody>
      </p:sp>
      <p:sp>
        <p:nvSpPr>
          <p:cNvPr id="8" name="Rectangle 7"/>
          <p:cNvSpPr/>
          <p:nvPr/>
        </p:nvSpPr>
        <p:spPr>
          <a:xfrm>
            <a:off x="3995677" y="1538779"/>
            <a:ext cx="4649030" cy="523220"/>
          </a:xfrm>
          <a:prstGeom prst="rect">
            <a:avLst/>
          </a:prstGeom>
          <a:solidFill>
            <a:srgbClr val="FAA918"/>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none">
            <a:spAutoFit/>
          </a:bodyPr>
          <a:lstStyle/>
          <a:p>
            <a:pPr algn="ctr"/>
            <a:r>
              <a:rPr lang="en-US" sz="2800" b="1" dirty="0">
                <a:solidFill>
                  <a:schemeClr val="tx1"/>
                </a:solidFill>
                <a:latin typeface="Comic Sans MS" pitchFamily="66" charset="0"/>
              </a:rPr>
              <a:t>1. Control your emotions.</a:t>
            </a:r>
          </a:p>
        </p:txBody>
      </p:sp>
      <p:sp>
        <p:nvSpPr>
          <p:cNvPr id="13" name="Rectangle 12"/>
          <p:cNvSpPr/>
          <p:nvPr/>
        </p:nvSpPr>
        <p:spPr>
          <a:xfrm>
            <a:off x="4225331" y="1538779"/>
            <a:ext cx="4063933" cy="954107"/>
          </a:xfrm>
          <a:prstGeom prst="rect">
            <a:avLst/>
          </a:prstGeom>
          <a:solidFill>
            <a:srgbClr val="4483AD"/>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none">
            <a:spAutoFit/>
          </a:bodyPr>
          <a:lstStyle/>
          <a:p>
            <a:pPr algn="ctr"/>
            <a:r>
              <a:rPr lang="en-US" sz="2800" b="1" dirty="0">
                <a:solidFill>
                  <a:schemeClr val="tx1"/>
                </a:solidFill>
                <a:latin typeface="Comic Sans MS" pitchFamily="66" charset="0"/>
              </a:rPr>
              <a:t>2. Try to understand </a:t>
            </a:r>
          </a:p>
          <a:p>
            <a:pPr algn="ctr"/>
            <a:r>
              <a:rPr lang="en-US" sz="2800" b="1" dirty="0">
                <a:solidFill>
                  <a:schemeClr val="tx1"/>
                </a:solidFill>
                <a:latin typeface="Comic Sans MS" pitchFamily="66" charset="0"/>
              </a:rPr>
              <a:t>the other side.</a:t>
            </a:r>
          </a:p>
        </p:txBody>
      </p:sp>
      <p:sp>
        <p:nvSpPr>
          <p:cNvPr id="14" name="Rectangle 13"/>
          <p:cNvSpPr/>
          <p:nvPr/>
        </p:nvSpPr>
        <p:spPr>
          <a:xfrm rot="21410120">
            <a:off x="3785607" y="2724422"/>
            <a:ext cx="5019104" cy="2308324"/>
          </a:xfrm>
          <a:prstGeom prst="rect">
            <a:avLst/>
          </a:prstGeom>
          <a:solidFill>
            <a:srgbClr val="00998C"/>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marL="800100" lvl="1" indent="-342900">
              <a:buFontTx/>
              <a:buChar char="-"/>
            </a:pPr>
            <a:r>
              <a:rPr lang="en-US" sz="2400" b="1" dirty="0">
                <a:solidFill>
                  <a:schemeClr val="bg1"/>
                </a:solidFill>
                <a:latin typeface="Comic Sans MS" pitchFamily="66" charset="0"/>
              </a:rPr>
              <a:t>Listen closely to what the other person is saying.</a:t>
            </a:r>
          </a:p>
          <a:p>
            <a:pPr marL="342900" indent="-342900">
              <a:buFont typeface="Arial" pitchFamily="34" charset="0"/>
              <a:buChar char="•"/>
            </a:pPr>
            <a:r>
              <a:rPr lang="en-US" sz="2400" b="1" dirty="0">
                <a:solidFill>
                  <a:schemeClr val="tx1"/>
                </a:solidFill>
                <a:latin typeface="Comic Sans MS" pitchFamily="66" charset="0"/>
              </a:rPr>
              <a:t>Respect the other person.</a:t>
            </a:r>
          </a:p>
          <a:p>
            <a:pPr marL="342900" indent="-342900">
              <a:buFont typeface="Arial" pitchFamily="34" charset="0"/>
              <a:buChar char="•"/>
            </a:pPr>
            <a:r>
              <a:rPr lang="en-US" sz="2400" b="1" dirty="0">
                <a:solidFill>
                  <a:schemeClr val="tx1"/>
                </a:solidFill>
                <a:latin typeface="Comic Sans MS" pitchFamily="66" charset="0"/>
              </a:rPr>
              <a:t>Ask questions.</a:t>
            </a:r>
          </a:p>
          <a:p>
            <a:pPr marL="342900" indent="-342900">
              <a:buFont typeface="Arial" pitchFamily="34" charset="0"/>
              <a:buChar char="•"/>
            </a:pPr>
            <a:r>
              <a:rPr lang="en-US" sz="2400" b="1" dirty="0">
                <a:solidFill>
                  <a:schemeClr val="tx1"/>
                </a:solidFill>
                <a:latin typeface="Comic Sans MS" pitchFamily="66" charset="0"/>
              </a:rPr>
              <a:t>Ask an objective third party.</a:t>
            </a:r>
          </a:p>
          <a:p>
            <a:pPr marL="342900" indent="-342900">
              <a:buFont typeface="Arial" pitchFamily="34" charset="0"/>
              <a:buChar char="•"/>
            </a:pPr>
            <a:endParaRPr lang="en-US" sz="2400" b="1" dirty="0">
              <a:solidFill>
                <a:schemeClr val="tx1"/>
              </a:solidFill>
              <a:latin typeface="Comic Sans MS" pitchFamily="66" charset="0"/>
            </a:endParaRPr>
          </a:p>
        </p:txBody>
      </p:sp>
      <p:sp>
        <p:nvSpPr>
          <p:cNvPr id="15" name="Oval Callout 14"/>
          <p:cNvSpPr/>
          <p:nvPr/>
        </p:nvSpPr>
        <p:spPr>
          <a:xfrm>
            <a:off x="1238500" y="63500"/>
            <a:ext cx="2839049" cy="1574882"/>
          </a:xfrm>
          <a:prstGeom prst="wedgeEllipseCallout">
            <a:avLst>
              <a:gd name="adj1" fmla="val -33884"/>
              <a:gd name="adj2" fmla="val 52353"/>
            </a:avLst>
          </a:prstGeom>
          <a:solidFill>
            <a:schemeClr val="bg1"/>
          </a:solidFill>
          <a:ln w="28575">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2600" b="1" dirty="0">
                <a:solidFill>
                  <a:schemeClr val="tx1"/>
                </a:solidFill>
                <a:latin typeface="Trebuchet MS" pitchFamily="34" charset="0"/>
              </a:rPr>
              <a:t>Steps to Resolving Conflict</a:t>
            </a:r>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872" y="1261041"/>
            <a:ext cx="2962952" cy="5235086"/>
          </a:xfrm>
          <a:prstGeom prst="rect">
            <a:avLst/>
          </a:prstGeom>
          <a:effectLst>
            <a:outerShdw blurRad="63500" sx="101000" sy="101000" algn="ctr" rotWithShape="0">
              <a:prstClr val="black">
                <a:alpha val="40000"/>
              </a:prstClr>
            </a:outerShdw>
          </a:effectLst>
        </p:spPr>
      </p:pic>
      <p:sp>
        <p:nvSpPr>
          <p:cNvPr id="16" name="Rectangle 15"/>
          <p:cNvSpPr/>
          <p:nvPr/>
        </p:nvSpPr>
        <p:spPr>
          <a:xfrm>
            <a:off x="113640" y="6527914"/>
            <a:ext cx="2210477" cy="276999"/>
          </a:xfrm>
          <a:prstGeom prst="rect">
            <a:avLst/>
          </a:prstGeom>
        </p:spPr>
        <p:txBody>
          <a:bodyPr wrap="none">
            <a:spAutoFit/>
          </a:bodyPr>
          <a:lstStyle/>
          <a:p>
            <a:r>
              <a:rPr lang="en-US" sz="1200" kern="1200" dirty="0">
                <a:solidFill>
                  <a:schemeClr val="tx1"/>
                </a:solidFill>
                <a:effectLst/>
                <a:latin typeface="+mn-lt"/>
                <a:ea typeface="+mn-ea"/>
                <a:cs typeface="+mn-cs"/>
              </a:rPr>
              <a:t>Session 6.7.2 Conflict Resolution</a:t>
            </a:r>
          </a:p>
        </p:txBody>
      </p:sp>
      <p:sp>
        <p:nvSpPr>
          <p:cNvPr id="5" name="Rectangle 4">
            <a:extLst>
              <a:ext uri="{FF2B5EF4-FFF2-40B4-BE49-F238E27FC236}">
                <a16:creationId xmlns:a16="http://schemas.microsoft.com/office/drawing/2014/main" id="{124661A8-0652-8D25-F244-1F9E8B75D42F}"/>
              </a:ext>
            </a:extLst>
          </p:cNvPr>
          <p:cNvSpPr/>
          <p:nvPr/>
        </p:nvSpPr>
        <p:spPr>
          <a:xfrm>
            <a:off x="6981935" y="6523158"/>
            <a:ext cx="2071273" cy="276999"/>
          </a:xfrm>
          <a:prstGeom prst="rect">
            <a:avLst/>
          </a:prstGeom>
        </p:spPr>
        <p:txBody>
          <a:bodyPr wrap="none">
            <a:spAutoFit/>
          </a:bodyPr>
          <a:lstStyle/>
          <a:p>
            <a:r>
              <a:rPr lang="en-US" sz="1200" kern="1200" dirty="0">
                <a:solidFill>
                  <a:schemeClr val="tx1"/>
                </a:solidFill>
                <a:effectLst/>
                <a:latin typeface="+mn-lt"/>
                <a:ea typeface="+mn-ea"/>
                <a:cs typeface="+mn-cs"/>
              </a:rPr>
              <a:t>© 2013, 2023 Healthy Futures</a:t>
            </a:r>
          </a:p>
        </p:txBody>
      </p:sp>
    </p:spTree>
    <p:extLst>
      <p:ext uri="{BB962C8B-B14F-4D97-AF65-F5344CB8AC3E}">
        <p14:creationId xmlns:p14="http://schemas.microsoft.com/office/powerpoint/2010/main" val="3020125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childTnLst>
                                </p:cTn>
                              </p:par>
                            </p:childTnLst>
                          </p:cTn>
                        </p:par>
                        <p:par>
                          <p:cTn id="12" fill="hold">
                            <p:stCondLst>
                              <p:cond delay="2000"/>
                            </p:stCondLst>
                            <p:childTnLst>
                              <p:par>
                                <p:cTn id="13" presetID="42"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anim calcmode="lin" valueType="num">
                                      <p:cBhvr>
                                        <p:cTn id="16" dur="1000" fill="hold"/>
                                        <p:tgtEl>
                                          <p:spTgt spid="8"/>
                                        </p:tgtEl>
                                        <p:attrNameLst>
                                          <p:attrName>ppt_x</p:attrName>
                                        </p:attrNameLst>
                                      </p:cBhvr>
                                      <p:tavLst>
                                        <p:tav tm="0">
                                          <p:val>
                                            <p:strVal val="#ppt_x"/>
                                          </p:val>
                                        </p:tav>
                                        <p:tav tm="100000">
                                          <p:val>
                                            <p:strVal val="#ppt_x"/>
                                          </p:val>
                                        </p:tav>
                                      </p:tavLst>
                                    </p:anim>
                                    <p:anim calcmode="lin" valueType="num">
                                      <p:cBhvr>
                                        <p:cTn id="17" dur="1000" fill="hold"/>
                                        <p:tgtEl>
                                          <p:spTgt spid="8"/>
                                        </p:tgtEl>
                                        <p:attrNameLst>
                                          <p:attrName>ppt_y</p:attrName>
                                        </p:attrNameLst>
                                      </p:cBhvr>
                                      <p:tavLst>
                                        <p:tav tm="0">
                                          <p:val>
                                            <p:strVal val="#ppt_y+.1"/>
                                          </p:val>
                                        </p:tav>
                                        <p:tav tm="100000">
                                          <p:val>
                                            <p:strVal val="#ppt_y"/>
                                          </p:val>
                                        </p:tav>
                                      </p:tavLst>
                                    </p:anim>
                                  </p:childTnLst>
                                </p:cTn>
                              </p:par>
                              <p:par>
                                <p:cTn id="18" presetID="42" presetClass="entr" presetSubtype="0" fill="hold" grpId="1"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xit" presetSubtype="4" fill="hold" grpId="1" nodeType="clickEffect">
                                  <p:stCondLst>
                                    <p:cond delay="0"/>
                                  </p:stCondLst>
                                  <p:childTnLst>
                                    <p:anim calcmode="lin" valueType="num">
                                      <p:cBhvr additive="base">
                                        <p:cTn id="26" dur="500"/>
                                        <p:tgtEl>
                                          <p:spTgt spid="8"/>
                                        </p:tgtEl>
                                        <p:attrNameLst>
                                          <p:attrName>ppt_x</p:attrName>
                                        </p:attrNameLst>
                                      </p:cBhvr>
                                      <p:tavLst>
                                        <p:tav tm="0">
                                          <p:val>
                                            <p:strVal val="ppt_x"/>
                                          </p:val>
                                        </p:tav>
                                        <p:tav tm="100000">
                                          <p:val>
                                            <p:strVal val="ppt_x"/>
                                          </p:val>
                                        </p:tav>
                                      </p:tavLst>
                                    </p:anim>
                                    <p:anim calcmode="lin" valueType="num">
                                      <p:cBhvr additive="base">
                                        <p:cTn id="27" dur="500"/>
                                        <p:tgtEl>
                                          <p:spTgt spid="8"/>
                                        </p:tgtEl>
                                        <p:attrNameLst>
                                          <p:attrName>ppt_y</p:attrName>
                                        </p:attrNameLst>
                                      </p:cBhvr>
                                      <p:tavLst>
                                        <p:tav tm="0">
                                          <p:val>
                                            <p:strVal val="ppt_y"/>
                                          </p:val>
                                        </p:tav>
                                        <p:tav tm="100000">
                                          <p:val>
                                            <p:strVal val="1+ppt_h/2"/>
                                          </p:val>
                                        </p:tav>
                                      </p:tavLst>
                                    </p:anim>
                                    <p:set>
                                      <p:cBhvr>
                                        <p:cTn id="28" dur="1" fill="hold">
                                          <p:stCondLst>
                                            <p:cond delay="499"/>
                                          </p:stCondLst>
                                        </p:cTn>
                                        <p:tgtEl>
                                          <p:spTgt spid="8"/>
                                        </p:tgtEl>
                                        <p:attrNameLst>
                                          <p:attrName>style.visibility</p:attrName>
                                        </p:attrNameLst>
                                      </p:cBhvr>
                                      <p:to>
                                        <p:strVal val="hidden"/>
                                      </p:to>
                                    </p:set>
                                  </p:childTnLst>
                                </p:cTn>
                              </p:par>
                              <p:par>
                                <p:cTn id="29" presetID="2" presetClass="exit" presetSubtype="4" fill="hold" grpId="0" nodeType="withEffect">
                                  <p:stCondLst>
                                    <p:cond delay="0"/>
                                  </p:stCondLst>
                                  <p:childTnLst>
                                    <p:anim calcmode="lin" valueType="num">
                                      <p:cBhvr additive="base">
                                        <p:cTn id="30" dur="1000"/>
                                        <p:tgtEl>
                                          <p:spTgt spid="4"/>
                                        </p:tgtEl>
                                        <p:attrNameLst>
                                          <p:attrName>ppt_x</p:attrName>
                                        </p:attrNameLst>
                                      </p:cBhvr>
                                      <p:tavLst>
                                        <p:tav tm="0">
                                          <p:val>
                                            <p:strVal val="ppt_x"/>
                                          </p:val>
                                        </p:tav>
                                        <p:tav tm="100000">
                                          <p:val>
                                            <p:strVal val="ppt_x"/>
                                          </p:val>
                                        </p:tav>
                                      </p:tavLst>
                                    </p:anim>
                                    <p:anim calcmode="lin" valueType="num">
                                      <p:cBhvr additive="base">
                                        <p:cTn id="31" dur="1000"/>
                                        <p:tgtEl>
                                          <p:spTgt spid="4"/>
                                        </p:tgtEl>
                                        <p:attrNameLst>
                                          <p:attrName>ppt_y</p:attrName>
                                        </p:attrNameLst>
                                      </p:cBhvr>
                                      <p:tavLst>
                                        <p:tav tm="0">
                                          <p:val>
                                            <p:strVal val="ppt_y"/>
                                          </p:val>
                                        </p:tav>
                                        <p:tav tm="100000">
                                          <p:val>
                                            <p:strVal val="1+ppt_h/2"/>
                                          </p:val>
                                        </p:tav>
                                      </p:tavLst>
                                    </p:anim>
                                    <p:set>
                                      <p:cBhvr>
                                        <p:cTn id="32" dur="1" fill="hold">
                                          <p:stCondLst>
                                            <p:cond delay="999"/>
                                          </p:stCondLst>
                                        </p:cTn>
                                        <p:tgtEl>
                                          <p:spTgt spid="4"/>
                                        </p:tgtEl>
                                        <p:attrNameLst>
                                          <p:attrName>style.visibility</p:attrName>
                                        </p:attrNameLst>
                                      </p:cBhvr>
                                      <p:to>
                                        <p:strVal val="hidden"/>
                                      </p:to>
                                    </p:set>
                                  </p:childTnLst>
                                </p:cTn>
                              </p:par>
                            </p:childTnLst>
                          </p:cTn>
                        </p:par>
                        <p:par>
                          <p:cTn id="33" fill="hold">
                            <p:stCondLst>
                              <p:cond delay="1000"/>
                            </p:stCondLst>
                            <p:childTnLst>
                              <p:par>
                                <p:cTn id="34" presetID="47" presetClass="entr" presetSubtype="0"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1000"/>
                                        <p:tgtEl>
                                          <p:spTgt spid="13"/>
                                        </p:tgtEl>
                                      </p:cBhvr>
                                    </p:animEffect>
                                    <p:anim calcmode="lin" valueType="num">
                                      <p:cBhvr>
                                        <p:cTn id="37" dur="1000" fill="hold"/>
                                        <p:tgtEl>
                                          <p:spTgt spid="13"/>
                                        </p:tgtEl>
                                        <p:attrNameLst>
                                          <p:attrName>ppt_x</p:attrName>
                                        </p:attrNameLst>
                                      </p:cBhvr>
                                      <p:tavLst>
                                        <p:tav tm="0">
                                          <p:val>
                                            <p:strVal val="#ppt_x"/>
                                          </p:val>
                                        </p:tav>
                                        <p:tav tm="100000">
                                          <p:val>
                                            <p:strVal val="#ppt_x"/>
                                          </p:val>
                                        </p:tav>
                                      </p:tavLst>
                                    </p:anim>
                                    <p:anim calcmode="lin" valueType="num">
                                      <p:cBhvr>
                                        <p:cTn id="38" dur="1000" fill="hold"/>
                                        <p:tgtEl>
                                          <p:spTgt spid="13"/>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1000"/>
                                        <p:tgtEl>
                                          <p:spTgt spid="14"/>
                                        </p:tgtEl>
                                      </p:cBhvr>
                                    </p:animEffect>
                                    <p:anim calcmode="lin" valueType="num">
                                      <p:cBhvr>
                                        <p:cTn id="42" dur="1000" fill="hold"/>
                                        <p:tgtEl>
                                          <p:spTgt spid="14"/>
                                        </p:tgtEl>
                                        <p:attrNameLst>
                                          <p:attrName>ppt_x</p:attrName>
                                        </p:attrNameLst>
                                      </p:cBhvr>
                                      <p:tavLst>
                                        <p:tav tm="0">
                                          <p:val>
                                            <p:strVal val="#ppt_x"/>
                                          </p:val>
                                        </p:tav>
                                        <p:tav tm="100000">
                                          <p:val>
                                            <p:strVal val="#ppt_x"/>
                                          </p:val>
                                        </p:tav>
                                      </p:tavLst>
                                    </p:anim>
                                    <p:anim calcmode="lin" valueType="num">
                                      <p:cBhvr>
                                        <p:cTn id="4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4" grpId="1" animBg="1"/>
      <p:bldP spid="8" grpId="0" animBg="1"/>
      <p:bldP spid="8" grpId="1" animBg="1"/>
      <p:bldP spid="13" grpId="0" animBg="1"/>
      <p:bldP spid="14" grpId="0" animBg="1"/>
      <p:bldP spid="1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817" y="2032000"/>
            <a:ext cx="405183" cy="3557638"/>
          </a:xfrm>
          <a:prstGeom prst="rect">
            <a:avLst/>
          </a:prstGeom>
          <a:solidFill>
            <a:schemeClr val="accent6">
              <a:lumMod val="50000"/>
            </a:schemeClr>
          </a:solidFill>
          <a:ln w="19050">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3" name="Flowchart: Delay 2"/>
          <p:cNvSpPr/>
          <p:nvPr/>
        </p:nvSpPr>
        <p:spPr>
          <a:xfrm rot="16200000">
            <a:off x="3845467" y="952876"/>
            <a:ext cx="1688472" cy="10121775"/>
          </a:xfrm>
          <a:prstGeom prst="flowChartDelay">
            <a:avLst/>
          </a:prstGeom>
          <a:solidFill>
            <a:schemeClr val="accent3">
              <a:lumMod val="75000"/>
            </a:schemeClr>
          </a:solidFill>
          <a:ln>
            <a:noFill/>
          </a:ln>
          <a:effectLst>
            <a:innerShdw blurRad="114300">
              <a:prstClr val="black"/>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p:cNvSpPr/>
          <p:nvPr/>
        </p:nvSpPr>
        <p:spPr>
          <a:xfrm rot="271337">
            <a:off x="411812" y="3533042"/>
            <a:ext cx="4613191" cy="1569660"/>
          </a:xfrm>
          <a:prstGeom prst="rect">
            <a:avLst/>
          </a:prstGeom>
          <a:solidFill>
            <a:srgbClr val="FF4364"/>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marL="342900" indent="-342900" algn="ctr">
              <a:buFont typeface="Arial" pitchFamily="34" charset="0"/>
              <a:buChar char="•"/>
            </a:pPr>
            <a:r>
              <a:rPr lang="en-US" sz="2400" b="1" dirty="0">
                <a:solidFill>
                  <a:schemeClr val="tx1"/>
                </a:solidFill>
                <a:latin typeface="Comic Sans MS" pitchFamily="66" charset="0"/>
              </a:rPr>
              <a:t>Admit your mistakes.</a:t>
            </a:r>
          </a:p>
          <a:p>
            <a:pPr marL="342900" indent="-342900" algn="ctr">
              <a:buFont typeface="Arial" pitchFamily="34" charset="0"/>
              <a:buChar char="•"/>
            </a:pPr>
            <a:r>
              <a:rPr lang="en-US" sz="2400" b="1" dirty="0">
                <a:solidFill>
                  <a:schemeClr val="tx1"/>
                </a:solidFill>
                <a:latin typeface="Comic Sans MS" pitchFamily="66" charset="0"/>
              </a:rPr>
              <a:t>Take responsibility </a:t>
            </a:r>
          </a:p>
          <a:p>
            <a:pPr algn="ctr"/>
            <a:r>
              <a:rPr lang="en-US" sz="2400" b="1" dirty="0">
                <a:solidFill>
                  <a:schemeClr val="tx1"/>
                </a:solidFill>
                <a:latin typeface="Comic Sans MS" pitchFamily="66" charset="0"/>
              </a:rPr>
              <a:t>for your actions.</a:t>
            </a:r>
          </a:p>
          <a:p>
            <a:pPr marL="342900" indent="-342900" algn="ctr">
              <a:buFont typeface="Arial" pitchFamily="34" charset="0"/>
              <a:buChar char="•"/>
            </a:pPr>
            <a:r>
              <a:rPr lang="en-US" sz="2400" b="1" dirty="0">
                <a:solidFill>
                  <a:schemeClr val="tx1"/>
                </a:solidFill>
                <a:latin typeface="Comic Sans MS" pitchFamily="66" charset="0"/>
              </a:rPr>
              <a:t>Shows respect for others.</a:t>
            </a:r>
          </a:p>
        </p:txBody>
      </p:sp>
      <p:sp>
        <p:nvSpPr>
          <p:cNvPr id="7" name="Rectangle 6"/>
          <p:cNvSpPr/>
          <p:nvPr/>
        </p:nvSpPr>
        <p:spPr>
          <a:xfrm>
            <a:off x="219779" y="2258993"/>
            <a:ext cx="5402441" cy="954107"/>
          </a:xfrm>
          <a:prstGeom prst="rect">
            <a:avLst/>
          </a:prstGeom>
          <a:solidFill>
            <a:srgbClr val="34BEBF"/>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none">
            <a:spAutoFit/>
          </a:bodyPr>
          <a:lstStyle/>
          <a:p>
            <a:pPr algn="ctr"/>
            <a:r>
              <a:rPr lang="en-US" sz="2800" b="1" dirty="0">
                <a:solidFill>
                  <a:schemeClr val="tx1"/>
                </a:solidFill>
                <a:latin typeface="Comic Sans MS" pitchFamily="66" charset="0"/>
              </a:rPr>
              <a:t>3. Apologize for any offense </a:t>
            </a:r>
          </a:p>
          <a:p>
            <a:pPr algn="ctr"/>
            <a:r>
              <a:rPr lang="en-US" sz="2800" b="1" dirty="0">
                <a:solidFill>
                  <a:schemeClr val="tx1"/>
                </a:solidFill>
                <a:latin typeface="Comic Sans MS" pitchFamily="66" charset="0"/>
              </a:rPr>
              <a:t>you have given.</a:t>
            </a:r>
          </a:p>
        </p:txBody>
      </p:sp>
      <p:sp>
        <p:nvSpPr>
          <p:cNvPr id="8" name="Rectangle 7"/>
          <p:cNvSpPr/>
          <p:nvPr/>
        </p:nvSpPr>
        <p:spPr>
          <a:xfrm rot="481069">
            <a:off x="760393" y="2258993"/>
            <a:ext cx="4211409" cy="954107"/>
          </a:xfrm>
          <a:prstGeom prst="rect">
            <a:avLst/>
          </a:prstGeom>
          <a:solidFill>
            <a:srgbClr val="4483AD"/>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none">
            <a:spAutoFit/>
          </a:bodyPr>
          <a:lstStyle/>
          <a:p>
            <a:pPr algn="ctr"/>
            <a:r>
              <a:rPr lang="en-US" sz="2800" b="1" dirty="0">
                <a:solidFill>
                  <a:schemeClr val="tx1"/>
                </a:solidFill>
                <a:latin typeface="Comic Sans MS" pitchFamily="66" charset="0"/>
              </a:rPr>
              <a:t>4. Find out what each </a:t>
            </a:r>
          </a:p>
          <a:p>
            <a:pPr algn="ctr"/>
            <a:r>
              <a:rPr lang="en-US" sz="2800" b="1" dirty="0">
                <a:solidFill>
                  <a:schemeClr val="tx1"/>
                </a:solidFill>
                <a:latin typeface="Comic Sans MS" pitchFamily="66" charset="0"/>
              </a:rPr>
              <a:t>person needs.</a:t>
            </a:r>
          </a:p>
        </p:txBody>
      </p:sp>
      <p:sp>
        <p:nvSpPr>
          <p:cNvPr id="9" name="Rectangle 8"/>
          <p:cNvSpPr/>
          <p:nvPr/>
        </p:nvSpPr>
        <p:spPr>
          <a:xfrm rot="21410120">
            <a:off x="196155" y="3665707"/>
            <a:ext cx="5019104" cy="1569660"/>
          </a:xfrm>
          <a:prstGeom prst="rect">
            <a:avLst/>
          </a:prstGeom>
          <a:solidFill>
            <a:srgbClr val="00998C"/>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marL="342900" indent="-342900" algn="ctr">
              <a:buFont typeface="Arial" pitchFamily="34" charset="0"/>
              <a:buChar char="•"/>
            </a:pPr>
            <a:r>
              <a:rPr lang="en-US" sz="2400" b="1" dirty="0">
                <a:solidFill>
                  <a:schemeClr val="tx1"/>
                </a:solidFill>
                <a:latin typeface="Comic Sans MS" pitchFamily="66" charset="0"/>
              </a:rPr>
              <a:t>What do you need to </a:t>
            </a:r>
          </a:p>
          <a:p>
            <a:pPr algn="ctr"/>
            <a:r>
              <a:rPr lang="en-US" sz="2400" b="1" dirty="0">
                <a:solidFill>
                  <a:schemeClr val="tx1"/>
                </a:solidFill>
                <a:latin typeface="Comic Sans MS" pitchFamily="66" charset="0"/>
              </a:rPr>
              <a:t>solve the problem?</a:t>
            </a:r>
          </a:p>
          <a:p>
            <a:pPr marL="342900" indent="-342900" algn="ctr">
              <a:buFont typeface="Arial" pitchFamily="34" charset="0"/>
              <a:buChar char="•"/>
            </a:pPr>
            <a:r>
              <a:rPr lang="en-US" sz="2400" b="1" dirty="0">
                <a:solidFill>
                  <a:schemeClr val="tx1"/>
                </a:solidFill>
                <a:latin typeface="Comic Sans MS" pitchFamily="66" charset="0"/>
              </a:rPr>
              <a:t>What does the other </a:t>
            </a:r>
          </a:p>
          <a:p>
            <a:pPr algn="ctr"/>
            <a:r>
              <a:rPr lang="en-US" sz="2400" b="1" dirty="0">
                <a:solidFill>
                  <a:schemeClr val="tx1"/>
                </a:solidFill>
                <a:latin typeface="Comic Sans MS" pitchFamily="66" charset="0"/>
              </a:rPr>
              <a:t>person need?</a:t>
            </a:r>
          </a:p>
        </p:txBody>
      </p:sp>
      <p:sp>
        <p:nvSpPr>
          <p:cNvPr id="14" name="Oval Callout 13"/>
          <p:cNvSpPr/>
          <p:nvPr/>
        </p:nvSpPr>
        <p:spPr>
          <a:xfrm>
            <a:off x="2718408" y="88900"/>
            <a:ext cx="2839049" cy="1574882"/>
          </a:xfrm>
          <a:prstGeom prst="wedgeEllipseCallout">
            <a:avLst>
              <a:gd name="adj1" fmla="val 50215"/>
              <a:gd name="adj2" fmla="val 39450"/>
            </a:avLst>
          </a:prstGeom>
          <a:solidFill>
            <a:schemeClr val="bg1"/>
          </a:solidFill>
          <a:ln w="28575">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2600" b="1" dirty="0">
                <a:solidFill>
                  <a:schemeClr val="tx1"/>
                </a:solidFill>
                <a:latin typeface="Trebuchet MS" pitchFamily="34" charset="0"/>
              </a:rPr>
              <a:t>Steps to Resolving Conflict</a:t>
            </a:r>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55856" y="546100"/>
            <a:ext cx="3209295" cy="5670338"/>
          </a:xfrm>
          <a:prstGeom prst="rect">
            <a:avLst/>
          </a:prstGeom>
          <a:effectLst>
            <a:outerShdw blurRad="63500" sx="101000" sy="101000" algn="ctr" rotWithShape="0">
              <a:prstClr val="black">
                <a:alpha val="40000"/>
              </a:prstClr>
            </a:outerShdw>
          </a:effectLst>
        </p:spPr>
      </p:pic>
      <p:sp>
        <p:nvSpPr>
          <p:cNvPr id="13" name="Rectangle 12"/>
          <p:cNvSpPr/>
          <p:nvPr/>
        </p:nvSpPr>
        <p:spPr>
          <a:xfrm>
            <a:off x="113640" y="6527914"/>
            <a:ext cx="2210477" cy="276999"/>
          </a:xfrm>
          <a:prstGeom prst="rect">
            <a:avLst/>
          </a:prstGeom>
        </p:spPr>
        <p:txBody>
          <a:bodyPr wrap="none">
            <a:spAutoFit/>
          </a:bodyPr>
          <a:lstStyle/>
          <a:p>
            <a:r>
              <a:rPr lang="en-US" sz="1200" kern="1200" dirty="0">
                <a:solidFill>
                  <a:schemeClr val="tx1"/>
                </a:solidFill>
                <a:effectLst/>
                <a:latin typeface="+mn-lt"/>
                <a:ea typeface="+mn-ea"/>
                <a:cs typeface="+mn-cs"/>
              </a:rPr>
              <a:t>Session 6.7.2 Conflict Resolution</a:t>
            </a:r>
          </a:p>
        </p:txBody>
      </p:sp>
      <p:sp>
        <p:nvSpPr>
          <p:cNvPr id="5" name="Rectangle 4">
            <a:extLst>
              <a:ext uri="{FF2B5EF4-FFF2-40B4-BE49-F238E27FC236}">
                <a16:creationId xmlns:a16="http://schemas.microsoft.com/office/drawing/2014/main" id="{E238AD4B-74AE-3849-A437-518341072A7D}"/>
              </a:ext>
            </a:extLst>
          </p:cNvPr>
          <p:cNvSpPr/>
          <p:nvPr/>
        </p:nvSpPr>
        <p:spPr>
          <a:xfrm>
            <a:off x="6981935" y="6523158"/>
            <a:ext cx="2071273" cy="276999"/>
          </a:xfrm>
          <a:prstGeom prst="rect">
            <a:avLst/>
          </a:prstGeom>
        </p:spPr>
        <p:txBody>
          <a:bodyPr wrap="none">
            <a:spAutoFit/>
          </a:bodyPr>
          <a:lstStyle/>
          <a:p>
            <a:r>
              <a:rPr lang="en-US" sz="1200" kern="1200" dirty="0">
                <a:solidFill>
                  <a:schemeClr val="tx1"/>
                </a:solidFill>
                <a:effectLst/>
                <a:latin typeface="+mn-lt"/>
                <a:ea typeface="+mn-ea"/>
                <a:cs typeface="+mn-cs"/>
              </a:rPr>
              <a:t>© 2013, 2023 Healthy Futures</a:t>
            </a:r>
          </a:p>
        </p:txBody>
      </p:sp>
    </p:spTree>
    <p:extLst>
      <p:ext uri="{BB962C8B-B14F-4D97-AF65-F5344CB8AC3E}">
        <p14:creationId xmlns:p14="http://schemas.microsoft.com/office/powerpoint/2010/main" val="3629666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childTnLst>
                                </p:cTn>
                              </p:par>
                            </p:childTnLst>
                          </p:cTn>
                        </p:par>
                        <p:par>
                          <p:cTn id="12" fill="hold">
                            <p:stCondLst>
                              <p:cond delay="2000"/>
                            </p:stCondLst>
                            <p:childTnLst>
                              <p:par>
                                <p:cTn id="13" presetID="47"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par>
                                <p:cTn id="18" presetID="42" presetClass="entr" presetSubtype="0" fill="hold" grpId="1"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xit" presetSubtype="12" fill="hold" grpId="1" nodeType="clickEffect">
                                  <p:stCondLst>
                                    <p:cond delay="0"/>
                                  </p:stCondLst>
                                  <p:childTnLst>
                                    <p:anim calcmode="lin" valueType="num">
                                      <p:cBhvr additive="base">
                                        <p:cTn id="26" dur="1000"/>
                                        <p:tgtEl>
                                          <p:spTgt spid="7"/>
                                        </p:tgtEl>
                                        <p:attrNameLst>
                                          <p:attrName>ppt_x</p:attrName>
                                        </p:attrNameLst>
                                      </p:cBhvr>
                                      <p:tavLst>
                                        <p:tav tm="0">
                                          <p:val>
                                            <p:strVal val="ppt_x"/>
                                          </p:val>
                                        </p:tav>
                                        <p:tav tm="100000">
                                          <p:val>
                                            <p:strVal val="0-ppt_w/2"/>
                                          </p:val>
                                        </p:tav>
                                      </p:tavLst>
                                    </p:anim>
                                    <p:anim calcmode="lin" valueType="num">
                                      <p:cBhvr additive="base">
                                        <p:cTn id="27" dur="1000"/>
                                        <p:tgtEl>
                                          <p:spTgt spid="7"/>
                                        </p:tgtEl>
                                        <p:attrNameLst>
                                          <p:attrName>ppt_y</p:attrName>
                                        </p:attrNameLst>
                                      </p:cBhvr>
                                      <p:tavLst>
                                        <p:tav tm="0">
                                          <p:val>
                                            <p:strVal val="ppt_y"/>
                                          </p:val>
                                        </p:tav>
                                        <p:tav tm="100000">
                                          <p:val>
                                            <p:strVal val="1+ppt_h/2"/>
                                          </p:val>
                                        </p:tav>
                                      </p:tavLst>
                                    </p:anim>
                                    <p:set>
                                      <p:cBhvr>
                                        <p:cTn id="28" dur="1" fill="hold">
                                          <p:stCondLst>
                                            <p:cond delay="999"/>
                                          </p:stCondLst>
                                        </p:cTn>
                                        <p:tgtEl>
                                          <p:spTgt spid="7"/>
                                        </p:tgtEl>
                                        <p:attrNameLst>
                                          <p:attrName>style.visibility</p:attrName>
                                        </p:attrNameLst>
                                      </p:cBhvr>
                                      <p:to>
                                        <p:strVal val="hidden"/>
                                      </p:to>
                                    </p:set>
                                  </p:childTnLst>
                                </p:cTn>
                              </p:par>
                              <p:par>
                                <p:cTn id="29" presetID="2" presetClass="exit" presetSubtype="12" fill="hold" grpId="0" nodeType="withEffect">
                                  <p:stCondLst>
                                    <p:cond delay="0"/>
                                  </p:stCondLst>
                                  <p:childTnLst>
                                    <p:anim calcmode="lin" valueType="num">
                                      <p:cBhvr additive="base">
                                        <p:cTn id="30" dur="1000"/>
                                        <p:tgtEl>
                                          <p:spTgt spid="4"/>
                                        </p:tgtEl>
                                        <p:attrNameLst>
                                          <p:attrName>ppt_x</p:attrName>
                                        </p:attrNameLst>
                                      </p:cBhvr>
                                      <p:tavLst>
                                        <p:tav tm="0">
                                          <p:val>
                                            <p:strVal val="ppt_x"/>
                                          </p:val>
                                        </p:tav>
                                        <p:tav tm="100000">
                                          <p:val>
                                            <p:strVal val="0-ppt_w/2"/>
                                          </p:val>
                                        </p:tav>
                                      </p:tavLst>
                                    </p:anim>
                                    <p:anim calcmode="lin" valueType="num">
                                      <p:cBhvr additive="base">
                                        <p:cTn id="31" dur="1000"/>
                                        <p:tgtEl>
                                          <p:spTgt spid="4"/>
                                        </p:tgtEl>
                                        <p:attrNameLst>
                                          <p:attrName>ppt_y</p:attrName>
                                        </p:attrNameLst>
                                      </p:cBhvr>
                                      <p:tavLst>
                                        <p:tav tm="0">
                                          <p:val>
                                            <p:strVal val="ppt_y"/>
                                          </p:val>
                                        </p:tav>
                                        <p:tav tm="100000">
                                          <p:val>
                                            <p:strVal val="1+ppt_h/2"/>
                                          </p:val>
                                        </p:tav>
                                      </p:tavLst>
                                    </p:anim>
                                    <p:set>
                                      <p:cBhvr>
                                        <p:cTn id="32" dur="1" fill="hold">
                                          <p:stCondLst>
                                            <p:cond delay="999"/>
                                          </p:stCondLst>
                                        </p:cTn>
                                        <p:tgtEl>
                                          <p:spTgt spid="4"/>
                                        </p:tgtEl>
                                        <p:attrNameLst>
                                          <p:attrName>style.visibility</p:attrName>
                                        </p:attrNameLst>
                                      </p:cBhvr>
                                      <p:to>
                                        <p:strVal val="hidden"/>
                                      </p:to>
                                    </p:set>
                                  </p:childTnLst>
                                </p:cTn>
                              </p:par>
                              <p:par>
                                <p:cTn id="33" presetID="42"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1000"/>
                                        <p:tgtEl>
                                          <p:spTgt spid="8"/>
                                        </p:tgtEl>
                                      </p:cBhvr>
                                    </p:animEffect>
                                    <p:anim calcmode="lin" valueType="num">
                                      <p:cBhvr>
                                        <p:cTn id="36" dur="1000" fill="hold"/>
                                        <p:tgtEl>
                                          <p:spTgt spid="8"/>
                                        </p:tgtEl>
                                        <p:attrNameLst>
                                          <p:attrName>ppt_x</p:attrName>
                                        </p:attrNameLst>
                                      </p:cBhvr>
                                      <p:tavLst>
                                        <p:tav tm="0">
                                          <p:val>
                                            <p:strVal val="#ppt_x"/>
                                          </p:val>
                                        </p:tav>
                                        <p:tav tm="100000">
                                          <p:val>
                                            <p:strVal val="#ppt_x"/>
                                          </p:val>
                                        </p:tav>
                                      </p:tavLst>
                                    </p:anim>
                                    <p:anim calcmode="lin" valueType="num">
                                      <p:cBhvr>
                                        <p:cTn id="37" dur="1000" fill="hold"/>
                                        <p:tgtEl>
                                          <p:spTgt spid="8"/>
                                        </p:tgtEl>
                                        <p:attrNameLst>
                                          <p:attrName>ppt_y</p:attrName>
                                        </p:attrNameLst>
                                      </p:cBhvr>
                                      <p:tavLst>
                                        <p:tav tm="0">
                                          <p:val>
                                            <p:strVal val="#ppt_y+.1"/>
                                          </p:val>
                                        </p:tav>
                                        <p:tav tm="100000">
                                          <p:val>
                                            <p:strVal val="#ppt_y"/>
                                          </p:val>
                                        </p:tav>
                                      </p:tavLst>
                                    </p:anim>
                                  </p:childTnLst>
                                </p:cTn>
                              </p:par>
                              <p:par>
                                <p:cTn id="38" presetID="47" presetClass="entr" presetSubtype="0"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1000"/>
                                        <p:tgtEl>
                                          <p:spTgt spid="9"/>
                                        </p:tgtEl>
                                      </p:cBhvr>
                                    </p:animEffect>
                                    <p:anim calcmode="lin" valueType="num">
                                      <p:cBhvr>
                                        <p:cTn id="41" dur="1000" fill="hold"/>
                                        <p:tgtEl>
                                          <p:spTgt spid="9"/>
                                        </p:tgtEl>
                                        <p:attrNameLst>
                                          <p:attrName>ppt_x</p:attrName>
                                        </p:attrNameLst>
                                      </p:cBhvr>
                                      <p:tavLst>
                                        <p:tav tm="0">
                                          <p:val>
                                            <p:strVal val="#ppt_x"/>
                                          </p:val>
                                        </p:tav>
                                        <p:tav tm="100000">
                                          <p:val>
                                            <p:strVal val="#ppt_x"/>
                                          </p:val>
                                        </p:tav>
                                      </p:tavLst>
                                    </p:anim>
                                    <p:anim calcmode="lin" valueType="num">
                                      <p:cBhvr>
                                        <p:cTn id="42"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4" grpId="1" animBg="1"/>
      <p:bldP spid="7" grpId="0" animBg="1"/>
      <p:bldP spid="7" grpId="1" animBg="1"/>
      <p:bldP spid="8" grpId="0" animBg="1"/>
      <p:bldP spid="9" grpId="0" animBg="1"/>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44819" y="1497471"/>
            <a:ext cx="405183" cy="3964038"/>
          </a:xfrm>
          <a:prstGeom prst="rect">
            <a:avLst/>
          </a:prstGeom>
          <a:solidFill>
            <a:schemeClr val="accent6">
              <a:lumMod val="50000"/>
            </a:schemeClr>
          </a:solidFill>
          <a:ln w="19050">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3" name="Flowchart: Delay 2"/>
          <p:cNvSpPr/>
          <p:nvPr/>
        </p:nvSpPr>
        <p:spPr>
          <a:xfrm rot="16200000">
            <a:off x="3845467" y="952876"/>
            <a:ext cx="1688472" cy="10121775"/>
          </a:xfrm>
          <a:prstGeom prst="flowChartDelay">
            <a:avLst/>
          </a:prstGeom>
          <a:solidFill>
            <a:schemeClr val="accent3">
              <a:lumMod val="75000"/>
            </a:schemeClr>
          </a:solidFill>
          <a:ln>
            <a:noFill/>
          </a:ln>
          <a:effectLst>
            <a:innerShdw blurRad="114300">
              <a:prstClr val="black"/>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p:cNvSpPr/>
          <p:nvPr/>
        </p:nvSpPr>
        <p:spPr>
          <a:xfrm>
            <a:off x="3840814" y="3481113"/>
            <a:ext cx="5188888" cy="1569660"/>
          </a:xfrm>
          <a:prstGeom prst="rect">
            <a:avLst/>
          </a:prstGeom>
          <a:solidFill>
            <a:srgbClr val="75A941"/>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marL="342900" indent="-342900" algn="ctr">
              <a:buFont typeface="Arial" pitchFamily="34" charset="0"/>
              <a:buChar char="•"/>
            </a:pPr>
            <a:r>
              <a:rPr lang="en-US" sz="2400" b="1" dirty="0">
                <a:solidFill>
                  <a:schemeClr val="tx1"/>
                </a:solidFill>
                <a:latin typeface="Comic Sans MS" pitchFamily="66" charset="0"/>
              </a:rPr>
              <a:t>Both of you contribute ideas.</a:t>
            </a:r>
          </a:p>
          <a:p>
            <a:pPr marL="342900" indent="-342900" algn="ctr">
              <a:buFont typeface="Arial" pitchFamily="34" charset="0"/>
              <a:buChar char="•"/>
            </a:pPr>
            <a:r>
              <a:rPr lang="en-US" sz="2400" b="1" dirty="0">
                <a:solidFill>
                  <a:schemeClr val="tx1"/>
                </a:solidFill>
                <a:latin typeface="Comic Sans MS" pitchFamily="66" charset="0"/>
              </a:rPr>
              <a:t>Make a list.</a:t>
            </a:r>
          </a:p>
          <a:p>
            <a:pPr marL="342900" indent="-342900" algn="ctr">
              <a:buFont typeface="Arial" pitchFamily="34" charset="0"/>
              <a:buChar char="•"/>
            </a:pPr>
            <a:r>
              <a:rPr lang="en-US" sz="2400" b="1" dirty="0">
                <a:solidFill>
                  <a:schemeClr val="tx1"/>
                </a:solidFill>
                <a:latin typeface="Comic Sans MS" pitchFamily="66" charset="0"/>
              </a:rPr>
              <a:t>Discuss the positives </a:t>
            </a:r>
          </a:p>
          <a:p>
            <a:pPr algn="ctr"/>
            <a:r>
              <a:rPr lang="en-US" sz="2400" b="1" dirty="0">
                <a:solidFill>
                  <a:schemeClr val="tx1"/>
                </a:solidFill>
                <a:latin typeface="Comic Sans MS" pitchFamily="66" charset="0"/>
              </a:rPr>
              <a:t>of each idea.</a:t>
            </a:r>
          </a:p>
        </p:txBody>
      </p:sp>
      <p:sp>
        <p:nvSpPr>
          <p:cNvPr id="7" name="Rectangle 6"/>
          <p:cNvSpPr/>
          <p:nvPr/>
        </p:nvSpPr>
        <p:spPr>
          <a:xfrm rot="283300">
            <a:off x="4165750" y="1872682"/>
            <a:ext cx="4368504" cy="1384995"/>
          </a:xfrm>
          <a:prstGeom prst="rect">
            <a:avLst/>
          </a:prstGeom>
          <a:solidFill>
            <a:srgbClr val="FFC000"/>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none">
            <a:spAutoFit/>
          </a:bodyPr>
          <a:lstStyle/>
          <a:p>
            <a:pPr algn="ctr"/>
            <a:r>
              <a:rPr lang="en-US" sz="2800" b="1" dirty="0">
                <a:solidFill>
                  <a:schemeClr val="tx1"/>
                </a:solidFill>
                <a:latin typeface="Comic Sans MS" pitchFamily="66" charset="0"/>
              </a:rPr>
              <a:t>5. Brainstorm solutions </a:t>
            </a:r>
          </a:p>
          <a:p>
            <a:pPr algn="ctr"/>
            <a:r>
              <a:rPr lang="en-US" sz="2800" b="1" dirty="0">
                <a:solidFill>
                  <a:schemeClr val="tx1"/>
                </a:solidFill>
                <a:latin typeface="Comic Sans MS" pitchFamily="66" charset="0"/>
              </a:rPr>
              <a:t>that will meet both </a:t>
            </a:r>
          </a:p>
          <a:p>
            <a:pPr algn="ctr"/>
            <a:r>
              <a:rPr lang="en-US" sz="2800" b="1" dirty="0">
                <a:solidFill>
                  <a:schemeClr val="tx1"/>
                </a:solidFill>
                <a:latin typeface="Comic Sans MS" pitchFamily="66" charset="0"/>
              </a:rPr>
              <a:t>of your needs.</a:t>
            </a:r>
          </a:p>
        </p:txBody>
      </p:sp>
      <p:sp>
        <p:nvSpPr>
          <p:cNvPr id="8" name="Rectangle 7"/>
          <p:cNvSpPr/>
          <p:nvPr/>
        </p:nvSpPr>
        <p:spPr>
          <a:xfrm>
            <a:off x="4251078" y="2224318"/>
            <a:ext cx="3919663" cy="954107"/>
          </a:xfrm>
          <a:prstGeom prst="rect">
            <a:avLst/>
          </a:prstGeom>
          <a:solidFill>
            <a:srgbClr val="41B67C"/>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none">
            <a:spAutoFit/>
          </a:bodyPr>
          <a:lstStyle/>
          <a:p>
            <a:pPr algn="ctr"/>
            <a:r>
              <a:rPr lang="en-US" sz="2800" b="1" dirty="0">
                <a:solidFill>
                  <a:schemeClr val="tx1"/>
                </a:solidFill>
                <a:latin typeface="Comic Sans MS" pitchFamily="66" charset="0"/>
              </a:rPr>
              <a:t>6. Pick a solution you</a:t>
            </a:r>
          </a:p>
          <a:p>
            <a:pPr algn="ctr"/>
            <a:r>
              <a:rPr lang="en-US" sz="2800" b="1" dirty="0">
                <a:solidFill>
                  <a:schemeClr val="tx1"/>
                </a:solidFill>
                <a:latin typeface="Comic Sans MS" pitchFamily="66" charset="0"/>
              </a:rPr>
              <a:t>both can agree on.</a:t>
            </a:r>
          </a:p>
        </p:txBody>
      </p:sp>
      <p:sp>
        <p:nvSpPr>
          <p:cNvPr id="9" name="Rectangle 8"/>
          <p:cNvSpPr/>
          <p:nvPr/>
        </p:nvSpPr>
        <p:spPr>
          <a:xfrm rot="324584">
            <a:off x="4029174" y="3481112"/>
            <a:ext cx="4641654" cy="1569660"/>
          </a:xfrm>
          <a:prstGeom prst="rect">
            <a:avLst/>
          </a:prstGeom>
          <a:solidFill>
            <a:srgbClr val="34BEBF"/>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marL="342900" indent="-342900" algn="ctr">
              <a:buFont typeface="Arial" pitchFamily="34" charset="0"/>
              <a:buChar char="•"/>
            </a:pPr>
            <a:r>
              <a:rPr lang="en-US" sz="2400" b="1" dirty="0">
                <a:solidFill>
                  <a:schemeClr val="tx1"/>
                </a:solidFill>
                <a:latin typeface="Comic Sans MS" pitchFamily="66" charset="0"/>
              </a:rPr>
              <a:t>The solution should truly solve the problem.</a:t>
            </a:r>
          </a:p>
          <a:p>
            <a:pPr marL="342900" indent="-342900" algn="ctr">
              <a:buFont typeface="Arial" pitchFamily="34" charset="0"/>
              <a:buChar char="•"/>
            </a:pPr>
            <a:r>
              <a:rPr lang="en-US" sz="2400" b="1" dirty="0">
                <a:solidFill>
                  <a:schemeClr val="tx1"/>
                </a:solidFill>
                <a:latin typeface="Comic Sans MS" pitchFamily="66" charset="0"/>
              </a:rPr>
              <a:t>Both parties have to agree it’s the right solution.</a:t>
            </a:r>
          </a:p>
        </p:txBody>
      </p:sp>
      <p:sp>
        <p:nvSpPr>
          <p:cNvPr id="12" name="Oval Callout 11"/>
          <p:cNvSpPr/>
          <p:nvPr/>
        </p:nvSpPr>
        <p:spPr>
          <a:xfrm>
            <a:off x="2841211" y="120352"/>
            <a:ext cx="2839049" cy="1574882"/>
          </a:xfrm>
          <a:prstGeom prst="wedgeEllipseCallout">
            <a:avLst>
              <a:gd name="adj1" fmla="val -39252"/>
              <a:gd name="adj2" fmla="val 54772"/>
            </a:avLst>
          </a:prstGeom>
          <a:solidFill>
            <a:schemeClr val="bg1"/>
          </a:solidFill>
          <a:ln w="28575">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2600" b="1" dirty="0">
                <a:solidFill>
                  <a:schemeClr val="tx1"/>
                </a:solidFill>
                <a:latin typeface="Trebuchet MS" pitchFamily="34" charset="0"/>
              </a:rPr>
              <a:t>Steps to Resolving Conflict</a:t>
            </a: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905" y="907793"/>
            <a:ext cx="3125320" cy="5521965"/>
          </a:xfrm>
          <a:prstGeom prst="rect">
            <a:avLst/>
          </a:prstGeom>
          <a:effectLst>
            <a:outerShdw blurRad="63500" sx="101000" sy="101000" algn="ctr" rotWithShape="0">
              <a:prstClr val="black">
                <a:alpha val="40000"/>
              </a:prstClr>
            </a:outerShdw>
          </a:effectLst>
        </p:spPr>
      </p:pic>
      <p:sp>
        <p:nvSpPr>
          <p:cNvPr id="14" name="Rectangle 13"/>
          <p:cNvSpPr/>
          <p:nvPr/>
        </p:nvSpPr>
        <p:spPr>
          <a:xfrm>
            <a:off x="113640" y="6527914"/>
            <a:ext cx="2210477" cy="276999"/>
          </a:xfrm>
          <a:prstGeom prst="rect">
            <a:avLst/>
          </a:prstGeom>
        </p:spPr>
        <p:txBody>
          <a:bodyPr wrap="none">
            <a:spAutoFit/>
          </a:bodyPr>
          <a:lstStyle/>
          <a:p>
            <a:r>
              <a:rPr lang="en-US" sz="1200" kern="1200" dirty="0">
                <a:solidFill>
                  <a:schemeClr val="tx1"/>
                </a:solidFill>
                <a:effectLst/>
                <a:latin typeface="+mn-lt"/>
                <a:ea typeface="+mn-ea"/>
                <a:cs typeface="+mn-cs"/>
              </a:rPr>
              <a:t>Session 6.7.2 Conflict Resolution</a:t>
            </a:r>
          </a:p>
        </p:txBody>
      </p:sp>
      <p:sp>
        <p:nvSpPr>
          <p:cNvPr id="5" name="Rectangle 4">
            <a:extLst>
              <a:ext uri="{FF2B5EF4-FFF2-40B4-BE49-F238E27FC236}">
                <a16:creationId xmlns:a16="http://schemas.microsoft.com/office/drawing/2014/main" id="{F71DE359-6A31-571A-37AD-BF1FDE27CB98}"/>
              </a:ext>
            </a:extLst>
          </p:cNvPr>
          <p:cNvSpPr/>
          <p:nvPr/>
        </p:nvSpPr>
        <p:spPr>
          <a:xfrm>
            <a:off x="6981935" y="6523158"/>
            <a:ext cx="2071273" cy="276999"/>
          </a:xfrm>
          <a:prstGeom prst="rect">
            <a:avLst/>
          </a:prstGeom>
        </p:spPr>
        <p:txBody>
          <a:bodyPr wrap="none">
            <a:spAutoFit/>
          </a:bodyPr>
          <a:lstStyle/>
          <a:p>
            <a:r>
              <a:rPr lang="en-US" sz="1200" kern="1200" dirty="0">
                <a:solidFill>
                  <a:schemeClr val="tx1"/>
                </a:solidFill>
                <a:effectLst/>
                <a:latin typeface="+mn-lt"/>
                <a:ea typeface="+mn-ea"/>
                <a:cs typeface="+mn-cs"/>
              </a:rPr>
              <a:t>© 2013, 2023 Healthy Futures</a:t>
            </a:r>
          </a:p>
        </p:txBody>
      </p:sp>
    </p:spTree>
    <p:extLst>
      <p:ext uri="{BB962C8B-B14F-4D97-AF65-F5344CB8AC3E}">
        <p14:creationId xmlns:p14="http://schemas.microsoft.com/office/powerpoint/2010/main" val="1330736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childTnLst>
                                </p:cTn>
                              </p:par>
                            </p:childTnLst>
                          </p:cTn>
                        </p:par>
                        <p:par>
                          <p:cTn id="12" fill="hold">
                            <p:stCondLst>
                              <p:cond delay="2000"/>
                            </p:stCondLst>
                            <p:childTnLst>
                              <p:par>
                                <p:cTn id="13" presetID="42"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par>
                                <p:cTn id="18" presetID="47" presetClass="entr" presetSubtype="0"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xit" presetSubtype="8" fill="hold" grpId="1" nodeType="clickEffect">
                                  <p:stCondLst>
                                    <p:cond delay="0"/>
                                  </p:stCondLst>
                                  <p:childTnLst>
                                    <p:anim calcmode="lin" valueType="num">
                                      <p:cBhvr additive="base">
                                        <p:cTn id="26" dur="1000"/>
                                        <p:tgtEl>
                                          <p:spTgt spid="7"/>
                                        </p:tgtEl>
                                        <p:attrNameLst>
                                          <p:attrName>ppt_x</p:attrName>
                                        </p:attrNameLst>
                                      </p:cBhvr>
                                      <p:tavLst>
                                        <p:tav tm="0">
                                          <p:val>
                                            <p:strVal val="ppt_x"/>
                                          </p:val>
                                        </p:tav>
                                        <p:tav tm="100000">
                                          <p:val>
                                            <p:strVal val="0-ppt_w/2"/>
                                          </p:val>
                                        </p:tav>
                                      </p:tavLst>
                                    </p:anim>
                                    <p:anim calcmode="lin" valueType="num">
                                      <p:cBhvr additive="base">
                                        <p:cTn id="27" dur="1000"/>
                                        <p:tgtEl>
                                          <p:spTgt spid="7"/>
                                        </p:tgtEl>
                                        <p:attrNameLst>
                                          <p:attrName>ppt_y</p:attrName>
                                        </p:attrNameLst>
                                      </p:cBhvr>
                                      <p:tavLst>
                                        <p:tav tm="0">
                                          <p:val>
                                            <p:strVal val="ppt_y"/>
                                          </p:val>
                                        </p:tav>
                                        <p:tav tm="100000">
                                          <p:val>
                                            <p:strVal val="ppt_y"/>
                                          </p:val>
                                        </p:tav>
                                      </p:tavLst>
                                    </p:anim>
                                    <p:set>
                                      <p:cBhvr>
                                        <p:cTn id="28" dur="1" fill="hold">
                                          <p:stCondLst>
                                            <p:cond delay="999"/>
                                          </p:stCondLst>
                                        </p:cTn>
                                        <p:tgtEl>
                                          <p:spTgt spid="7"/>
                                        </p:tgtEl>
                                        <p:attrNameLst>
                                          <p:attrName>style.visibility</p:attrName>
                                        </p:attrNameLst>
                                      </p:cBhvr>
                                      <p:to>
                                        <p:strVal val="hidden"/>
                                      </p:to>
                                    </p:set>
                                  </p:childTnLst>
                                </p:cTn>
                              </p:par>
                              <p:par>
                                <p:cTn id="29" presetID="2" presetClass="exit" presetSubtype="8" fill="hold" grpId="1" nodeType="withEffect">
                                  <p:stCondLst>
                                    <p:cond delay="0"/>
                                  </p:stCondLst>
                                  <p:childTnLst>
                                    <p:anim calcmode="lin" valueType="num">
                                      <p:cBhvr additive="base">
                                        <p:cTn id="30" dur="1000"/>
                                        <p:tgtEl>
                                          <p:spTgt spid="4"/>
                                        </p:tgtEl>
                                        <p:attrNameLst>
                                          <p:attrName>ppt_x</p:attrName>
                                        </p:attrNameLst>
                                      </p:cBhvr>
                                      <p:tavLst>
                                        <p:tav tm="0">
                                          <p:val>
                                            <p:strVal val="ppt_x"/>
                                          </p:val>
                                        </p:tav>
                                        <p:tav tm="100000">
                                          <p:val>
                                            <p:strVal val="0-ppt_w/2"/>
                                          </p:val>
                                        </p:tav>
                                      </p:tavLst>
                                    </p:anim>
                                    <p:anim calcmode="lin" valueType="num">
                                      <p:cBhvr additive="base">
                                        <p:cTn id="31" dur="1000"/>
                                        <p:tgtEl>
                                          <p:spTgt spid="4"/>
                                        </p:tgtEl>
                                        <p:attrNameLst>
                                          <p:attrName>ppt_y</p:attrName>
                                        </p:attrNameLst>
                                      </p:cBhvr>
                                      <p:tavLst>
                                        <p:tav tm="0">
                                          <p:val>
                                            <p:strVal val="ppt_y"/>
                                          </p:val>
                                        </p:tav>
                                        <p:tav tm="100000">
                                          <p:val>
                                            <p:strVal val="ppt_y"/>
                                          </p:val>
                                        </p:tav>
                                      </p:tavLst>
                                    </p:anim>
                                    <p:set>
                                      <p:cBhvr>
                                        <p:cTn id="32" dur="1" fill="hold">
                                          <p:stCondLst>
                                            <p:cond delay="999"/>
                                          </p:stCondLst>
                                        </p:cTn>
                                        <p:tgtEl>
                                          <p:spTgt spid="4"/>
                                        </p:tgtEl>
                                        <p:attrNameLst>
                                          <p:attrName>style.visibility</p:attrName>
                                        </p:attrNameLst>
                                      </p:cBhvr>
                                      <p:to>
                                        <p:strVal val="hidden"/>
                                      </p:to>
                                    </p:set>
                                  </p:childTnLst>
                                </p:cTn>
                              </p:par>
                              <p:par>
                                <p:cTn id="33" presetID="47"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1000"/>
                                        <p:tgtEl>
                                          <p:spTgt spid="8"/>
                                        </p:tgtEl>
                                      </p:cBhvr>
                                    </p:animEffect>
                                    <p:anim calcmode="lin" valueType="num">
                                      <p:cBhvr>
                                        <p:cTn id="36" dur="1000" fill="hold"/>
                                        <p:tgtEl>
                                          <p:spTgt spid="8"/>
                                        </p:tgtEl>
                                        <p:attrNameLst>
                                          <p:attrName>ppt_x</p:attrName>
                                        </p:attrNameLst>
                                      </p:cBhvr>
                                      <p:tavLst>
                                        <p:tav tm="0">
                                          <p:val>
                                            <p:strVal val="#ppt_x"/>
                                          </p:val>
                                        </p:tav>
                                        <p:tav tm="100000">
                                          <p:val>
                                            <p:strVal val="#ppt_x"/>
                                          </p:val>
                                        </p:tav>
                                      </p:tavLst>
                                    </p:anim>
                                    <p:anim calcmode="lin" valueType="num">
                                      <p:cBhvr>
                                        <p:cTn id="37" dur="1000" fill="hold"/>
                                        <p:tgtEl>
                                          <p:spTgt spid="8"/>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1000"/>
                                        <p:tgtEl>
                                          <p:spTgt spid="9"/>
                                        </p:tgtEl>
                                      </p:cBhvr>
                                    </p:animEffect>
                                    <p:anim calcmode="lin" valueType="num">
                                      <p:cBhvr>
                                        <p:cTn id="41" dur="1000" fill="hold"/>
                                        <p:tgtEl>
                                          <p:spTgt spid="9"/>
                                        </p:tgtEl>
                                        <p:attrNameLst>
                                          <p:attrName>ppt_x</p:attrName>
                                        </p:attrNameLst>
                                      </p:cBhvr>
                                      <p:tavLst>
                                        <p:tav tm="0">
                                          <p:val>
                                            <p:strVal val="#ppt_x"/>
                                          </p:val>
                                        </p:tav>
                                        <p:tav tm="100000">
                                          <p:val>
                                            <p:strVal val="#ppt_x"/>
                                          </p:val>
                                        </p:tav>
                                      </p:tavLst>
                                    </p:anim>
                                    <p:anim calcmode="lin" valueType="num">
                                      <p:cBhvr>
                                        <p:cTn id="42"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4" grpId="1" animBg="1"/>
      <p:bldP spid="7" grpId="0" animBg="1"/>
      <p:bldP spid="7" grpId="1" animBg="1"/>
      <p:bldP spid="8" grpId="0" animBg="1"/>
      <p:bldP spid="9" grpId="0" animBg="1"/>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817" y="1876211"/>
            <a:ext cx="405183" cy="3497527"/>
          </a:xfrm>
          <a:prstGeom prst="rect">
            <a:avLst/>
          </a:prstGeom>
          <a:solidFill>
            <a:schemeClr val="accent6">
              <a:lumMod val="50000"/>
            </a:schemeClr>
          </a:solidFill>
          <a:ln w="19050">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3" name="Flowchart: Delay 2"/>
          <p:cNvSpPr/>
          <p:nvPr/>
        </p:nvSpPr>
        <p:spPr>
          <a:xfrm rot="16200000">
            <a:off x="3845467" y="952876"/>
            <a:ext cx="1688472" cy="10121775"/>
          </a:xfrm>
          <a:prstGeom prst="flowChartDelay">
            <a:avLst/>
          </a:prstGeom>
          <a:solidFill>
            <a:schemeClr val="accent3">
              <a:lumMod val="75000"/>
            </a:schemeClr>
          </a:solidFill>
          <a:ln>
            <a:noFill/>
          </a:ln>
          <a:effectLst>
            <a:innerShdw blurRad="114300">
              <a:prstClr val="black"/>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p:cNvSpPr/>
          <p:nvPr/>
        </p:nvSpPr>
        <p:spPr>
          <a:xfrm>
            <a:off x="411812" y="3393342"/>
            <a:ext cx="4789950" cy="1569660"/>
          </a:xfrm>
          <a:prstGeom prst="rect">
            <a:avLst/>
          </a:prstGeom>
          <a:solidFill>
            <a:srgbClr val="FF4364"/>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marL="342900" indent="-342900" algn="ctr">
              <a:buFont typeface="Arial" pitchFamily="34" charset="0"/>
              <a:buChar char="•"/>
            </a:pPr>
            <a:r>
              <a:rPr lang="en-US" sz="2400" b="1" dirty="0">
                <a:solidFill>
                  <a:schemeClr val="tx1"/>
                </a:solidFill>
                <a:latin typeface="Comic Sans MS" pitchFamily="66" charset="0"/>
              </a:rPr>
              <a:t>Talking about solving the problem isn’t enough, you need to implement the solution to make it work.</a:t>
            </a:r>
          </a:p>
        </p:txBody>
      </p:sp>
      <p:sp>
        <p:nvSpPr>
          <p:cNvPr id="7" name="Rectangle 6"/>
          <p:cNvSpPr/>
          <p:nvPr/>
        </p:nvSpPr>
        <p:spPr>
          <a:xfrm rot="283300">
            <a:off x="688658" y="2481590"/>
            <a:ext cx="4464685" cy="523220"/>
          </a:xfrm>
          <a:prstGeom prst="rect">
            <a:avLst/>
          </a:prstGeom>
          <a:solidFill>
            <a:srgbClr val="4483AD"/>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none">
            <a:spAutoFit/>
          </a:bodyPr>
          <a:lstStyle/>
          <a:p>
            <a:pPr algn="ctr"/>
            <a:r>
              <a:rPr lang="en-US" sz="2800" b="1" dirty="0">
                <a:solidFill>
                  <a:schemeClr val="tx1"/>
                </a:solidFill>
                <a:latin typeface="Comic Sans MS" pitchFamily="66" charset="0"/>
              </a:rPr>
              <a:t>7. Make a plan to do it.</a:t>
            </a:r>
          </a:p>
        </p:txBody>
      </p:sp>
      <p:sp>
        <p:nvSpPr>
          <p:cNvPr id="8" name="Rectangle 7"/>
          <p:cNvSpPr/>
          <p:nvPr/>
        </p:nvSpPr>
        <p:spPr>
          <a:xfrm rot="21427039">
            <a:off x="450289" y="2132912"/>
            <a:ext cx="4665060" cy="954107"/>
          </a:xfrm>
          <a:prstGeom prst="rect">
            <a:avLst/>
          </a:prstGeom>
          <a:solidFill>
            <a:srgbClr val="41B67C"/>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none">
            <a:spAutoFit/>
          </a:bodyPr>
          <a:lstStyle/>
          <a:p>
            <a:pPr algn="ctr"/>
            <a:r>
              <a:rPr lang="en-US" sz="2800" b="1" dirty="0">
                <a:solidFill>
                  <a:schemeClr val="tx1"/>
                </a:solidFill>
                <a:latin typeface="Comic Sans MS" pitchFamily="66" charset="0"/>
              </a:rPr>
              <a:t>8. When you can’t reach </a:t>
            </a:r>
          </a:p>
          <a:p>
            <a:pPr algn="ctr"/>
            <a:r>
              <a:rPr lang="en-US" sz="2800" b="1" dirty="0">
                <a:solidFill>
                  <a:schemeClr val="tx1"/>
                </a:solidFill>
                <a:latin typeface="Comic Sans MS" pitchFamily="66" charset="0"/>
              </a:rPr>
              <a:t>a solution.</a:t>
            </a:r>
          </a:p>
        </p:txBody>
      </p:sp>
      <p:sp>
        <p:nvSpPr>
          <p:cNvPr id="9" name="Rectangle 8"/>
          <p:cNvSpPr/>
          <p:nvPr/>
        </p:nvSpPr>
        <p:spPr>
          <a:xfrm>
            <a:off x="461992" y="3201305"/>
            <a:ext cx="4641654" cy="2308324"/>
          </a:xfrm>
          <a:prstGeom prst="rect">
            <a:avLst/>
          </a:prstGeom>
          <a:solidFill>
            <a:srgbClr val="34BEBF"/>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marL="342900" indent="-342900" algn="ctr">
              <a:buFont typeface="Arial" pitchFamily="34" charset="0"/>
              <a:buChar char="•"/>
            </a:pPr>
            <a:r>
              <a:rPr lang="en-US" sz="2400" b="1" dirty="0">
                <a:solidFill>
                  <a:schemeClr val="tx1"/>
                </a:solidFill>
                <a:latin typeface="Comic Sans MS" pitchFamily="66" charset="0"/>
              </a:rPr>
              <a:t>Know not all arguments </a:t>
            </a:r>
          </a:p>
          <a:p>
            <a:pPr algn="ctr"/>
            <a:r>
              <a:rPr lang="en-US" sz="2400" b="1" dirty="0">
                <a:solidFill>
                  <a:schemeClr val="tx1"/>
                </a:solidFill>
                <a:latin typeface="Comic Sans MS" pitchFamily="66" charset="0"/>
              </a:rPr>
              <a:t>can be resolved.</a:t>
            </a:r>
          </a:p>
          <a:p>
            <a:pPr marL="342900" indent="-342900" algn="ctr">
              <a:buFont typeface="Arial" pitchFamily="34" charset="0"/>
              <a:buChar char="•"/>
            </a:pPr>
            <a:r>
              <a:rPr lang="en-US" sz="2400" b="1" dirty="0">
                <a:solidFill>
                  <a:schemeClr val="tx1"/>
                </a:solidFill>
                <a:latin typeface="Comic Sans MS" pitchFamily="66" charset="0"/>
              </a:rPr>
              <a:t>You can respectfully </a:t>
            </a:r>
          </a:p>
          <a:p>
            <a:pPr algn="ctr"/>
            <a:r>
              <a:rPr lang="en-US" sz="2400" b="1" dirty="0">
                <a:solidFill>
                  <a:schemeClr val="tx1"/>
                </a:solidFill>
                <a:latin typeface="Comic Sans MS" pitchFamily="66" charset="0"/>
              </a:rPr>
              <a:t>agree to disagree.</a:t>
            </a:r>
          </a:p>
          <a:p>
            <a:pPr marL="342900" indent="-342900" algn="ctr">
              <a:buFont typeface="Arial" pitchFamily="34" charset="0"/>
              <a:buChar char="•"/>
            </a:pPr>
            <a:r>
              <a:rPr lang="en-US" sz="2400" b="1" dirty="0">
                <a:solidFill>
                  <a:schemeClr val="tx1"/>
                </a:solidFill>
                <a:latin typeface="Comic Sans MS" pitchFamily="66" charset="0"/>
              </a:rPr>
              <a:t>Don’t have the same argument over and over.</a:t>
            </a:r>
          </a:p>
        </p:txBody>
      </p:sp>
      <p:sp>
        <p:nvSpPr>
          <p:cNvPr id="12" name="Oval Callout 11"/>
          <p:cNvSpPr/>
          <p:nvPr/>
        </p:nvSpPr>
        <p:spPr>
          <a:xfrm>
            <a:off x="2718408" y="88900"/>
            <a:ext cx="2839049" cy="1574882"/>
          </a:xfrm>
          <a:prstGeom prst="wedgeEllipseCallout">
            <a:avLst>
              <a:gd name="adj1" fmla="val 52899"/>
              <a:gd name="adj2" fmla="val 24935"/>
            </a:avLst>
          </a:prstGeom>
          <a:solidFill>
            <a:schemeClr val="bg1"/>
          </a:solidFill>
          <a:ln w="28575">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2600" b="1" dirty="0">
                <a:solidFill>
                  <a:schemeClr val="tx1"/>
                </a:solidFill>
                <a:latin typeface="Trebuchet MS" pitchFamily="34" charset="0"/>
              </a:rPr>
              <a:t>Steps to Resolving Conflict</a:t>
            </a: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55856" y="860777"/>
            <a:ext cx="3053143" cy="5394440"/>
          </a:xfrm>
          <a:prstGeom prst="rect">
            <a:avLst/>
          </a:prstGeom>
          <a:effectLst>
            <a:outerShdw blurRad="63500" sx="101000" sy="101000" algn="ctr" rotWithShape="0">
              <a:prstClr val="black">
                <a:alpha val="40000"/>
              </a:prstClr>
            </a:outerShdw>
          </a:effectLst>
        </p:spPr>
      </p:pic>
      <p:sp>
        <p:nvSpPr>
          <p:cNvPr id="14" name="Rectangle 13"/>
          <p:cNvSpPr/>
          <p:nvPr/>
        </p:nvSpPr>
        <p:spPr>
          <a:xfrm>
            <a:off x="113640" y="6527914"/>
            <a:ext cx="2210477" cy="276999"/>
          </a:xfrm>
          <a:prstGeom prst="rect">
            <a:avLst/>
          </a:prstGeom>
        </p:spPr>
        <p:txBody>
          <a:bodyPr wrap="none">
            <a:spAutoFit/>
          </a:bodyPr>
          <a:lstStyle/>
          <a:p>
            <a:r>
              <a:rPr lang="en-US" sz="1200" kern="1200" dirty="0">
                <a:solidFill>
                  <a:schemeClr val="tx1"/>
                </a:solidFill>
                <a:effectLst/>
                <a:latin typeface="+mn-lt"/>
                <a:ea typeface="+mn-ea"/>
                <a:cs typeface="+mn-cs"/>
              </a:rPr>
              <a:t>Session 6.7.2 Conflict Resolution</a:t>
            </a:r>
          </a:p>
        </p:txBody>
      </p:sp>
      <p:sp>
        <p:nvSpPr>
          <p:cNvPr id="5" name="Rectangle 4">
            <a:extLst>
              <a:ext uri="{FF2B5EF4-FFF2-40B4-BE49-F238E27FC236}">
                <a16:creationId xmlns:a16="http://schemas.microsoft.com/office/drawing/2014/main" id="{8274F716-7747-03EF-7D58-E960AD6F64CC}"/>
              </a:ext>
            </a:extLst>
          </p:cNvPr>
          <p:cNvSpPr/>
          <p:nvPr/>
        </p:nvSpPr>
        <p:spPr>
          <a:xfrm>
            <a:off x="6981935" y="6523158"/>
            <a:ext cx="2071273" cy="276999"/>
          </a:xfrm>
          <a:prstGeom prst="rect">
            <a:avLst/>
          </a:prstGeom>
        </p:spPr>
        <p:txBody>
          <a:bodyPr wrap="none">
            <a:spAutoFit/>
          </a:bodyPr>
          <a:lstStyle/>
          <a:p>
            <a:r>
              <a:rPr lang="en-US" sz="1200" kern="1200" dirty="0">
                <a:solidFill>
                  <a:schemeClr val="tx1"/>
                </a:solidFill>
                <a:effectLst/>
                <a:latin typeface="+mn-lt"/>
                <a:ea typeface="+mn-ea"/>
                <a:cs typeface="+mn-cs"/>
              </a:rPr>
              <a:t>© 2013, 2023 Healthy Futures</a:t>
            </a:r>
          </a:p>
        </p:txBody>
      </p:sp>
    </p:spTree>
    <p:extLst>
      <p:ext uri="{BB962C8B-B14F-4D97-AF65-F5344CB8AC3E}">
        <p14:creationId xmlns:p14="http://schemas.microsoft.com/office/powerpoint/2010/main" val="2951686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childTnLst>
                                </p:cTn>
                              </p:par>
                            </p:childTnLst>
                          </p:cTn>
                        </p:par>
                        <p:par>
                          <p:cTn id="12" fill="hold">
                            <p:stCondLst>
                              <p:cond delay="2000"/>
                            </p:stCondLst>
                            <p:childTnLst>
                              <p:par>
                                <p:cTn id="13" presetID="42"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par>
                                <p:cTn id="18" presetID="47" presetClass="entr" presetSubtype="0" fill="hold" grpId="1"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xit" presetSubtype="9" fill="hold" grpId="1" nodeType="clickEffect">
                                  <p:stCondLst>
                                    <p:cond delay="0"/>
                                  </p:stCondLst>
                                  <p:childTnLst>
                                    <p:anim calcmode="lin" valueType="num">
                                      <p:cBhvr additive="base">
                                        <p:cTn id="26" dur="1000"/>
                                        <p:tgtEl>
                                          <p:spTgt spid="7"/>
                                        </p:tgtEl>
                                        <p:attrNameLst>
                                          <p:attrName>ppt_x</p:attrName>
                                        </p:attrNameLst>
                                      </p:cBhvr>
                                      <p:tavLst>
                                        <p:tav tm="0">
                                          <p:val>
                                            <p:strVal val="ppt_x"/>
                                          </p:val>
                                        </p:tav>
                                        <p:tav tm="100000">
                                          <p:val>
                                            <p:strVal val="0-ppt_w/2"/>
                                          </p:val>
                                        </p:tav>
                                      </p:tavLst>
                                    </p:anim>
                                    <p:anim calcmode="lin" valueType="num">
                                      <p:cBhvr additive="base">
                                        <p:cTn id="27" dur="1000"/>
                                        <p:tgtEl>
                                          <p:spTgt spid="7"/>
                                        </p:tgtEl>
                                        <p:attrNameLst>
                                          <p:attrName>ppt_y</p:attrName>
                                        </p:attrNameLst>
                                      </p:cBhvr>
                                      <p:tavLst>
                                        <p:tav tm="0">
                                          <p:val>
                                            <p:strVal val="ppt_y"/>
                                          </p:val>
                                        </p:tav>
                                        <p:tav tm="100000">
                                          <p:val>
                                            <p:strVal val="0-ppt_h/2"/>
                                          </p:val>
                                        </p:tav>
                                      </p:tavLst>
                                    </p:anim>
                                    <p:set>
                                      <p:cBhvr>
                                        <p:cTn id="28" dur="1" fill="hold">
                                          <p:stCondLst>
                                            <p:cond delay="999"/>
                                          </p:stCondLst>
                                        </p:cTn>
                                        <p:tgtEl>
                                          <p:spTgt spid="7"/>
                                        </p:tgtEl>
                                        <p:attrNameLst>
                                          <p:attrName>style.visibility</p:attrName>
                                        </p:attrNameLst>
                                      </p:cBhvr>
                                      <p:to>
                                        <p:strVal val="hidden"/>
                                      </p:to>
                                    </p:set>
                                  </p:childTnLst>
                                </p:cTn>
                              </p:par>
                              <p:par>
                                <p:cTn id="29" presetID="2" presetClass="exit" presetSubtype="9" fill="hold" grpId="0" nodeType="withEffect">
                                  <p:stCondLst>
                                    <p:cond delay="0"/>
                                  </p:stCondLst>
                                  <p:childTnLst>
                                    <p:anim calcmode="lin" valueType="num">
                                      <p:cBhvr additive="base">
                                        <p:cTn id="30" dur="500"/>
                                        <p:tgtEl>
                                          <p:spTgt spid="4"/>
                                        </p:tgtEl>
                                        <p:attrNameLst>
                                          <p:attrName>ppt_x</p:attrName>
                                        </p:attrNameLst>
                                      </p:cBhvr>
                                      <p:tavLst>
                                        <p:tav tm="0">
                                          <p:val>
                                            <p:strVal val="ppt_x"/>
                                          </p:val>
                                        </p:tav>
                                        <p:tav tm="100000">
                                          <p:val>
                                            <p:strVal val="0-ppt_w/2"/>
                                          </p:val>
                                        </p:tav>
                                      </p:tavLst>
                                    </p:anim>
                                    <p:anim calcmode="lin" valueType="num">
                                      <p:cBhvr additive="base">
                                        <p:cTn id="31" dur="500"/>
                                        <p:tgtEl>
                                          <p:spTgt spid="4"/>
                                        </p:tgtEl>
                                        <p:attrNameLst>
                                          <p:attrName>ppt_y</p:attrName>
                                        </p:attrNameLst>
                                      </p:cBhvr>
                                      <p:tavLst>
                                        <p:tav tm="0">
                                          <p:val>
                                            <p:strVal val="ppt_y"/>
                                          </p:val>
                                        </p:tav>
                                        <p:tav tm="100000">
                                          <p:val>
                                            <p:strVal val="0-ppt_h/2"/>
                                          </p:val>
                                        </p:tav>
                                      </p:tavLst>
                                    </p:anim>
                                    <p:set>
                                      <p:cBhvr>
                                        <p:cTn id="32" dur="1" fill="hold">
                                          <p:stCondLst>
                                            <p:cond delay="499"/>
                                          </p:stCondLst>
                                        </p:cTn>
                                        <p:tgtEl>
                                          <p:spTgt spid="4"/>
                                        </p:tgtEl>
                                        <p:attrNameLst>
                                          <p:attrName>style.visibility</p:attrName>
                                        </p:attrNameLst>
                                      </p:cBhvr>
                                      <p:to>
                                        <p:strVal val="hidden"/>
                                      </p:to>
                                    </p:set>
                                  </p:childTnLst>
                                </p:cTn>
                              </p:par>
                            </p:childTnLst>
                          </p:cTn>
                        </p:par>
                        <p:par>
                          <p:cTn id="33" fill="hold">
                            <p:stCondLst>
                              <p:cond delay="1000"/>
                            </p:stCondLst>
                            <p:childTnLst>
                              <p:par>
                                <p:cTn id="34" presetID="47" presetClass="entr" presetSubtype="0"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1000"/>
                                        <p:tgtEl>
                                          <p:spTgt spid="8"/>
                                        </p:tgtEl>
                                      </p:cBhvr>
                                    </p:animEffect>
                                    <p:anim calcmode="lin" valueType="num">
                                      <p:cBhvr>
                                        <p:cTn id="37" dur="1000" fill="hold"/>
                                        <p:tgtEl>
                                          <p:spTgt spid="8"/>
                                        </p:tgtEl>
                                        <p:attrNameLst>
                                          <p:attrName>ppt_x</p:attrName>
                                        </p:attrNameLst>
                                      </p:cBhvr>
                                      <p:tavLst>
                                        <p:tav tm="0">
                                          <p:val>
                                            <p:strVal val="#ppt_x"/>
                                          </p:val>
                                        </p:tav>
                                        <p:tav tm="100000">
                                          <p:val>
                                            <p:strVal val="#ppt_x"/>
                                          </p:val>
                                        </p:tav>
                                      </p:tavLst>
                                    </p:anim>
                                    <p:anim calcmode="lin" valueType="num">
                                      <p:cBhvr>
                                        <p:cTn id="38" dur="1000" fill="hold"/>
                                        <p:tgtEl>
                                          <p:spTgt spid="8"/>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1000"/>
                                        <p:tgtEl>
                                          <p:spTgt spid="9"/>
                                        </p:tgtEl>
                                      </p:cBhvr>
                                    </p:animEffect>
                                    <p:anim calcmode="lin" valueType="num">
                                      <p:cBhvr>
                                        <p:cTn id="42" dur="1000" fill="hold"/>
                                        <p:tgtEl>
                                          <p:spTgt spid="9"/>
                                        </p:tgtEl>
                                        <p:attrNameLst>
                                          <p:attrName>ppt_x</p:attrName>
                                        </p:attrNameLst>
                                      </p:cBhvr>
                                      <p:tavLst>
                                        <p:tav tm="0">
                                          <p:val>
                                            <p:strVal val="#ppt_x"/>
                                          </p:val>
                                        </p:tav>
                                        <p:tav tm="100000">
                                          <p:val>
                                            <p:strVal val="#ppt_x"/>
                                          </p:val>
                                        </p:tav>
                                      </p:tavLst>
                                    </p:anim>
                                    <p:anim calcmode="lin" valueType="num">
                                      <p:cBhvr>
                                        <p:cTn id="4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4" grpId="1" animBg="1"/>
      <p:bldP spid="7" grpId="0" animBg="1"/>
      <p:bldP spid="7" grpId="1" animBg="1"/>
      <p:bldP spid="8" grpId="0" animBg="1"/>
      <p:bldP spid="9" grpId="0" animBg="1"/>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817" y="215900"/>
            <a:ext cx="405183" cy="5157839"/>
          </a:xfrm>
          <a:prstGeom prst="rect">
            <a:avLst/>
          </a:prstGeom>
          <a:solidFill>
            <a:schemeClr val="accent6">
              <a:lumMod val="50000"/>
            </a:schemeClr>
          </a:solidFill>
          <a:ln w="19050">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3" name="Flowchart: Delay 2"/>
          <p:cNvSpPr/>
          <p:nvPr/>
        </p:nvSpPr>
        <p:spPr>
          <a:xfrm rot="16200000">
            <a:off x="3845467" y="952876"/>
            <a:ext cx="1688472" cy="10121775"/>
          </a:xfrm>
          <a:prstGeom prst="flowChartDelay">
            <a:avLst/>
          </a:prstGeom>
          <a:solidFill>
            <a:schemeClr val="accent3">
              <a:lumMod val="75000"/>
            </a:schemeClr>
          </a:solidFill>
          <a:ln>
            <a:noFill/>
          </a:ln>
          <a:effectLst>
            <a:innerShdw blurRad="114300">
              <a:prstClr val="black"/>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210389" y="563336"/>
            <a:ext cx="4790094" cy="954107"/>
          </a:xfrm>
          <a:prstGeom prst="rect">
            <a:avLst/>
          </a:prstGeom>
          <a:solidFill>
            <a:srgbClr val="00998C"/>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none">
            <a:spAutoFit/>
          </a:bodyPr>
          <a:lstStyle/>
          <a:p>
            <a:pPr algn="ctr"/>
            <a:r>
              <a:rPr lang="en-US" sz="2800" b="1" dirty="0">
                <a:solidFill>
                  <a:schemeClr val="tx1"/>
                </a:solidFill>
                <a:latin typeface="Comic Sans MS" pitchFamily="66" charset="0"/>
              </a:rPr>
              <a:t>Treat others as you would</a:t>
            </a:r>
          </a:p>
          <a:p>
            <a:pPr algn="ctr"/>
            <a:r>
              <a:rPr lang="en-US" sz="2800" b="1" dirty="0">
                <a:solidFill>
                  <a:schemeClr val="tx1"/>
                </a:solidFill>
                <a:latin typeface="Comic Sans MS" pitchFamily="66" charset="0"/>
              </a:rPr>
              <a:t>want to be treated…</a:t>
            </a:r>
          </a:p>
        </p:txBody>
      </p:sp>
      <p:sp>
        <p:nvSpPr>
          <p:cNvPr id="10" name="Rectangle 9"/>
          <p:cNvSpPr/>
          <p:nvPr/>
        </p:nvSpPr>
        <p:spPr>
          <a:xfrm>
            <a:off x="1018906" y="3083644"/>
            <a:ext cx="3925828" cy="1569660"/>
          </a:xfrm>
          <a:prstGeom prst="rect">
            <a:avLst/>
          </a:prstGeom>
          <a:solidFill>
            <a:srgbClr val="4483AD"/>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US" sz="2400" b="1" u="sng" dirty="0">
                <a:solidFill>
                  <a:schemeClr val="tx1"/>
                </a:solidFill>
                <a:latin typeface="Comic Sans MS" pitchFamily="66" charset="0"/>
              </a:rPr>
              <a:t>Show respect</a:t>
            </a:r>
            <a:r>
              <a:rPr lang="en-US" sz="2400" b="1" dirty="0">
                <a:solidFill>
                  <a:schemeClr val="tx1"/>
                </a:solidFill>
                <a:latin typeface="Comic Sans MS" pitchFamily="66" charset="0"/>
              </a:rPr>
              <a:t> to the other person, if you want them to respect you.</a:t>
            </a:r>
            <a:endParaRPr lang="en-US" sz="2400" b="1" u="sng" dirty="0">
              <a:solidFill>
                <a:schemeClr val="tx1"/>
              </a:solidFill>
              <a:latin typeface="Comic Sans MS" pitchFamily="66" charset="0"/>
            </a:endParaRPr>
          </a:p>
        </p:txBody>
      </p:sp>
      <p:sp>
        <p:nvSpPr>
          <p:cNvPr id="11" name="Rectangle 10"/>
          <p:cNvSpPr/>
          <p:nvPr/>
        </p:nvSpPr>
        <p:spPr>
          <a:xfrm>
            <a:off x="355599" y="1729531"/>
            <a:ext cx="4165600" cy="1200329"/>
          </a:xfrm>
          <a:prstGeom prst="rect">
            <a:avLst/>
          </a:prstGeom>
          <a:solidFill>
            <a:srgbClr val="FAA918"/>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US" sz="2400" b="1" u="sng" dirty="0">
                <a:solidFill>
                  <a:schemeClr val="tx1"/>
                </a:solidFill>
                <a:latin typeface="Cambria" pitchFamily="18" charset="0"/>
                <a:cs typeface="Times New Roman"/>
              </a:rPr>
              <a:t>Listen</a:t>
            </a:r>
            <a:r>
              <a:rPr lang="en-US" sz="2400" b="1" dirty="0">
                <a:solidFill>
                  <a:schemeClr val="tx1"/>
                </a:solidFill>
                <a:latin typeface="Cambria" pitchFamily="18" charset="0"/>
                <a:cs typeface="Times New Roman"/>
              </a:rPr>
              <a:t> to the other person in the same way you want them to listen to you.</a:t>
            </a:r>
            <a:endParaRPr lang="en-US" sz="2400" b="1" u="sng" dirty="0">
              <a:solidFill>
                <a:schemeClr val="tx1"/>
              </a:solidFill>
              <a:latin typeface="Cambria" pitchFamily="18" charset="0"/>
              <a:cs typeface="Times New Roman"/>
            </a:endParaRPr>
          </a:p>
        </p:txBody>
      </p:sp>
      <p:sp>
        <p:nvSpPr>
          <p:cNvPr id="12" name="Rectangle 11"/>
          <p:cNvSpPr/>
          <p:nvPr/>
        </p:nvSpPr>
        <p:spPr>
          <a:xfrm>
            <a:off x="210389" y="4826240"/>
            <a:ext cx="3925828" cy="830997"/>
          </a:xfrm>
          <a:prstGeom prst="rect">
            <a:avLst/>
          </a:prstGeom>
          <a:solidFill>
            <a:srgbClr val="75A941"/>
          </a:solidFill>
          <a:ln w="28575">
            <a:solidFill>
              <a:schemeClr val="tx1"/>
            </a:solidFill>
          </a:ln>
          <a:effectLst>
            <a:outerShdw blurRad="63500" sx="102000" sy="102000" algn="ctr"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US" sz="2400" b="1" u="sng" dirty="0">
                <a:solidFill>
                  <a:schemeClr val="tx1"/>
                </a:solidFill>
                <a:latin typeface="Comic Sans MS" pitchFamily="66" charset="0"/>
              </a:rPr>
              <a:t>Stay focused</a:t>
            </a:r>
            <a:r>
              <a:rPr lang="en-US" sz="2400" b="1" dirty="0">
                <a:solidFill>
                  <a:schemeClr val="tx1"/>
                </a:solidFill>
                <a:latin typeface="Comic Sans MS" pitchFamily="66" charset="0"/>
              </a:rPr>
              <a:t> on </a:t>
            </a:r>
          </a:p>
          <a:p>
            <a:pPr algn="ctr"/>
            <a:r>
              <a:rPr lang="en-US" sz="2400" b="1" dirty="0">
                <a:solidFill>
                  <a:schemeClr val="tx1"/>
                </a:solidFill>
                <a:latin typeface="Comic Sans MS" pitchFamily="66" charset="0"/>
              </a:rPr>
              <a:t>the problem.</a:t>
            </a:r>
            <a:endParaRPr lang="en-US" sz="2400" b="1" u="sng" dirty="0">
              <a:solidFill>
                <a:schemeClr val="tx1"/>
              </a:solidFill>
              <a:latin typeface="Comic Sans MS" pitchFamily="66" charset="0"/>
            </a:endParaRPr>
          </a:p>
        </p:txBody>
      </p:sp>
      <p:sp>
        <p:nvSpPr>
          <p:cNvPr id="14" name="Oval Callout 13"/>
          <p:cNvSpPr/>
          <p:nvPr/>
        </p:nvSpPr>
        <p:spPr>
          <a:xfrm>
            <a:off x="5651500" y="64783"/>
            <a:ext cx="3213100" cy="1664748"/>
          </a:xfrm>
          <a:prstGeom prst="wedgeEllipseCallout">
            <a:avLst>
              <a:gd name="adj1" fmla="val -33884"/>
              <a:gd name="adj2" fmla="val 52353"/>
            </a:avLst>
          </a:prstGeom>
          <a:solidFill>
            <a:schemeClr val="bg1"/>
          </a:solidFill>
          <a:ln w="28575">
            <a:solidFill>
              <a:schemeClr val="tx1"/>
            </a:solidFill>
          </a:ln>
          <a:effectLst>
            <a:outerShdw blurRad="63500" sx="102000" sy="102000" algn="ctr"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2100" b="1" dirty="0">
                <a:solidFill>
                  <a:schemeClr val="tx1"/>
                </a:solidFill>
                <a:latin typeface="Trebuchet MS" pitchFamily="34" charset="0"/>
              </a:rPr>
              <a:t>If Nothing Else Remember: The Golden Rule</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83100" y="1313995"/>
            <a:ext cx="4161649" cy="5032758"/>
          </a:xfrm>
          <a:prstGeom prst="rect">
            <a:avLst/>
          </a:prstGeom>
          <a:effectLst>
            <a:outerShdw blurRad="63500" sx="101000" sy="101000" algn="ctr" rotWithShape="0">
              <a:prstClr val="black">
                <a:alpha val="40000"/>
              </a:prstClr>
            </a:outerShdw>
          </a:effectLst>
        </p:spPr>
      </p:pic>
      <p:sp>
        <p:nvSpPr>
          <p:cNvPr id="13" name="Rectangle 12"/>
          <p:cNvSpPr/>
          <p:nvPr/>
        </p:nvSpPr>
        <p:spPr>
          <a:xfrm>
            <a:off x="113640" y="6527914"/>
            <a:ext cx="2210477" cy="276999"/>
          </a:xfrm>
          <a:prstGeom prst="rect">
            <a:avLst/>
          </a:prstGeom>
        </p:spPr>
        <p:txBody>
          <a:bodyPr wrap="none">
            <a:spAutoFit/>
          </a:bodyPr>
          <a:lstStyle/>
          <a:p>
            <a:r>
              <a:rPr lang="en-US" sz="1200" kern="1200" dirty="0">
                <a:solidFill>
                  <a:schemeClr val="tx1"/>
                </a:solidFill>
                <a:effectLst/>
                <a:latin typeface="+mn-lt"/>
                <a:ea typeface="+mn-ea"/>
                <a:cs typeface="+mn-cs"/>
              </a:rPr>
              <a:t>Session 6.7.2 Conflict Resolution</a:t>
            </a:r>
          </a:p>
        </p:txBody>
      </p:sp>
      <p:sp>
        <p:nvSpPr>
          <p:cNvPr id="5" name="Rectangle 4">
            <a:extLst>
              <a:ext uri="{FF2B5EF4-FFF2-40B4-BE49-F238E27FC236}">
                <a16:creationId xmlns:a16="http://schemas.microsoft.com/office/drawing/2014/main" id="{A14DF65C-0421-76D9-096D-FC3E13AB0E1F}"/>
              </a:ext>
            </a:extLst>
          </p:cNvPr>
          <p:cNvSpPr/>
          <p:nvPr/>
        </p:nvSpPr>
        <p:spPr>
          <a:xfrm>
            <a:off x="6981935" y="6523158"/>
            <a:ext cx="2071273" cy="276999"/>
          </a:xfrm>
          <a:prstGeom prst="rect">
            <a:avLst/>
          </a:prstGeom>
        </p:spPr>
        <p:txBody>
          <a:bodyPr wrap="none">
            <a:spAutoFit/>
          </a:bodyPr>
          <a:lstStyle/>
          <a:p>
            <a:r>
              <a:rPr lang="en-US" sz="1200" kern="1200" dirty="0">
                <a:solidFill>
                  <a:schemeClr val="tx1"/>
                </a:solidFill>
                <a:effectLst/>
                <a:latin typeface="+mn-lt"/>
                <a:ea typeface="+mn-ea"/>
                <a:cs typeface="+mn-cs"/>
              </a:rPr>
              <a:t>© 2013, 2023 Healthy Futures</a:t>
            </a:r>
          </a:p>
        </p:txBody>
      </p:sp>
    </p:spTree>
    <p:extLst>
      <p:ext uri="{BB962C8B-B14F-4D97-AF65-F5344CB8AC3E}">
        <p14:creationId xmlns:p14="http://schemas.microsoft.com/office/powerpoint/2010/main" val="390986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childTnLst>
                                </p:cTn>
                              </p:par>
                            </p:childTnLst>
                          </p:cTn>
                        </p:par>
                        <p:par>
                          <p:cTn id="12" fill="hold">
                            <p:stCondLst>
                              <p:cond delay="2000"/>
                            </p:stCondLst>
                            <p:childTnLst>
                              <p:par>
                                <p:cTn id="13" presetID="42"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anim calcmode="lin" valueType="num">
                                      <p:cBhvr>
                                        <p:cTn id="16" dur="1000" fill="hold"/>
                                        <p:tgtEl>
                                          <p:spTgt spid="8"/>
                                        </p:tgtEl>
                                        <p:attrNameLst>
                                          <p:attrName>ppt_x</p:attrName>
                                        </p:attrNameLst>
                                      </p:cBhvr>
                                      <p:tavLst>
                                        <p:tav tm="0">
                                          <p:val>
                                            <p:strVal val="#ppt_x"/>
                                          </p:val>
                                        </p:tav>
                                        <p:tav tm="100000">
                                          <p:val>
                                            <p:strVal val="#ppt_x"/>
                                          </p:val>
                                        </p:tav>
                                      </p:tavLst>
                                    </p:anim>
                                    <p:anim calcmode="lin" valueType="num">
                                      <p:cBhvr>
                                        <p:cTn id="17" dur="1000" fill="hold"/>
                                        <p:tgtEl>
                                          <p:spTgt spid="8"/>
                                        </p:tgtEl>
                                        <p:attrNameLst>
                                          <p:attrName>ppt_y</p:attrName>
                                        </p:attrNameLst>
                                      </p:cBhvr>
                                      <p:tavLst>
                                        <p:tav tm="0">
                                          <p:val>
                                            <p:strVal val="#ppt_y+.1"/>
                                          </p:val>
                                        </p:tav>
                                        <p:tav tm="100000">
                                          <p:val>
                                            <p:strVal val="#ppt_y"/>
                                          </p:val>
                                        </p:tav>
                                      </p:tavLst>
                                    </p:anim>
                                  </p:childTnLst>
                                </p:cTn>
                              </p:par>
                            </p:childTnLst>
                          </p:cTn>
                        </p:par>
                        <p:par>
                          <p:cTn id="18" fill="hold">
                            <p:stCondLst>
                              <p:cond delay="3000"/>
                            </p:stCondLst>
                            <p:childTnLst>
                              <p:par>
                                <p:cTn id="19" presetID="47" presetClass="entr" presetSubtype="0"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childTnLst>
                          </p:cTn>
                        </p:par>
                        <p:par>
                          <p:cTn id="24" fill="hold">
                            <p:stCondLst>
                              <p:cond delay="4000"/>
                            </p:stCondLst>
                            <p:childTnLst>
                              <p:par>
                                <p:cTn id="25" presetID="42" presetClass="entr" presetSubtype="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childTnLst>
                          </p:cTn>
                        </p:par>
                        <p:par>
                          <p:cTn id="30" fill="hold">
                            <p:stCondLst>
                              <p:cond delay="5000"/>
                            </p:stCondLst>
                            <p:childTnLst>
                              <p:par>
                                <p:cTn id="31" presetID="47" presetClass="entr" presetSubtype="0"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1000"/>
                                        <p:tgtEl>
                                          <p:spTgt spid="12"/>
                                        </p:tgtEl>
                                      </p:cBhvr>
                                    </p:animEffect>
                                    <p:anim calcmode="lin" valueType="num">
                                      <p:cBhvr>
                                        <p:cTn id="34" dur="1000" fill="hold"/>
                                        <p:tgtEl>
                                          <p:spTgt spid="12"/>
                                        </p:tgtEl>
                                        <p:attrNameLst>
                                          <p:attrName>ppt_x</p:attrName>
                                        </p:attrNameLst>
                                      </p:cBhvr>
                                      <p:tavLst>
                                        <p:tav tm="0">
                                          <p:val>
                                            <p:strVal val="#ppt_x"/>
                                          </p:val>
                                        </p:tav>
                                        <p:tav tm="100000">
                                          <p:val>
                                            <p:strVal val="#ppt_x"/>
                                          </p:val>
                                        </p:tav>
                                      </p:tavLst>
                                    </p:anim>
                                    <p:anim calcmode="lin" valueType="num">
                                      <p:cBhvr>
                                        <p:cTn id="35" dur="1000" fill="hold"/>
                                        <p:tgtEl>
                                          <p:spTgt spid="12"/>
                                        </p:tgtEl>
                                        <p:attrNameLst>
                                          <p:attrName>ppt_y</p:attrName>
                                        </p:attrNameLst>
                                      </p:cBhvr>
                                      <p:tavLst>
                                        <p:tav tm="0">
                                          <p:val>
                                            <p:strVal val="#ppt_y-.1"/>
                                          </p:val>
                                        </p:tav>
                                        <p:tav tm="100000">
                                          <p:val>
                                            <p:strVal val="#ppt_y"/>
                                          </p:val>
                                        </p:tav>
                                      </p:tavLst>
                                    </p:anim>
                                  </p:childTnLst>
                                </p:cTn>
                              </p:par>
                            </p:childTnLst>
                          </p:cTn>
                        </p:par>
                        <p:par>
                          <p:cTn id="36" fill="hold">
                            <p:stCondLst>
                              <p:cond delay="6000"/>
                            </p:stCondLst>
                            <p:childTnLst>
                              <p:par>
                                <p:cTn id="37" presetID="26" presetClass="emph" presetSubtype="0" fill="hold" grpId="1" nodeType="afterEffect">
                                  <p:stCondLst>
                                    <p:cond delay="0"/>
                                  </p:stCondLst>
                                  <p:childTnLst>
                                    <p:animEffect transition="out" filter="fade">
                                      <p:cBhvr>
                                        <p:cTn id="38" dur="1500" tmFilter="0, 0; .2, .5; .8, .5; 1, 0"/>
                                        <p:tgtEl>
                                          <p:spTgt spid="14"/>
                                        </p:tgtEl>
                                      </p:cBhvr>
                                    </p:animEffect>
                                    <p:animScale>
                                      <p:cBhvr>
                                        <p:cTn id="39" dur="750" autoRev="1" fill="hold"/>
                                        <p:tgtEl>
                                          <p:spTgt spid="1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10" grpId="0" animBg="1"/>
      <p:bldP spid="11" grpId="0" animBg="1"/>
      <p:bldP spid="12" grpId="0" animBg="1"/>
      <p:bldP spid="14" grpId="0" animBg="1"/>
      <p:bldP spid="14" grpId="1" animBg="1"/>
    </p:bld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7596</TotalTime>
  <Words>1894</Words>
  <Application>Microsoft Macintosh PowerPoint</Application>
  <PresentationFormat>On-screen Show (4:3)</PresentationFormat>
  <Paragraphs>288</Paragraphs>
  <Slides>17</Slides>
  <Notes>17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Calibri</vt:lpstr>
      <vt:lpstr>Cambria</vt:lpstr>
      <vt:lpstr>Comic Sans MS</vt:lpstr>
      <vt:lpstr>Times New Roman</vt:lpstr>
      <vt:lpstr>Trebuchet MS</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Sovanny Theng</dc:creator>
  <cp:lastModifiedBy>Elizabeth Passamonte</cp:lastModifiedBy>
  <cp:revision>225</cp:revision>
  <dcterms:created xsi:type="dcterms:W3CDTF">2013-01-17T03:00:54Z</dcterms:created>
  <dcterms:modified xsi:type="dcterms:W3CDTF">2024-12-17T15:47:40Z</dcterms:modified>
</cp:coreProperties>
</file>