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64"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83AD"/>
    <a:srgbClr val="FF4364"/>
    <a:srgbClr val="34BEBF"/>
    <a:srgbClr val="41B67C"/>
    <a:srgbClr val="75A941"/>
    <a:srgbClr val="00998C"/>
    <a:srgbClr val="FAA918"/>
    <a:srgbClr val="BE3866"/>
    <a:srgbClr val="CD537C"/>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861" autoAdjust="0"/>
    <p:restoredTop sz="59300" autoAdjust="0"/>
  </p:normalViewPr>
  <p:slideViewPr>
    <p:cSldViewPr snapToGrid="0" snapToObjects="1">
      <p:cViewPr varScale="1">
        <p:scale>
          <a:sx n="61" d="100"/>
          <a:sy n="61" d="100"/>
        </p:scale>
        <p:origin x="230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CF3DAF-AF75-CD43-9976-4A41697BF0F8}" type="datetimeFigureOut">
              <a:rPr lang="en-US" smtClean="0"/>
              <a:t>12/17/24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8067E8-C271-5649-A09E-E2D218259EC4}" type="slidenum">
              <a:rPr lang="en-US" smtClean="0"/>
              <a:t>‹#›</a:t>
            </a:fld>
            <a:endParaRPr lang="en-US"/>
          </a:p>
        </p:txBody>
      </p:sp>
    </p:spTree>
    <p:extLst>
      <p:ext uri="{BB962C8B-B14F-4D97-AF65-F5344CB8AC3E}">
        <p14:creationId xmlns:p14="http://schemas.microsoft.com/office/powerpoint/2010/main" val="20375434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a:t>
            </a:fld>
            <a:endParaRPr lang="en-US"/>
          </a:p>
        </p:txBody>
      </p:sp>
    </p:spTree>
    <p:extLst>
      <p:ext uri="{BB962C8B-B14F-4D97-AF65-F5344CB8AC3E}">
        <p14:creationId xmlns:p14="http://schemas.microsoft.com/office/powerpoint/2010/main" val="553270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Conflict resolution is when people work together to solve a problem.</a:t>
            </a:r>
            <a:r>
              <a:rPr lang="en-US" sz="1800" dirty="0">
                <a:effectLst/>
              </a:rPr>
              <a:t> </a:t>
            </a:r>
            <a:endParaRPr lang="en-US" sz="1800" dirty="0"/>
          </a:p>
          <a:p>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2</a:t>
            </a:fld>
            <a:endParaRPr lang="en-US"/>
          </a:p>
        </p:txBody>
      </p:sp>
    </p:spTree>
    <p:extLst>
      <p:ext uri="{BB962C8B-B14F-4D97-AF65-F5344CB8AC3E}">
        <p14:creationId xmlns:p14="http://schemas.microsoft.com/office/powerpoint/2010/main" val="1872009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Have you ever had a fight with a friend or a sibling?  What did they do to upset you?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they: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Get you into trouble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Tease you or hurt your feelings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Tell your secrets</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3</a:t>
            </a:fld>
            <a:endParaRPr lang="en-US"/>
          </a:p>
        </p:txBody>
      </p:sp>
    </p:spTree>
    <p:extLst>
      <p:ext uri="{BB962C8B-B14F-4D97-AF65-F5344CB8AC3E}">
        <p14:creationId xmlns:p14="http://schemas.microsoft.com/office/powerpoint/2010/main" val="88568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(Let student tell their story, answering each of the questions on the slide.)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How did you respond?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you feel angry or hurt?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you yell or ignore the other person.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What did you say to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4572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It’s natural to feel hurt or angry when we’re disagreeing with someone.  But it’s important to always try and resolve the problem.</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4</a:t>
            </a:fld>
            <a:endParaRPr lang="en-US"/>
          </a:p>
        </p:txBody>
      </p:sp>
    </p:spTree>
    <p:extLst>
      <p:ext uri="{BB962C8B-B14F-4D97-AF65-F5344CB8AC3E}">
        <p14:creationId xmlns:p14="http://schemas.microsoft.com/office/powerpoint/2010/main" val="1653445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There are three ways that a person can respond when it comes to conflict. Let’s look at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First, we have aggression, this is getting your own way.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Second, avoidance, this is pretending the argument never happened.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And third, negotiation, this is talking about the problem and agreeing on a solution.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4572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 what we are going to do now is try each of these out in a scenario.  I want you all to pay attention and see if you can decide which of the three is the best way to handle a conflict.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5</a:t>
            </a:fld>
            <a:endParaRPr lang="en-US"/>
          </a:p>
        </p:txBody>
      </p:sp>
    </p:spTree>
    <p:extLst>
      <p:ext uri="{BB962C8B-B14F-4D97-AF65-F5344CB8AC3E}">
        <p14:creationId xmlns:p14="http://schemas.microsoft.com/office/powerpoint/2010/main" val="1553187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and her brother John both love chips. But John always takes Chloe’s chips without asking. Usually she lets it go, but this time she was really looking forward to enjoying them. When she went to the kitchen to get the bag of chips, it was gone. By the time John came home, Chloe was really ANGRY.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Educators act out skit using aggression: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You stole my chips!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No I didn’t they were mine.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No you stole my chips and I am going to punch you in the face.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But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(Interrupting John) Oh Shut up John, you always steal my stuff and I am telling mom.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 But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(Interrupting John) I don’t care about what you have to say…..(Shouts) La, la, la, la!!</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6</a:t>
            </a:fld>
            <a:endParaRPr lang="en-US"/>
          </a:p>
        </p:txBody>
      </p:sp>
    </p:spTree>
    <p:extLst>
      <p:ext uri="{BB962C8B-B14F-4D97-AF65-F5344CB8AC3E}">
        <p14:creationId xmlns:p14="http://schemas.microsoft.com/office/powerpoint/2010/main" val="682295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How did Chloe use aggression as a way to resolve this conflict?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After the argument, how do you think John felt? (Frightened, used, disrespected, don’t agree but did it their way, etc.)</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John was heard?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the problem get Resolved?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Now we are going to look at the same scenario using avoidance as the way to solve the conflict.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Educators act out skit using avoidance: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You stole my chips!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No I didn’t, they were mine.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If you say so.</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But I saw them in….(getting annoyed) Hey where are you going?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(Walking away) I don’t want to fight with you.</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We're not fighting.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(speaking softly) I just don’t want to talk about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(Yelling out to her back) But!!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(Leaves the room.)</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7</a:t>
            </a:fld>
            <a:endParaRPr lang="en-US"/>
          </a:p>
        </p:txBody>
      </p:sp>
    </p:spTree>
    <p:extLst>
      <p:ext uri="{BB962C8B-B14F-4D97-AF65-F5344CB8AC3E}">
        <p14:creationId xmlns:p14="http://schemas.microsoft.com/office/powerpoint/2010/main" val="3766543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8</a:t>
            </a:fld>
            <a:endParaRPr lang="en-US"/>
          </a:p>
        </p:txBody>
      </p:sp>
    </p:spTree>
    <p:extLst>
      <p:ext uri="{BB962C8B-B14F-4D97-AF65-F5344CB8AC3E}">
        <p14:creationId xmlns:p14="http://schemas.microsoft.com/office/powerpoint/2010/main" val="3483628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Why would Chloe use avoidance to respond to John? (fear, dislikes conflict, to get the situation over with quickly, etc.)</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Was Chloe ever really heard by John?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John clearly understands Yolanda’s point of view?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Chloe respects herself?</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this technique solve the problem</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9</a:t>
            </a:fld>
            <a:endParaRPr lang="en-US"/>
          </a:p>
        </p:txBody>
      </p:sp>
    </p:spTree>
    <p:extLst>
      <p:ext uri="{BB962C8B-B14F-4D97-AF65-F5344CB8AC3E}">
        <p14:creationId xmlns:p14="http://schemas.microsoft.com/office/powerpoint/2010/main" val="2289317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Now we are going to use negotiation to solve Chloe and John’s conflict.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Educators act out skit using negotiation.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You stole my chips!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Are you sure they were yours? I thought they were mine.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(Thinking) </a:t>
            </a:r>
            <a:r>
              <a:rPr lang="en-US" sz="1800" dirty="0" err="1">
                <a:effectLst/>
                <a:latin typeface="Trebuchet MS" panose="020B0703020202090204" pitchFamily="34" charset="0"/>
                <a:ea typeface="MS Mincho" panose="02020609040205080304" pitchFamily="49" charset="-128"/>
                <a:cs typeface="Times New Roman" panose="02020603050405020304" pitchFamily="18" charset="0"/>
              </a:rPr>
              <a:t>Hummm</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Maybe that’s because they were close together.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a:t>
            </a:r>
            <a:r>
              <a:rPr lang="en-US" sz="1800" dirty="0" err="1">
                <a:effectLst/>
                <a:latin typeface="Trebuchet MS" panose="020B0703020202090204" pitchFamily="34" charset="0"/>
                <a:ea typeface="MS Mincho" panose="02020609040205080304" pitchFamily="49" charset="-128"/>
                <a:cs typeface="Times New Roman" panose="02020603050405020304" pitchFamily="18" charset="0"/>
              </a:rPr>
              <a:t>Ya</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I should have asked which one was your and which one was mine.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Well in the future let’s agree to put our chips in different places.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That is a good idea, that way we won’t get confused.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Yeah!</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10</a:t>
            </a:fld>
            <a:endParaRPr lang="en-US"/>
          </a:p>
        </p:txBody>
      </p:sp>
    </p:spTree>
    <p:extLst>
      <p:ext uri="{BB962C8B-B14F-4D97-AF65-F5344CB8AC3E}">
        <p14:creationId xmlns:p14="http://schemas.microsoft.com/office/powerpoint/2010/main" val="1708541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How do you think negotiation worked?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Chloe’s response kept everything calm?  Why?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this technique solved the problem?  Why</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11</a:t>
            </a:fld>
            <a:endParaRPr lang="en-US"/>
          </a:p>
        </p:txBody>
      </p:sp>
    </p:spTree>
    <p:extLst>
      <p:ext uri="{BB962C8B-B14F-4D97-AF65-F5344CB8AC3E}">
        <p14:creationId xmlns:p14="http://schemas.microsoft.com/office/powerpoint/2010/main" val="2180932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 what do you all think the best way to resolve a conflict 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(Wait for students to respond)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YES!! Negotiation</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12</a:t>
            </a:fld>
            <a:endParaRPr lang="en-US"/>
          </a:p>
        </p:txBody>
      </p:sp>
    </p:spTree>
    <p:extLst>
      <p:ext uri="{BB962C8B-B14F-4D97-AF65-F5344CB8AC3E}">
        <p14:creationId xmlns:p14="http://schemas.microsoft.com/office/powerpoint/2010/main" val="3989390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As you read the following slides, try to go over the bullet points </a:t>
            </a:r>
            <a:r>
              <a:rPr lang="en-US" sz="1800" i="1" u="sng" dirty="0">
                <a:effectLst/>
                <a:latin typeface="Trebuchet MS" panose="020B0703020202090204" pitchFamily="34" charset="0"/>
                <a:ea typeface="MS Mincho" panose="02020609040205080304" pitchFamily="49" charset="-128"/>
                <a:cs typeface="Times New Roman" panose="02020603050405020304" pitchFamily="18" charset="0"/>
              </a:rPr>
              <a:t>quickly</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These points are self explanatory and don’t need much clarification. If time is short, just read the main bullet points.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 now that we know negotiation is the best way to solve a conflict, what are the steps involved.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p>
          <a:p>
            <a:pPr marL="800100" marR="0" lvl="1" indent="-342900">
              <a:spcBef>
                <a:spcPts val="0"/>
              </a:spcBef>
              <a:spcAft>
                <a:spcPts val="0"/>
              </a:spcAft>
              <a:buFont typeface="+mj-lt"/>
              <a:buAutoNum type="arabicPeriod"/>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Control your emotions (refer to the slide) </a:t>
            </a:r>
            <a:endParaRPr lang="en-US" sz="1800" i="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mj-lt"/>
              <a:buAutoNum type="arabicPeriod"/>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Try to understand the other side (refer to the slide)</a:t>
            </a:r>
            <a:r>
              <a:rPr lang="en-US" sz="2800" dirty="0">
                <a:effectLst/>
              </a:rPr>
              <a:t> </a:t>
            </a:r>
            <a:endParaRPr lang="en-US" sz="1800" i="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78067E8-C271-5649-A09E-E2D218259EC4}" type="slidenum">
              <a:rPr lang="en-US" smtClean="0"/>
              <a:t>13</a:t>
            </a:fld>
            <a:endParaRPr lang="en-US"/>
          </a:p>
        </p:txBody>
      </p:sp>
    </p:spTree>
    <p:extLst>
      <p:ext uri="{BB962C8B-B14F-4D97-AF65-F5344CB8AC3E}">
        <p14:creationId xmlns:p14="http://schemas.microsoft.com/office/powerpoint/2010/main" val="1947382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mj-lt"/>
              <a:buAutoNum type="arabicPeriod" startAt="3"/>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Apologize for any offense you have given (refer to the slide) </a:t>
            </a:r>
            <a:endParaRPr lang="en-US" sz="1800" i="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startAt="3"/>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Find out what each person needs (refer to the slide)</a:t>
            </a:r>
            <a:r>
              <a:rPr lang="en-US" dirty="0">
                <a:effectLst/>
              </a:rPr>
              <a:t> </a:t>
            </a:r>
            <a:endParaRPr lang="en-US" b="1" dirty="0"/>
          </a:p>
        </p:txBody>
      </p:sp>
      <p:sp>
        <p:nvSpPr>
          <p:cNvPr id="4" name="Slide Number Placeholder 3"/>
          <p:cNvSpPr>
            <a:spLocks noGrp="1"/>
          </p:cNvSpPr>
          <p:nvPr>
            <p:ph type="sldNum" sz="quarter" idx="10"/>
          </p:nvPr>
        </p:nvSpPr>
        <p:spPr/>
        <p:txBody>
          <a:bodyPr/>
          <a:lstStyle/>
          <a:p>
            <a:fld id="{878067E8-C271-5649-A09E-E2D218259EC4}" type="slidenum">
              <a:rPr lang="en-US" smtClean="0"/>
              <a:t>14</a:t>
            </a:fld>
            <a:endParaRPr lang="en-US"/>
          </a:p>
        </p:txBody>
      </p:sp>
    </p:spTree>
    <p:extLst>
      <p:ext uri="{BB962C8B-B14F-4D97-AF65-F5344CB8AC3E}">
        <p14:creationId xmlns:p14="http://schemas.microsoft.com/office/powerpoint/2010/main" val="3934383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mj-lt"/>
              <a:buAutoNum type="arabicPeriod" startAt="5"/>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Brainstorm solutions that will meet both of your needs (refer to the slide)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startAt="5"/>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Pick a solution you both can agree on (refer to the slide)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78067E8-C271-5649-A09E-E2D218259EC4}" type="slidenum">
              <a:rPr lang="en-US" smtClean="0"/>
              <a:t>15</a:t>
            </a:fld>
            <a:endParaRPr lang="en-US"/>
          </a:p>
        </p:txBody>
      </p:sp>
    </p:spTree>
    <p:extLst>
      <p:ext uri="{BB962C8B-B14F-4D97-AF65-F5344CB8AC3E}">
        <p14:creationId xmlns:p14="http://schemas.microsoft.com/office/powerpoint/2010/main" val="3503346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mj-lt"/>
              <a:buAutoNum type="arabicPeriod" startAt="7"/>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Make a plan to do it (refer to the slide)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startAt="7"/>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When you can’t reach a solution (refer to the slide)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78067E8-C271-5649-A09E-E2D218259EC4}" type="slidenum">
              <a:rPr lang="en-US" smtClean="0"/>
              <a:t>16</a:t>
            </a:fld>
            <a:endParaRPr lang="en-US"/>
          </a:p>
        </p:txBody>
      </p:sp>
    </p:spTree>
    <p:extLst>
      <p:ext uri="{BB962C8B-B14F-4D97-AF65-F5344CB8AC3E}">
        <p14:creationId xmlns:p14="http://schemas.microsoft.com/office/powerpoint/2010/main" val="4009094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If you all remember nothing else (which I know won’t be the case) remember the Golden RULE: Treat others as you would want to be treated; by: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Listening to the other person in the same way you want them to listen to you.</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Showing respect to the other person, in the same way you want them to respect you.</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Lastly, staying focused on the problem, not the person.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286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 repeat it with me: Listen, Show respect and Stay focused.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Because the choices you make…NOW, will affect you… LATER!</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17</a:t>
            </a:fld>
            <a:endParaRPr lang="en-US"/>
          </a:p>
        </p:txBody>
      </p:sp>
    </p:spTree>
    <p:extLst>
      <p:ext uri="{BB962C8B-B14F-4D97-AF65-F5344CB8AC3E}">
        <p14:creationId xmlns:p14="http://schemas.microsoft.com/office/powerpoint/2010/main" val="1181686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2959418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3662118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1370335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669879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2015043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80517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1574898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2670073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2218775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982949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713106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1A384A3-4E1F-B047-B383-A52C621D7CA1}" type="datetimeFigureOut">
              <a:rPr lang="en-US" smtClean="0"/>
              <a:t>12/17/24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152784C-C065-6543-868B-A7919AF6ED9D}" type="slidenum">
              <a:rPr lang="en-US" smtClean="0"/>
              <a:t>‹#›</a:t>
            </a:fld>
            <a:endParaRPr lang="en-US"/>
          </a:p>
        </p:txBody>
      </p:sp>
      <p:sp>
        <p:nvSpPr>
          <p:cNvPr id="10" name="Picture Placeholder 9"/>
          <p:cNvSpPr>
            <a:spLocks noGrp="1"/>
          </p:cNvSpPr>
          <p:nvPr>
            <p:ph type="pic" sz="quarter" idx="13"/>
          </p:nvPr>
        </p:nvSpPr>
        <p:spPr>
          <a:xfrm>
            <a:off x="4346575" y="6443663"/>
            <a:ext cx="914400" cy="914400"/>
          </a:xfrm>
          <a:prstGeom prst="rect">
            <a:avLst/>
          </a:prstGeom>
        </p:spPr>
        <p:txBody>
          <a:bodyPr/>
          <a:lstStyle/>
          <a:p>
            <a:endParaRPr lang="en-US"/>
          </a:p>
        </p:txBody>
      </p:sp>
    </p:spTree>
    <p:extLst>
      <p:ext uri="{BB962C8B-B14F-4D97-AF65-F5344CB8AC3E}">
        <p14:creationId xmlns:p14="http://schemas.microsoft.com/office/powerpoint/2010/main" val="1186443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6" name="Picture 5" descr="HF Heart - Inverted.eps"/>
          <p:cNvPicPr>
            <a:picLocks noChangeAspect="1"/>
          </p:cNvPicPr>
          <p:nvPr userDrawn="1"/>
        </p:nvPicPr>
        <p:blipFill>
          <a:blip r:embed="rId14">
            <a:alphaModFix amt="16000"/>
            <a:extLst>
              <a:ext uri="{28A0092B-C50C-407E-A947-70E740481C1C}">
                <a14:useLocalDpi xmlns:a14="http://schemas.microsoft.com/office/drawing/2010/main" val="0"/>
              </a:ext>
            </a:extLst>
          </a:blip>
          <a:stretch>
            <a:fillRect/>
          </a:stretch>
        </p:blipFill>
        <p:spPr>
          <a:xfrm>
            <a:off x="4573777" y="1451515"/>
            <a:ext cx="4570223" cy="4821601"/>
          </a:xfrm>
          <a:prstGeom prst="rect">
            <a:avLst/>
          </a:prstGeom>
        </p:spPr>
      </p:pic>
    </p:spTree>
    <p:extLst>
      <p:ext uri="{BB962C8B-B14F-4D97-AF65-F5344CB8AC3E}">
        <p14:creationId xmlns:p14="http://schemas.microsoft.com/office/powerpoint/2010/main" val="1191484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5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515817" y="2197100"/>
            <a:ext cx="405183" cy="31766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0" name="Rectangle 19"/>
          <p:cNvSpPr/>
          <p:nvPr/>
        </p:nvSpPr>
        <p:spPr>
          <a:xfrm rot="21284247">
            <a:off x="612150" y="3856686"/>
            <a:ext cx="4617697" cy="1107996"/>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6600" dirty="0">
                <a:solidFill>
                  <a:schemeClr val="tx1"/>
                </a:solidFill>
                <a:latin typeface="Comic Sans MS" pitchFamily="66" charset="0"/>
                <a:cs typeface="Times New Roman"/>
              </a:rPr>
              <a:t>Resolution</a:t>
            </a:r>
            <a:endParaRPr lang="en-US" sz="9600" dirty="0">
              <a:solidFill>
                <a:schemeClr val="tx1"/>
              </a:solidFill>
              <a:latin typeface="Comic Sans MS" pitchFamily="66" charset="0"/>
              <a:cs typeface="Times New Roman"/>
            </a:endParaRPr>
          </a:p>
        </p:txBody>
      </p:sp>
      <p:sp>
        <p:nvSpPr>
          <p:cNvPr id="17" name="Rectangle 16"/>
          <p:cNvSpPr/>
          <p:nvPr/>
        </p:nvSpPr>
        <p:spPr>
          <a:xfrm>
            <a:off x="1053529" y="2540749"/>
            <a:ext cx="3329758" cy="1107996"/>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r>
              <a:rPr lang="en-US" sz="6600" dirty="0">
                <a:solidFill>
                  <a:schemeClr val="tx1"/>
                </a:solidFill>
                <a:latin typeface="Comic Sans MS" pitchFamily="66" charset="0"/>
                <a:cs typeface="Comic Sans MS"/>
              </a:rPr>
              <a:t>Conflict</a:t>
            </a:r>
            <a:endParaRPr lang="en-US" sz="6600" dirty="0">
              <a:solidFill>
                <a:schemeClr val="tx1"/>
              </a:solidFill>
              <a:latin typeface="Comic Sans MS" pitchFamily="66" charset="0"/>
            </a:endParaRPr>
          </a:p>
        </p:txBody>
      </p:sp>
      <p:grpSp>
        <p:nvGrpSpPr>
          <p:cNvPr id="3" name="Group 2"/>
          <p:cNvGrpSpPr/>
          <p:nvPr/>
        </p:nvGrpSpPr>
        <p:grpSpPr>
          <a:xfrm>
            <a:off x="1130689" y="26299"/>
            <a:ext cx="4577528" cy="1866983"/>
            <a:chOff x="1130689" y="26299"/>
            <a:chExt cx="4577528" cy="1866983"/>
          </a:xfrm>
          <a:effectLst>
            <a:outerShdw blurRad="63500" sx="102000" sy="102000" algn="ctr" rotWithShape="0">
              <a:prstClr val="black">
                <a:alpha val="40000"/>
              </a:prstClr>
            </a:outerShdw>
          </a:effectLst>
        </p:grpSpPr>
        <p:sp>
          <p:nvSpPr>
            <p:cNvPr id="13" name="Cloud 12"/>
            <p:cNvSpPr/>
            <p:nvPr/>
          </p:nvSpPr>
          <p:spPr>
            <a:xfrm rot="262706">
              <a:off x="1130689" y="26299"/>
              <a:ext cx="4577528" cy="1866983"/>
            </a:xfrm>
            <a:prstGeom prst="cloud">
              <a:avLst/>
            </a:prstGeom>
            <a:solidFill>
              <a:schemeClr val="bg1"/>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1713488" y="440975"/>
              <a:ext cx="3480165" cy="707886"/>
            </a:xfrm>
            <a:prstGeom prst="rect">
              <a:avLst/>
            </a:prstGeom>
          </p:spPr>
          <p:txBody>
            <a:bodyPr wrap="square">
              <a:spAutoFit/>
            </a:bodyPr>
            <a:lstStyle/>
            <a:p>
              <a:pPr algn="ctr"/>
              <a:r>
                <a:rPr lang="en-US" sz="4000" b="1" dirty="0">
                  <a:latin typeface="Trebuchet MS" pitchFamily="34" charset="0"/>
                </a:rPr>
                <a:t>Nu-CULTURE</a:t>
              </a:r>
            </a:p>
          </p:txBody>
        </p:sp>
      </p:grpSp>
      <p:sp>
        <p:nvSpPr>
          <p:cNvPr id="223" name="Flowchart: Delay 22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928" y="128434"/>
            <a:ext cx="3480166" cy="6148923"/>
          </a:xfrm>
          <a:prstGeom prst="rect">
            <a:avLst/>
          </a:prstGeom>
          <a:effectLst>
            <a:outerShdw blurRad="63500" sx="101000" sy="101000" algn="ctr" rotWithShape="0">
              <a:prstClr val="black">
                <a:alpha val="40000"/>
              </a:prstClr>
            </a:outerShdw>
          </a:effectLst>
        </p:spPr>
      </p:pic>
      <p:sp>
        <p:nvSpPr>
          <p:cNvPr id="15" name="Rectangle 14"/>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16" name="Rectangle 15"/>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51" y="5880987"/>
            <a:ext cx="736650" cy="838076"/>
          </a:xfrm>
          <a:prstGeom prst="rect">
            <a:avLst/>
          </a:prstGeom>
        </p:spPr>
      </p:pic>
    </p:spTree>
    <p:extLst>
      <p:ext uri="{BB962C8B-B14F-4D97-AF65-F5344CB8AC3E}">
        <p14:creationId xmlns:p14="http://schemas.microsoft.com/office/powerpoint/2010/main" val="3427200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42"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par>
                          <p:cTn id="28" fill="hold">
                            <p:stCondLst>
                              <p:cond delay="4500"/>
                            </p:stCondLst>
                            <p:childTnLst>
                              <p:par>
                                <p:cTn id="29" presetID="32" presetClass="emph" presetSubtype="0" fill="hold" grpId="1" nodeType="afterEffect">
                                  <p:stCondLst>
                                    <p:cond delay="0"/>
                                  </p:stCondLst>
                                  <p:childTnLst>
                                    <p:animRot by="120000">
                                      <p:cBhvr>
                                        <p:cTn id="30" dur="100" fill="hold">
                                          <p:stCondLst>
                                            <p:cond delay="0"/>
                                          </p:stCondLst>
                                        </p:cTn>
                                        <p:tgtEl>
                                          <p:spTgt spid="17"/>
                                        </p:tgtEl>
                                        <p:attrNameLst>
                                          <p:attrName>r</p:attrName>
                                        </p:attrNameLst>
                                      </p:cBhvr>
                                    </p:animRot>
                                    <p:animRot by="-240000">
                                      <p:cBhvr>
                                        <p:cTn id="31" dur="200" fill="hold">
                                          <p:stCondLst>
                                            <p:cond delay="200"/>
                                          </p:stCondLst>
                                        </p:cTn>
                                        <p:tgtEl>
                                          <p:spTgt spid="17"/>
                                        </p:tgtEl>
                                        <p:attrNameLst>
                                          <p:attrName>r</p:attrName>
                                        </p:attrNameLst>
                                      </p:cBhvr>
                                    </p:animRot>
                                    <p:animRot by="240000">
                                      <p:cBhvr>
                                        <p:cTn id="32" dur="200" fill="hold">
                                          <p:stCondLst>
                                            <p:cond delay="400"/>
                                          </p:stCondLst>
                                        </p:cTn>
                                        <p:tgtEl>
                                          <p:spTgt spid="17"/>
                                        </p:tgtEl>
                                        <p:attrNameLst>
                                          <p:attrName>r</p:attrName>
                                        </p:attrNameLst>
                                      </p:cBhvr>
                                    </p:animRot>
                                    <p:animRot by="-240000">
                                      <p:cBhvr>
                                        <p:cTn id="33" dur="200" fill="hold">
                                          <p:stCondLst>
                                            <p:cond delay="600"/>
                                          </p:stCondLst>
                                        </p:cTn>
                                        <p:tgtEl>
                                          <p:spTgt spid="17"/>
                                        </p:tgtEl>
                                        <p:attrNameLst>
                                          <p:attrName>r</p:attrName>
                                        </p:attrNameLst>
                                      </p:cBhvr>
                                    </p:animRot>
                                    <p:animRot by="120000">
                                      <p:cBhvr>
                                        <p:cTn id="34" dur="200" fill="hold">
                                          <p:stCondLst>
                                            <p:cond delay="800"/>
                                          </p:stCondLst>
                                        </p:cTn>
                                        <p:tgtEl>
                                          <p:spTgt spid="17"/>
                                        </p:tgtEl>
                                        <p:attrNameLst>
                                          <p:attrName>r</p:attrName>
                                        </p:attrNameLst>
                                      </p:cBhvr>
                                    </p:animRot>
                                  </p:childTnLst>
                                </p:cTn>
                              </p:par>
                            </p:childTnLst>
                          </p:cTn>
                        </p:par>
                        <p:par>
                          <p:cTn id="35" fill="hold">
                            <p:stCondLst>
                              <p:cond delay="5500"/>
                            </p:stCondLst>
                            <p:childTnLst>
                              <p:par>
                                <p:cTn id="36" presetID="32" presetClass="emph" presetSubtype="0" fill="hold" grpId="1" nodeType="afterEffect">
                                  <p:stCondLst>
                                    <p:cond delay="0"/>
                                  </p:stCondLst>
                                  <p:childTnLst>
                                    <p:animRot by="120000">
                                      <p:cBhvr>
                                        <p:cTn id="37" dur="100" fill="hold">
                                          <p:stCondLst>
                                            <p:cond delay="0"/>
                                          </p:stCondLst>
                                        </p:cTn>
                                        <p:tgtEl>
                                          <p:spTgt spid="20"/>
                                        </p:tgtEl>
                                        <p:attrNameLst>
                                          <p:attrName>r</p:attrName>
                                        </p:attrNameLst>
                                      </p:cBhvr>
                                    </p:animRot>
                                    <p:animRot by="-240000">
                                      <p:cBhvr>
                                        <p:cTn id="38" dur="200" fill="hold">
                                          <p:stCondLst>
                                            <p:cond delay="200"/>
                                          </p:stCondLst>
                                        </p:cTn>
                                        <p:tgtEl>
                                          <p:spTgt spid="20"/>
                                        </p:tgtEl>
                                        <p:attrNameLst>
                                          <p:attrName>r</p:attrName>
                                        </p:attrNameLst>
                                      </p:cBhvr>
                                    </p:animRot>
                                    <p:animRot by="240000">
                                      <p:cBhvr>
                                        <p:cTn id="39" dur="200" fill="hold">
                                          <p:stCondLst>
                                            <p:cond delay="400"/>
                                          </p:stCondLst>
                                        </p:cTn>
                                        <p:tgtEl>
                                          <p:spTgt spid="20"/>
                                        </p:tgtEl>
                                        <p:attrNameLst>
                                          <p:attrName>r</p:attrName>
                                        </p:attrNameLst>
                                      </p:cBhvr>
                                    </p:animRot>
                                    <p:animRot by="-240000">
                                      <p:cBhvr>
                                        <p:cTn id="40" dur="200" fill="hold">
                                          <p:stCondLst>
                                            <p:cond delay="600"/>
                                          </p:stCondLst>
                                        </p:cTn>
                                        <p:tgtEl>
                                          <p:spTgt spid="20"/>
                                        </p:tgtEl>
                                        <p:attrNameLst>
                                          <p:attrName>r</p:attrName>
                                        </p:attrNameLst>
                                      </p:cBhvr>
                                    </p:animRot>
                                    <p:animRot by="120000">
                                      <p:cBhvr>
                                        <p:cTn id="41" dur="200" fill="hold">
                                          <p:stCondLst>
                                            <p:cond delay="80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animBg="1"/>
      <p:bldP spid="20" grpId="1" animBg="1"/>
      <p:bldP spid="17" grpId="0" animBg="1"/>
      <p:bldP spid="17"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6287717" y="2260599"/>
            <a:ext cx="405183" cy="3208821"/>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0" name="Oval Callout 9"/>
          <p:cNvSpPr/>
          <p:nvPr/>
        </p:nvSpPr>
        <p:spPr>
          <a:xfrm flipH="1">
            <a:off x="4120389" y="114300"/>
            <a:ext cx="3744750" cy="2044700"/>
          </a:xfrm>
          <a:prstGeom prst="wedgeEllipseCallout">
            <a:avLst>
              <a:gd name="adj1" fmla="val 62617"/>
              <a:gd name="adj2" fmla="val 1636"/>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What is conflict resolution?</a:t>
            </a:r>
          </a:p>
        </p:txBody>
      </p:sp>
      <p:sp>
        <p:nvSpPr>
          <p:cNvPr id="71" name="Flowchart: Delay 70"/>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p:cNvSpPr/>
          <p:nvPr/>
        </p:nvSpPr>
        <p:spPr>
          <a:xfrm rot="21032544">
            <a:off x="5067986" y="3860446"/>
            <a:ext cx="2966579" cy="1323439"/>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4000" dirty="0">
                <a:solidFill>
                  <a:schemeClr val="tx1"/>
                </a:solidFill>
                <a:latin typeface="Comic Sans MS" pitchFamily="66" charset="0"/>
                <a:cs typeface="Times New Roman"/>
              </a:rPr>
              <a:t>to solve a </a:t>
            </a:r>
          </a:p>
          <a:p>
            <a:pPr algn="ctr"/>
            <a:r>
              <a:rPr lang="en-US" sz="4000" dirty="0">
                <a:solidFill>
                  <a:schemeClr val="tx1"/>
                </a:solidFill>
                <a:latin typeface="Comic Sans MS" pitchFamily="66" charset="0"/>
                <a:cs typeface="Times New Roman"/>
              </a:rPr>
              <a:t>problem!</a:t>
            </a:r>
            <a:endParaRPr lang="en-US" sz="6000" dirty="0">
              <a:solidFill>
                <a:schemeClr val="tx1"/>
              </a:solidFill>
              <a:latin typeface="Comic Sans MS" pitchFamily="66" charset="0"/>
              <a:cs typeface="Times New Roman"/>
            </a:endParaRPr>
          </a:p>
        </p:txBody>
      </p:sp>
      <p:sp>
        <p:nvSpPr>
          <p:cNvPr id="73" name="Rectangle 72"/>
          <p:cNvSpPr/>
          <p:nvPr/>
        </p:nvSpPr>
        <p:spPr>
          <a:xfrm>
            <a:off x="5116427" y="2599291"/>
            <a:ext cx="2869696" cy="1077218"/>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cs typeface="Comic Sans MS"/>
              </a:rPr>
              <a:t>When people </a:t>
            </a:r>
          </a:p>
          <a:p>
            <a:pPr algn="ctr"/>
            <a:r>
              <a:rPr lang="en-US" sz="3200" b="1" dirty="0">
                <a:solidFill>
                  <a:schemeClr val="tx1"/>
                </a:solidFill>
                <a:latin typeface="Cambria" pitchFamily="18" charset="0"/>
                <a:cs typeface="Comic Sans MS"/>
              </a:rPr>
              <a:t>work together</a:t>
            </a:r>
            <a:endParaRPr lang="en-US" sz="3200" b="1" dirty="0">
              <a:solidFill>
                <a:schemeClr val="tx1"/>
              </a:solidFill>
              <a:latin typeface="Cambria" pitchFamily="18" charset="0"/>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628" y="114300"/>
            <a:ext cx="3480166" cy="6148923"/>
          </a:xfrm>
          <a:prstGeom prst="rect">
            <a:avLst/>
          </a:prstGeom>
          <a:effectLst>
            <a:outerShdw blurRad="63500" sx="101000" sy="101000" algn="ctr" rotWithShape="0">
              <a:prstClr val="black">
                <a:alpha val="40000"/>
              </a:prstClr>
            </a:outerShdw>
          </a:effectLst>
        </p:spPr>
      </p:pic>
      <p:sp>
        <p:nvSpPr>
          <p:cNvPr id="12" name="Rectangle 11"/>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9629C0B2-0229-6704-A924-A7D39E3165E1}"/>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26585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fade">
                                      <p:cBhvr>
                                        <p:cTn id="11" dur="1000"/>
                                        <p:tgtEl>
                                          <p:spTgt spid="80"/>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1000"/>
                                        <p:tgtEl>
                                          <p:spTgt spid="73"/>
                                        </p:tgtEl>
                                      </p:cBhvr>
                                    </p:animEffect>
                                    <p:anim calcmode="lin" valueType="num">
                                      <p:cBhvr>
                                        <p:cTn id="16" dur="1000" fill="hold"/>
                                        <p:tgtEl>
                                          <p:spTgt spid="73"/>
                                        </p:tgtEl>
                                        <p:attrNameLst>
                                          <p:attrName>ppt_x</p:attrName>
                                        </p:attrNameLst>
                                      </p:cBhvr>
                                      <p:tavLst>
                                        <p:tav tm="0">
                                          <p:val>
                                            <p:strVal val="#ppt_x"/>
                                          </p:val>
                                        </p:tav>
                                        <p:tav tm="100000">
                                          <p:val>
                                            <p:strVal val="#ppt_x"/>
                                          </p:val>
                                        </p:tav>
                                      </p:tavLst>
                                    </p:anim>
                                    <p:anim calcmode="lin" valueType="num">
                                      <p:cBhvr>
                                        <p:cTn id="17" dur="1000" fill="hold"/>
                                        <p:tgtEl>
                                          <p:spTgt spid="73"/>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 calcmode="lin" valueType="num">
                                      <p:cBhvr additive="base">
                                        <p:cTn id="20" dur="1000" fill="hold"/>
                                        <p:tgtEl>
                                          <p:spTgt spid="72"/>
                                        </p:tgtEl>
                                        <p:attrNameLst>
                                          <p:attrName>ppt_x</p:attrName>
                                        </p:attrNameLst>
                                      </p:cBhvr>
                                      <p:tavLst>
                                        <p:tav tm="0">
                                          <p:val>
                                            <p:strVal val="#ppt_x"/>
                                          </p:val>
                                        </p:tav>
                                        <p:tav tm="100000">
                                          <p:val>
                                            <p:strVal val="#ppt_x"/>
                                          </p:val>
                                        </p:tav>
                                      </p:tavLst>
                                    </p:anim>
                                    <p:anim calcmode="lin" valueType="num">
                                      <p:cBhvr additive="base">
                                        <p:cTn id="21" dur="1000" fill="hold"/>
                                        <p:tgtEl>
                                          <p:spTgt spid="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0" grpId="0" animBg="1"/>
      <p:bldP spid="72" grpId="0" animBg="1"/>
      <p:bldP spid="7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019099" y="2196065"/>
            <a:ext cx="405183" cy="31766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3" name="Flowchart: Delay 1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1137981" y="4688569"/>
            <a:ext cx="3219330" cy="461665"/>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indent="-182880">
              <a:buFont typeface="Arial" pitchFamily="34" charset="0"/>
              <a:buChar char="•"/>
            </a:pPr>
            <a:r>
              <a:rPr lang="en-US" sz="2400" b="1" dirty="0">
                <a:solidFill>
                  <a:schemeClr val="tx1"/>
                </a:solidFill>
                <a:latin typeface="Comic Sans MS" pitchFamily="66" charset="0"/>
                <a:cs typeface="Times New Roman"/>
              </a:rPr>
              <a:t>Told your secrets</a:t>
            </a:r>
            <a:endParaRPr lang="en-US" sz="4000" b="1" dirty="0">
              <a:solidFill>
                <a:schemeClr val="tx1"/>
              </a:solidFill>
              <a:latin typeface="Comic Sans MS" pitchFamily="66" charset="0"/>
              <a:cs typeface="Times New Roman"/>
            </a:endParaRPr>
          </a:p>
        </p:txBody>
      </p:sp>
      <p:sp>
        <p:nvSpPr>
          <p:cNvPr id="15" name="Rectangle 14"/>
          <p:cNvSpPr/>
          <p:nvPr/>
        </p:nvSpPr>
        <p:spPr>
          <a:xfrm>
            <a:off x="606057" y="3350808"/>
            <a:ext cx="3418424" cy="1200329"/>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buFont typeface="Arial" pitchFamily="34" charset="0"/>
              <a:buChar char="•"/>
            </a:pPr>
            <a:r>
              <a:rPr lang="en-US" sz="2400" b="1" dirty="0">
                <a:solidFill>
                  <a:schemeClr val="tx1"/>
                </a:solidFill>
                <a:latin typeface="Cambria" pitchFamily="18" charset="0"/>
                <a:cs typeface="Comic Sans MS"/>
              </a:rPr>
              <a:t>  Got you into trouble</a:t>
            </a:r>
          </a:p>
          <a:p>
            <a:pPr indent="-182880">
              <a:buFont typeface="Arial" pitchFamily="34" charset="0"/>
              <a:buChar char="•"/>
            </a:pPr>
            <a:r>
              <a:rPr lang="en-US" sz="2400" b="1" dirty="0">
                <a:solidFill>
                  <a:schemeClr val="tx1"/>
                </a:solidFill>
                <a:latin typeface="Cambria" pitchFamily="18" charset="0"/>
              </a:rPr>
              <a:t> Teased you or hurt </a:t>
            </a:r>
          </a:p>
          <a:p>
            <a:r>
              <a:rPr lang="en-US" sz="2400" b="1" dirty="0">
                <a:solidFill>
                  <a:schemeClr val="tx1"/>
                </a:solidFill>
                <a:latin typeface="Cambria" pitchFamily="18" charset="0"/>
              </a:rPr>
              <a:t>           your feelings</a:t>
            </a:r>
          </a:p>
        </p:txBody>
      </p:sp>
      <p:sp>
        <p:nvSpPr>
          <p:cNvPr id="5" name="Rectangle 4"/>
          <p:cNvSpPr/>
          <p:nvPr/>
        </p:nvSpPr>
        <p:spPr>
          <a:xfrm rot="299826">
            <a:off x="362030" y="2468084"/>
            <a:ext cx="3977371" cy="584775"/>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omic Sans MS" pitchFamily="66" charset="0"/>
              </a:rPr>
              <a:t>What did they do?</a:t>
            </a:r>
          </a:p>
        </p:txBody>
      </p:sp>
      <p:sp>
        <p:nvSpPr>
          <p:cNvPr id="23" name="Oval Callout 22"/>
          <p:cNvSpPr/>
          <p:nvPr/>
        </p:nvSpPr>
        <p:spPr>
          <a:xfrm>
            <a:off x="944953" y="139701"/>
            <a:ext cx="3744750" cy="2044700"/>
          </a:xfrm>
          <a:prstGeom prst="wedgeEllipseCallout">
            <a:avLst>
              <a:gd name="adj1" fmla="val 62956"/>
              <a:gd name="adj2" fmla="val 7226"/>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Have you ever had a fight </a:t>
            </a:r>
          </a:p>
          <a:p>
            <a:pPr algn="ctr"/>
            <a:r>
              <a:rPr lang="en-US" sz="2600" b="1" dirty="0">
                <a:solidFill>
                  <a:schemeClr val="tx1"/>
                </a:solidFill>
                <a:latin typeface="Trebuchet MS" pitchFamily="34" charset="0"/>
              </a:rPr>
              <a:t>with someone?</a:t>
            </a:r>
          </a:p>
        </p:txBody>
      </p:sp>
      <p:sp>
        <p:nvSpPr>
          <p:cNvPr id="12" name="Rectangle 11"/>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928" y="128434"/>
            <a:ext cx="3480166" cy="6148923"/>
          </a:xfrm>
          <a:prstGeom prst="rect">
            <a:avLst/>
          </a:prstGeom>
          <a:effectLst>
            <a:outerShdw blurRad="63500" sx="101000" sy="101000" algn="ctr" rotWithShape="0">
              <a:prstClr val="black">
                <a:alpha val="40000"/>
              </a:prstClr>
            </a:outerShdw>
          </a:effectLst>
        </p:spPr>
      </p:pic>
      <p:sp>
        <p:nvSpPr>
          <p:cNvPr id="2" name="Rectangle 1">
            <a:extLst>
              <a:ext uri="{FF2B5EF4-FFF2-40B4-BE49-F238E27FC236}">
                <a16:creationId xmlns:a16="http://schemas.microsoft.com/office/drawing/2014/main" id="{99C2985C-2322-5614-25EA-89B9839EABB3}"/>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219266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animBg="1"/>
      <p:bldP spid="15" grpId="0" animBg="1"/>
      <p:bldP spid="5"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237772" y="2235200"/>
            <a:ext cx="405183" cy="31385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Oval Callout 2"/>
          <p:cNvSpPr/>
          <p:nvPr/>
        </p:nvSpPr>
        <p:spPr>
          <a:xfrm flipH="1">
            <a:off x="3795400" y="88900"/>
            <a:ext cx="3744750" cy="2044700"/>
          </a:xfrm>
          <a:prstGeom prst="wedgeEllipseCallout">
            <a:avLst>
              <a:gd name="adj1" fmla="val 56148"/>
              <a:gd name="adj2" fmla="val 14917"/>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3200" b="1" dirty="0">
                <a:solidFill>
                  <a:schemeClr val="tx1"/>
                </a:solidFill>
                <a:latin typeface="Trebuchet MS" pitchFamily="34" charset="0"/>
              </a:rPr>
              <a:t>How did you respond?</a:t>
            </a:r>
          </a:p>
        </p:txBody>
      </p:sp>
      <p:sp>
        <p:nvSpPr>
          <p:cNvPr id="10" name="Flowchart: Delay 9"/>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148896" y="4516450"/>
            <a:ext cx="3649759" cy="584775"/>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ambria" pitchFamily="18" charset="0"/>
                <a:cs typeface="Times New Roman"/>
              </a:rPr>
              <a:t>What did you say?</a:t>
            </a:r>
          </a:p>
        </p:txBody>
      </p:sp>
      <p:sp>
        <p:nvSpPr>
          <p:cNvPr id="12" name="Rectangle 11"/>
          <p:cNvSpPr/>
          <p:nvPr/>
        </p:nvSpPr>
        <p:spPr>
          <a:xfrm rot="21335343">
            <a:off x="5104727" y="3488447"/>
            <a:ext cx="3925828" cy="584775"/>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What did you do?</a:t>
            </a:r>
          </a:p>
        </p:txBody>
      </p:sp>
      <p:sp>
        <p:nvSpPr>
          <p:cNvPr id="16" name="Rectangle 15"/>
          <p:cNvSpPr/>
          <p:nvPr/>
        </p:nvSpPr>
        <p:spPr>
          <a:xfrm rot="224528">
            <a:off x="4120863" y="2498478"/>
            <a:ext cx="3492302" cy="584775"/>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How did you feel?</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060" y="150510"/>
            <a:ext cx="3480166" cy="6148923"/>
          </a:xfrm>
          <a:prstGeom prst="rect">
            <a:avLst/>
          </a:prstGeom>
          <a:effectLst>
            <a:outerShdw blurRad="63500" sx="101000" sy="101000" algn="ctr" rotWithShape="0">
              <a:prstClr val="black">
                <a:alpha val="40000"/>
              </a:prstClr>
            </a:outerShdw>
          </a:effectLst>
        </p:spPr>
      </p:pic>
      <p:sp>
        <p:nvSpPr>
          <p:cNvPr id="18" name="Rectangle 17"/>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2" name="Rectangle 1">
            <a:extLst>
              <a:ext uri="{FF2B5EF4-FFF2-40B4-BE49-F238E27FC236}">
                <a16:creationId xmlns:a16="http://schemas.microsoft.com/office/drawing/2014/main" id="{86A3DC6C-99BE-33A7-CDC9-FA8A75CAE6D6}"/>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86797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P spid="11" grpId="0" animBg="1"/>
      <p:bldP spid="12"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2515817" y="558801"/>
            <a:ext cx="405183" cy="48149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8" name="Flowchart: Delay 7"/>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rot="21359996">
            <a:off x="1532728" y="1707733"/>
            <a:ext cx="3925828" cy="830997"/>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omic Sans MS" pitchFamily="66" charset="0"/>
              </a:rPr>
              <a:t>Aggression</a:t>
            </a:r>
            <a:r>
              <a:rPr lang="en-US" sz="2400" b="1" dirty="0">
                <a:solidFill>
                  <a:schemeClr val="tx1"/>
                </a:solidFill>
                <a:latin typeface="Comic Sans MS" pitchFamily="66" charset="0"/>
              </a:rPr>
              <a:t>: </a:t>
            </a:r>
          </a:p>
          <a:p>
            <a:pPr algn="ctr"/>
            <a:r>
              <a:rPr lang="en-US" sz="2400" b="1" dirty="0">
                <a:solidFill>
                  <a:schemeClr val="tx1"/>
                </a:solidFill>
                <a:latin typeface="Comic Sans MS" pitchFamily="66" charset="0"/>
              </a:rPr>
              <a:t>Getting our own way</a:t>
            </a:r>
          </a:p>
        </p:txBody>
      </p:sp>
      <p:sp>
        <p:nvSpPr>
          <p:cNvPr id="4" name="Rectangle 3"/>
          <p:cNvSpPr/>
          <p:nvPr/>
        </p:nvSpPr>
        <p:spPr>
          <a:xfrm>
            <a:off x="867972" y="893585"/>
            <a:ext cx="3728906" cy="646331"/>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We have </a:t>
            </a:r>
            <a:r>
              <a:rPr lang="en-US" sz="3600" b="1" dirty="0">
                <a:solidFill>
                  <a:schemeClr val="tx1"/>
                </a:solidFill>
                <a:latin typeface="Comic Sans MS" pitchFamily="66" charset="0"/>
              </a:rPr>
              <a:t>3 </a:t>
            </a:r>
            <a:r>
              <a:rPr lang="en-US" sz="2800" b="1" dirty="0">
                <a:solidFill>
                  <a:schemeClr val="tx1"/>
                </a:solidFill>
                <a:latin typeface="Comic Sans MS" pitchFamily="66" charset="0"/>
              </a:rPr>
              <a:t>choices:</a:t>
            </a:r>
          </a:p>
        </p:txBody>
      </p:sp>
      <p:sp>
        <p:nvSpPr>
          <p:cNvPr id="3" name="Oval Callout 2"/>
          <p:cNvSpPr/>
          <p:nvPr/>
        </p:nvSpPr>
        <p:spPr>
          <a:xfrm>
            <a:off x="5482759" y="90913"/>
            <a:ext cx="3352800" cy="1387516"/>
          </a:xfrm>
          <a:prstGeom prst="wedgeEllipseCallout">
            <a:avLst>
              <a:gd name="adj1" fmla="val -32629"/>
              <a:gd name="adj2" fmla="val 56994"/>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300" b="1" dirty="0">
                <a:solidFill>
                  <a:schemeClr val="tx1"/>
                </a:solidFill>
                <a:latin typeface="Trebuchet MS" pitchFamily="34" charset="0"/>
              </a:rPr>
              <a:t>We can choose how to respond to a conflict!</a:t>
            </a:r>
          </a:p>
        </p:txBody>
      </p:sp>
      <p:sp>
        <p:nvSpPr>
          <p:cNvPr id="15" name="Rectangle 14"/>
          <p:cNvSpPr/>
          <p:nvPr/>
        </p:nvSpPr>
        <p:spPr>
          <a:xfrm>
            <a:off x="1032325" y="4170553"/>
            <a:ext cx="3925828" cy="1569660"/>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omic Sans MS" pitchFamily="66" charset="0"/>
              </a:rPr>
              <a:t>Negotiation</a:t>
            </a:r>
            <a:r>
              <a:rPr lang="en-US" sz="2400" b="1" dirty="0">
                <a:solidFill>
                  <a:schemeClr val="tx1"/>
                </a:solidFill>
                <a:latin typeface="Comic Sans MS" pitchFamily="66" charset="0"/>
              </a:rPr>
              <a:t>: </a:t>
            </a:r>
          </a:p>
          <a:p>
            <a:pPr algn="ctr"/>
            <a:r>
              <a:rPr lang="en-US" sz="2400" b="1" dirty="0">
                <a:solidFill>
                  <a:schemeClr val="tx1"/>
                </a:solidFill>
                <a:latin typeface="Comic Sans MS" pitchFamily="66" charset="0"/>
              </a:rPr>
              <a:t>Talking about the problem and </a:t>
            </a:r>
          </a:p>
          <a:p>
            <a:pPr algn="ctr"/>
            <a:r>
              <a:rPr lang="en-US" sz="2400" b="1" dirty="0">
                <a:solidFill>
                  <a:schemeClr val="tx1"/>
                </a:solidFill>
                <a:latin typeface="Comic Sans MS" pitchFamily="66" charset="0"/>
              </a:rPr>
              <a:t>agreeing on a solution</a:t>
            </a:r>
          </a:p>
        </p:txBody>
      </p:sp>
      <p:sp>
        <p:nvSpPr>
          <p:cNvPr id="9" name="Rectangle 8"/>
          <p:cNvSpPr/>
          <p:nvPr/>
        </p:nvSpPr>
        <p:spPr>
          <a:xfrm rot="250774">
            <a:off x="253478" y="2808744"/>
            <a:ext cx="4165600" cy="1200329"/>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ambria" pitchFamily="18" charset="0"/>
                <a:cs typeface="Times New Roman"/>
              </a:rPr>
              <a:t>Avoidance</a:t>
            </a:r>
            <a:r>
              <a:rPr lang="en-US" sz="2400" b="1" dirty="0">
                <a:solidFill>
                  <a:schemeClr val="tx1"/>
                </a:solidFill>
                <a:latin typeface="Cambria" pitchFamily="18" charset="0"/>
                <a:cs typeface="Times New Roman"/>
              </a:rPr>
              <a:t>:</a:t>
            </a:r>
          </a:p>
          <a:p>
            <a:pPr algn="ctr"/>
            <a:r>
              <a:rPr lang="en-US" sz="2400" b="1" dirty="0">
                <a:solidFill>
                  <a:schemeClr val="tx1"/>
                </a:solidFill>
                <a:latin typeface="Cambria" pitchFamily="18" charset="0"/>
                <a:cs typeface="Times New Roman"/>
              </a:rPr>
              <a:t>Pretending the </a:t>
            </a:r>
          </a:p>
          <a:p>
            <a:pPr algn="ctr"/>
            <a:r>
              <a:rPr lang="en-US" sz="2400" b="1" dirty="0">
                <a:solidFill>
                  <a:schemeClr val="tx1"/>
                </a:solidFill>
                <a:latin typeface="Cambria" pitchFamily="18" charset="0"/>
                <a:cs typeface="Times New Roman"/>
              </a:rPr>
              <a:t>argument never happened</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5978" y="1254850"/>
            <a:ext cx="2876696" cy="5082684"/>
          </a:xfrm>
          <a:prstGeom prst="rect">
            <a:avLst/>
          </a:prstGeom>
          <a:effectLst>
            <a:outerShdw blurRad="63500" sx="101000" sy="101000" algn="ctr" rotWithShape="0">
              <a:prstClr val="black">
                <a:alpha val="40000"/>
              </a:prstClr>
            </a:outerShdw>
          </a:effectLst>
        </p:spPr>
      </p:pic>
      <p:sp>
        <p:nvSpPr>
          <p:cNvPr id="17" name="Rectangle 16"/>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2" name="Rectangle 1">
            <a:extLst>
              <a:ext uri="{FF2B5EF4-FFF2-40B4-BE49-F238E27FC236}">
                <a16:creationId xmlns:a16="http://schemas.microsoft.com/office/drawing/2014/main" id="{10F6AE53-12CF-AB57-7262-1FFD92C6309D}"/>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45345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 grpId="0" animBg="1"/>
      <p:bldP spid="4" grpId="0" animBg="1"/>
      <p:bldP spid="3" grpId="0" animBg="1"/>
      <p:bldP spid="15"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5906717" y="2438400"/>
            <a:ext cx="405183" cy="3214845"/>
          </a:xfrm>
          <a:prstGeom prst="rect">
            <a:avLst/>
          </a:prstGeom>
          <a:solidFill>
            <a:schemeClr val="accent6">
              <a:lumMod val="50000"/>
            </a:schemeClr>
          </a:solidFill>
          <a:ln w="19050">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3" name="Rectangle 12"/>
          <p:cNvSpPr/>
          <p:nvPr/>
        </p:nvSpPr>
        <p:spPr>
          <a:xfrm>
            <a:off x="5906716" y="984118"/>
            <a:ext cx="405183" cy="47514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0" name="Flowchart: Delay 19"/>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545933" y="1274947"/>
            <a:ext cx="5410200" cy="3323987"/>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000" dirty="0">
                <a:solidFill>
                  <a:schemeClr val="tx1"/>
                </a:solidFill>
                <a:latin typeface="Cambria" pitchFamily="18" charset="0"/>
              </a:rPr>
              <a:t>Chloe and her brother John both love chips. </a:t>
            </a:r>
          </a:p>
          <a:p>
            <a:pPr algn="ctr">
              <a:lnSpc>
                <a:spcPct val="150000"/>
              </a:lnSpc>
            </a:pPr>
            <a:r>
              <a:rPr lang="en-US" sz="2000" dirty="0">
                <a:solidFill>
                  <a:schemeClr val="tx1"/>
                </a:solidFill>
                <a:latin typeface="Cambria" pitchFamily="18" charset="0"/>
              </a:rPr>
              <a:t>But John always takes Chloe’s chips without asking. Usually she lets it go, but this time she was really looking forward to enjoying them. When she went to the kitchen to get the bag</a:t>
            </a:r>
          </a:p>
          <a:p>
            <a:pPr algn="ctr">
              <a:lnSpc>
                <a:spcPct val="150000"/>
              </a:lnSpc>
            </a:pPr>
            <a:r>
              <a:rPr lang="en-US" sz="2000" dirty="0">
                <a:solidFill>
                  <a:schemeClr val="tx1"/>
                </a:solidFill>
                <a:latin typeface="Cambria" pitchFamily="18" charset="0"/>
              </a:rPr>
              <a:t> of chips, it was gone. By the time John came </a:t>
            </a:r>
          </a:p>
          <a:p>
            <a:pPr algn="ctr">
              <a:lnSpc>
                <a:spcPct val="150000"/>
              </a:lnSpc>
            </a:pPr>
            <a:r>
              <a:rPr lang="en-US" sz="2000" dirty="0">
                <a:solidFill>
                  <a:schemeClr val="tx1"/>
                </a:solidFill>
                <a:latin typeface="Cambria" pitchFamily="18" charset="0"/>
              </a:rPr>
              <a:t>home, Chloe was really ANGRY. </a:t>
            </a:r>
          </a:p>
        </p:txBody>
      </p:sp>
      <p:sp>
        <p:nvSpPr>
          <p:cNvPr id="10" name="Oval Callout 9"/>
          <p:cNvSpPr/>
          <p:nvPr/>
        </p:nvSpPr>
        <p:spPr>
          <a:xfrm>
            <a:off x="1194003" y="77868"/>
            <a:ext cx="2564992" cy="1330223"/>
          </a:xfrm>
          <a:prstGeom prst="wedgeEllipseCallout">
            <a:avLst>
              <a:gd name="adj1" fmla="val 23188"/>
              <a:gd name="adj2" fmla="val 55452"/>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Don’t take my chips!</a:t>
            </a:r>
          </a:p>
        </p:txBody>
      </p:sp>
      <p:sp>
        <p:nvSpPr>
          <p:cNvPr id="14" name="Rectangle 13"/>
          <p:cNvSpPr/>
          <p:nvPr/>
        </p:nvSpPr>
        <p:spPr>
          <a:xfrm rot="21302773">
            <a:off x="4099906" y="2633798"/>
            <a:ext cx="4544869" cy="1200329"/>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omic Sans MS" pitchFamily="66" charset="0"/>
              </a:rPr>
              <a:t>How would Chloe solve</a:t>
            </a:r>
          </a:p>
          <a:p>
            <a:pPr algn="ctr">
              <a:lnSpc>
                <a:spcPct val="150000"/>
              </a:lnSpc>
            </a:pPr>
            <a:r>
              <a:rPr lang="en-US" sz="2400" b="1" dirty="0">
                <a:solidFill>
                  <a:schemeClr val="tx1"/>
                </a:solidFill>
                <a:latin typeface="Comic Sans MS" pitchFamily="66" charset="0"/>
              </a:rPr>
              <a:t> this with aggression?</a:t>
            </a:r>
          </a:p>
        </p:txBody>
      </p:sp>
      <p:sp>
        <p:nvSpPr>
          <p:cNvPr id="15" name="Rectangle 14"/>
          <p:cNvSpPr/>
          <p:nvPr/>
        </p:nvSpPr>
        <p:spPr>
          <a:xfrm rot="262836">
            <a:off x="4125845" y="4263068"/>
            <a:ext cx="4250379" cy="646331"/>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ambria" pitchFamily="18" charset="0"/>
              </a:rPr>
              <a:t>Chloe: You stole my chips!</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72" y="1194672"/>
            <a:ext cx="2962952" cy="5235086"/>
          </a:xfrm>
          <a:prstGeom prst="rect">
            <a:avLst/>
          </a:prstGeom>
          <a:effectLst>
            <a:outerShdw blurRad="63500" sx="101000" sy="101000" algn="ctr" rotWithShape="0">
              <a:prstClr val="black">
                <a:alpha val="40000"/>
              </a:prstClr>
            </a:outerShdw>
          </a:effectLst>
        </p:spPr>
      </p:pic>
      <p:sp>
        <p:nvSpPr>
          <p:cNvPr id="17" name="Rectangle 16"/>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2" name="Rectangle 1">
            <a:extLst>
              <a:ext uri="{FF2B5EF4-FFF2-40B4-BE49-F238E27FC236}">
                <a16:creationId xmlns:a16="http://schemas.microsoft.com/office/drawing/2014/main" id="{3BC94AC0-AD63-42BB-30A4-8607AF2DE1CF}"/>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1631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1000"/>
                                        <p:tgtEl>
                                          <p:spTgt spid="12"/>
                                        </p:tgtEl>
                                      </p:cBhvr>
                                    </p:animEffect>
                                    <p:set>
                                      <p:cBhvr>
                                        <p:cTn id="22" dur="1" fill="hold">
                                          <p:stCondLst>
                                            <p:cond delay="999"/>
                                          </p:stCondLst>
                                        </p:cTn>
                                        <p:tgtEl>
                                          <p:spTgt spid="12"/>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3" grpId="0" animBg="1"/>
      <p:bldP spid="13" grpId="1" animBg="1"/>
      <p:bldP spid="12" grpId="0" animBg="1"/>
      <p:bldP spid="12" grpId="1" animBg="1"/>
      <p:bldP spid="10"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1371599"/>
            <a:ext cx="405183" cy="4002139"/>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372011">
            <a:off x="1361900" y="2493955"/>
            <a:ext cx="3143565" cy="461665"/>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Becomes violent</a:t>
            </a:r>
          </a:p>
        </p:txBody>
      </p:sp>
      <p:sp>
        <p:nvSpPr>
          <p:cNvPr id="8" name="Rectangle 7"/>
          <p:cNvSpPr/>
          <p:nvPr/>
        </p:nvSpPr>
        <p:spPr>
          <a:xfrm>
            <a:off x="1438249" y="1700541"/>
            <a:ext cx="2560317" cy="523220"/>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1. Aggression</a:t>
            </a:r>
          </a:p>
        </p:txBody>
      </p:sp>
      <p:sp>
        <p:nvSpPr>
          <p:cNvPr id="9" name="Oval Callout 8"/>
          <p:cNvSpPr/>
          <p:nvPr/>
        </p:nvSpPr>
        <p:spPr>
          <a:xfrm>
            <a:off x="1836025" y="88901"/>
            <a:ext cx="3256675" cy="1611640"/>
          </a:xfrm>
          <a:prstGeom prst="wedgeEllipseCallout">
            <a:avLst>
              <a:gd name="adj1" fmla="val 57698"/>
              <a:gd name="adj2" fmla="val 15051"/>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500" b="1" dirty="0">
                <a:solidFill>
                  <a:schemeClr val="tx1"/>
                </a:solidFill>
                <a:latin typeface="Trebuchet MS" pitchFamily="34" charset="0"/>
              </a:rPr>
              <a:t>Getting your own way no matter what</a:t>
            </a:r>
          </a:p>
        </p:txBody>
      </p:sp>
      <p:sp>
        <p:nvSpPr>
          <p:cNvPr id="10" name="Rectangle 9"/>
          <p:cNvSpPr/>
          <p:nvPr/>
        </p:nvSpPr>
        <p:spPr>
          <a:xfrm rot="21343122">
            <a:off x="1315766" y="3999448"/>
            <a:ext cx="2924739" cy="461665"/>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Becomes angry</a:t>
            </a:r>
          </a:p>
        </p:txBody>
      </p:sp>
      <p:sp>
        <p:nvSpPr>
          <p:cNvPr id="11" name="Rectangle 10"/>
          <p:cNvSpPr/>
          <p:nvPr/>
        </p:nvSpPr>
        <p:spPr>
          <a:xfrm rot="21346842">
            <a:off x="222249" y="3276641"/>
            <a:ext cx="4165600" cy="461665"/>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ambria" pitchFamily="18" charset="0"/>
                <a:cs typeface="Times New Roman"/>
              </a:rPr>
              <a:t>Blames the other person</a:t>
            </a:r>
          </a:p>
        </p:txBody>
      </p:sp>
      <p:sp>
        <p:nvSpPr>
          <p:cNvPr id="12" name="Rectangle 11"/>
          <p:cNvSpPr/>
          <p:nvPr/>
        </p:nvSpPr>
        <p:spPr>
          <a:xfrm>
            <a:off x="901700" y="4707862"/>
            <a:ext cx="2806700" cy="461665"/>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Doesn’t listen</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2700" y="144978"/>
            <a:ext cx="3480166" cy="6148923"/>
          </a:xfrm>
          <a:prstGeom prst="rect">
            <a:avLst/>
          </a:prstGeom>
          <a:effectLst>
            <a:outerShdw blurRad="63500" sx="101000" sy="101000" algn="ctr" rotWithShape="0">
              <a:prstClr val="black">
                <a:alpha val="40000"/>
              </a:prstClr>
            </a:outerShdw>
          </a:effectLst>
        </p:spPr>
      </p:pic>
      <p:sp>
        <p:nvSpPr>
          <p:cNvPr id="14" name="Rectangle 13"/>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36E1A215-5896-596C-C7FC-4EAC20E088A4}"/>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17002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7" presetClass="entr" presetSubtype="0" fill="hold" grpId="0" nodeType="afterEffect">
                                  <p:stCondLst>
                                    <p:cond delay="10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48017" y="2400300"/>
            <a:ext cx="405183" cy="32528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4" name="Flowchart: Delay 13"/>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Callout 7"/>
          <p:cNvSpPr/>
          <p:nvPr/>
        </p:nvSpPr>
        <p:spPr>
          <a:xfrm rot="992061">
            <a:off x="2898475" y="180492"/>
            <a:ext cx="2839049" cy="1711511"/>
          </a:xfrm>
          <a:prstGeom prst="wedgeEllipseCallout">
            <a:avLst>
              <a:gd name="adj1" fmla="val -33884"/>
              <a:gd name="adj2" fmla="val 52353"/>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800" b="1" dirty="0">
                <a:solidFill>
                  <a:schemeClr val="tx1"/>
                </a:solidFill>
                <a:latin typeface="Trebuchet MS" pitchFamily="34" charset="0"/>
              </a:rPr>
              <a:t>Don’t take my chips!</a:t>
            </a:r>
          </a:p>
        </p:txBody>
      </p:sp>
      <p:sp>
        <p:nvSpPr>
          <p:cNvPr id="9" name="Rectangle 8"/>
          <p:cNvSpPr/>
          <p:nvPr/>
        </p:nvSpPr>
        <p:spPr>
          <a:xfrm>
            <a:off x="4318000" y="2746384"/>
            <a:ext cx="4381500" cy="1200329"/>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omic Sans MS" pitchFamily="66" charset="0"/>
              </a:rPr>
              <a:t>How would Chloe solve</a:t>
            </a:r>
          </a:p>
          <a:p>
            <a:pPr algn="ctr">
              <a:lnSpc>
                <a:spcPct val="150000"/>
              </a:lnSpc>
            </a:pPr>
            <a:r>
              <a:rPr lang="en-US" sz="2400" b="1" dirty="0">
                <a:solidFill>
                  <a:schemeClr val="tx1"/>
                </a:solidFill>
                <a:latin typeface="Comic Sans MS" pitchFamily="66" charset="0"/>
              </a:rPr>
              <a:t> this with avoidance?</a:t>
            </a:r>
          </a:p>
        </p:txBody>
      </p:sp>
      <p:sp>
        <p:nvSpPr>
          <p:cNvPr id="10" name="Rectangle 9"/>
          <p:cNvSpPr/>
          <p:nvPr/>
        </p:nvSpPr>
        <p:spPr>
          <a:xfrm>
            <a:off x="3967341" y="4312398"/>
            <a:ext cx="4373639" cy="646331"/>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ambria" pitchFamily="18" charset="0"/>
              </a:rPr>
              <a:t>Chloe: You stole my chips!</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407" y="807647"/>
            <a:ext cx="3142282" cy="5551936"/>
          </a:xfrm>
          <a:prstGeom prst="rect">
            <a:avLst/>
          </a:prstGeom>
          <a:effectLst>
            <a:outerShdw blurRad="63500" sx="101000" sy="101000" algn="ctr" rotWithShape="0">
              <a:prstClr val="black">
                <a:alpha val="40000"/>
              </a:prstClr>
            </a:outerShdw>
          </a:effectLst>
        </p:spPr>
      </p:pic>
      <p:sp>
        <p:nvSpPr>
          <p:cNvPr id="12" name="Rectangle 11"/>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3" name="Rectangle 2">
            <a:extLst>
              <a:ext uri="{FF2B5EF4-FFF2-40B4-BE49-F238E27FC236}">
                <a16:creationId xmlns:a16="http://schemas.microsoft.com/office/drawing/2014/main" id="{2B36CC93-DDF3-5C5C-FF50-79C2AD111544}"/>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995322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558801"/>
            <a:ext cx="405183" cy="48149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21341199">
            <a:off x="1390555" y="1704516"/>
            <a:ext cx="3142193" cy="830997"/>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Allows others to </a:t>
            </a:r>
          </a:p>
          <a:p>
            <a:pPr algn="ctr"/>
            <a:r>
              <a:rPr lang="en-US" sz="2400" b="1" dirty="0">
                <a:solidFill>
                  <a:schemeClr val="tx1"/>
                </a:solidFill>
                <a:latin typeface="Comic Sans MS" pitchFamily="66" charset="0"/>
              </a:rPr>
              <a:t>be in control</a:t>
            </a:r>
          </a:p>
        </p:txBody>
      </p:sp>
      <p:sp>
        <p:nvSpPr>
          <p:cNvPr id="8" name="Rectangle 7"/>
          <p:cNvSpPr/>
          <p:nvPr/>
        </p:nvSpPr>
        <p:spPr>
          <a:xfrm>
            <a:off x="1519597" y="893585"/>
            <a:ext cx="2425664" cy="523220"/>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2. Avoidance</a:t>
            </a:r>
          </a:p>
        </p:txBody>
      </p:sp>
      <p:sp>
        <p:nvSpPr>
          <p:cNvPr id="10" name="Rectangle 9"/>
          <p:cNvSpPr/>
          <p:nvPr/>
        </p:nvSpPr>
        <p:spPr>
          <a:xfrm rot="153009">
            <a:off x="1314370" y="3491075"/>
            <a:ext cx="3925828" cy="830997"/>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Keeps feelings/opinions to self</a:t>
            </a:r>
          </a:p>
        </p:txBody>
      </p:sp>
      <p:sp>
        <p:nvSpPr>
          <p:cNvPr id="11" name="Rectangle 10"/>
          <p:cNvSpPr/>
          <p:nvPr/>
        </p:nvSpPr>
        <p:spPr>
          <a:xfrm rot="21346842">
            <a:off x="277439" y="2796056"/>
            <a:ext cx="4165600" cy="461665"/>
          </a:xfrm>
          <a:prstGeom prst="rect">
            <a:avLst/>
          </a:prstGeom>
          <a:solidFill>
            <a:srgbClr val="FAA918"/>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ambria" pitchFamily="18" charset="0"/>
                <a:cs typeface="Times New Roman"/>
              </a:rPr>
              <a:t>Speaks softly or uncertainly</a:t>
            </a:r>
          </a:p>
        </p:txBody>
      </p:sp>
      <p:sp>
        <p:nvSpPr>
          <p:cNvPr id="12" name="Rectangle 11"/>
          <p:cNvSpPr/>
          <p:nvPr/>
        </p:nvSpPr>
        <p:spPr>
          <a:xfrm>
            <a:off x="528550" y="4597854"/>
            <a:ext cx="3925828" cy="461665"/>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Pretends to agree</a:t>
            </a:r>
          </a:p>
        </p:txBody>
      </p:sp>
      <p:sp>
        <p:nvSpPr>
          <p:cNvPr id="14" name="Oval Callout 13"/>
          <p:cNvSpPr/>
          <p:nvPr/>
        </p:nvSpPr>
        <p:spPr>
          <a:xfrm>
            <a:off x="5482759" y="90913"/>
            <a:ext cx="3352800" cy="1387516"/>
          </a:xfrm>
          <a:prstGeom prst="wedgeEllipseCallout">
            <a:avLst>
              <a:gd name="adj1" fmla="val -32629"/>
              <a:gd name="adj2" fmla="val 56994"/>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300" b="1" dirty="0">
                <a:solidFill>
                  <a:schemeClr val="tx1"/>
                </a:solidFill>
                <a:latin typeface="Trebuchet MS" pitchFamily="34" charset="0"/>
              </a:rPr>
              <a:t>Pretends that everything is okay</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459" y="1124055"/>
            <a:ext cx="2962952" cy="5235086"/>
          </a:xfrm>
          <a:prstGeom prst="rect">
            <a:avLst/>
          </a:prstGeom>
          <a:effectLst>
            <a:outerShdw blurRad="63500" sx="101000" sy="101000" algn="ctr" rotWithShape="0">
              <a:prstClr val="black">
                <a:alpha val="40000"/>
              </a:prstClr>
            </a:outerShdw>
          </a:effectLst>
        </p:spPr>
      </p:pic>
      <p:sp>
        <p:nvSpPr>
          <p:cNvPr id="15" name="Rectangle 14"/>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49A186FD-E1B4-E804-9962-A8E67D727569}"/>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96138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7" presetClass="entr" presetSubtype="0" fill="hold" grpId="0" nodeType="afterEffect">
                                  <p:stCondLst>
                                    <p:cond delay="10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10" grpId="0" animBg="1"/>
      <p:bldP spid="11" grpId="0" animBg="1"/>
      <p:bldP spid="12"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7417" y="2489200"/>
            <a:ext cx="405183" cy="3190545"/>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4" name="Flowchart: Delay 13"/>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847009" y="2772991"/>
            <a:ext cx="3975100" cy="1200329"/>
          </a:xfrm>
          <a:prstGeom prst="rect">
            <a:avLst/>
          </a:prstGeom>
          <a:solidFill>
            <a:srgbClr val="34BEBF"/>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ambria" pitchFamily="18" charset="0"/>
              </a:rPr>
              <a:t>How would Chloe solve</a:t>
            </a:r>
          </a:p>
          <a:p>
            <a:pPr algn="ctr">
              <a:lnSpc>
                <a:spcPct val="150000"/>
              </a:lnSpc>
            </a:pPr>
            <a:r>
              <a:rPr lang="en-US" sz="2400" b="1" dirty="0">
                <a:solidFill>
                  <a:schemeClr val="tx1"/>
                </a:solidFill>
                <a:latin typeface="Cambria" pitchFamily="18" charset="0"/>
              </a:rPr>
              <a:t> this with negotiation?</a:t>
            </a:r>
          </a:p>
        </p:txBody>
      </p:sp>
      <p:sp>
        <p:nvSpPr>
          <p:cNvPr id="8" name="Rectangle 7"/>
          <p:cNvSpPr/>
          <p:nvPr/>
        </p:nvSpPr>
        <p:spPr>
          <a:xfrm>
            <a:off x="4000499" y="4321828"/>
            <a:ext cx="4488760" cy="646331"/>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omic Sans MS" pitchFamily="66" charset="0"/>
              </a:rPr>
              <a:t>Chloe: You stole my chips!</a:t>
            </a:r>
          </a:p>
        </p:txBody>
      </p:sp>
      <p:sp>
        <p:nvSpPr>
          <p:cNvPr id="10" name="Oval Callout 9"/>
          <p:cNvSpPr/>
          <p:nvPr/>
        </p:nvSpPr>
        <p:spPr>
          <a:xfrm rot="992061">
            <a:off x="2898475" y="180492"/>
            <a:ext cx="2839049" cy="1711511"/>
          </a:xfrm>
          <a:prstGeom prst="wedgeEllipseCallout">
            <a:avLst>
              <a:gd name="adj1" fmla="val -33884"/>
              <a:gd name="adj2" fmla="val 52353"/>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800" b="1" dirty="0">
                <a:solidFill>
                  <a:schemeClr val="tx1"/>
                </a:solidFill>
                <a:latin typeface="Trebuchet MS" pitchFamily="34" charset="0"/>
              </a:rPr>
              <a:t>Don’t take my chips!</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 y="1001605"/>
            <a:ext cx="3072224" cy="5428153"/>
          </a:xfrm>
          <a:prstGeom prst="rect">
            <a:avLst/>
          </a:prstGeom>
          <a:effectLst>
            <a:outerShdw blurRad="63500" sx="101000" sy="101000" algn="ctr" rotWithShape="0">
              <a:prstClr val="black">
                <a:alpha val="40000"/>
              </a:prstClr>
            </a:outerShdw>
          </a:effectLst>
        </p:spPr>
      </p:pic>
      <p:sp>
        <p:nvSpPr>
          <p:cNvPr id="12" name="Rectangle 11"/>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3" name="Rectangle 2">
            <a:extLst>
              <a:ext uri="{FF2B5EF4-FFF2-40B4-BE49-F238E27FC236}">
                <a16:creationId xmlns:a16="http://schemas.microsoft.com/office/drawing/2014/main" id="{1E05D766-7D1C-FFC8-9801-2FBB03749438}"/>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19492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1104899"/>
            <a:ext cx="405183" cy="4268839"/>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271337">
            <a:off x="724595" y="2236074"/>
            <a:ext cx="4392811" cy="461665"/>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Shares feelings &amp; opinions</a:t>
            </a:r>
          </a:p>
        </p:txBody>
      </p:sp>
      <p:sp>
        <p:nvSpPr>
          <p:cNvPr id="8" name="Rectangle 7"/>
          <p:cNvSpPr/>
          <p:nvPr/>
        </p:nvSpPr>
        <p:spPr>
          <a:xfrm>
            <a:off x="1380137" y="1408690"/>
            <a:ext cx="2704588" cy="523220"/>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3. Negotiation</a:t>
            </a:r>
          </a:p>
        </p:txBody>
      </p:sp>
      <p:sp>
        <p:nvSpPr>
          <p:cNvPr id="10" name="Rectangle 9"/>
          <p:cNvSpPr/>
          <p:nvPr/>
        </p:nvSpPr>
        <p:spPr>
          <a:xfrm rot="21161888">
            <a:off x="1018906" y="3802741"/>
            <a:ext cx="3925828" cy="461665"/>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Is honest and fair</a:t>
            </a:r>
          </a:p>
        </p:txBody>
      </p:sp>
      <p:sp>
        <p:nvSpPr>
          <p:cNvPr id="11" name="Rectangle 10"/>
          <p:cNvSpPr/>
          <p:nvPr/>
        </p:nvSpPr>
        <p:spPr>
          <a:xfrm>
            <a:off x="277439" y="2966270"/>
            <a:ext cx="4165600" cy="461665"/>
          </a:xfrm>
          <a:prstGeom prst="rect">
            <a:avLst/>
          </a:prstGeom>
          <a:solidFill>
            <a:srgbClr val="FAA918"/>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ambria" pitchFamily="18" charset="0"/>
                <a:cs typeface="Times New Roman"/>
              </a:rPr>
              <a:t>Speaks directly, but kindly</a:t>
            </a:r>
          </a:p>
        </p:txBody>
      </p:sp>
      <p:sp>
        <p:nvSpPr>
          <p:cNvPr id="12" name="Rectangle 11"/>
          <p:cNvSpPr/>
          <p:nvPr/>
        </p:nvSpPr>
        <p:spPr>
          <a:xfrm>
            <a:off x="1522183" y="4618160"/>
            <a:ext cx="2392450" cy="461665"/>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Listens</a:t>
            </a:r>
          </a:p>
        </p:txBody>
      </p:sp>
      <p:sp>
        <p:nvSpPr>
          <p:cNvPr id="24" name="Oval Callout 23"/>
          <p:cNvSpPr/>
          <p:nvPr/>
        </p:nvSpPr>
        <p:spPr>
          <a:xfrm>
            <a:off x="5482759" y="90913"/>
            <a:ext cx="3352800" cy="1387516"/>
          </a:xfrm>
          <a:prstGeom prst="wedgeEllipseCallout">
            <a:avLst>
              <a:gd name="adj1" fmla="val -32629"/>
              <a:gd name="adj2" fmla="val 56994"/>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300" b="1" dirty="0">
                <a:solidFill>
                  <a:schemeClr val="tx1"/>
                </a:solidFill>
                <a:latin typeface="Trebuchet MS" pitchFamily="34" charset="0"/>
              </a:rPr>
              <a:t>Working together to find a solution</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1424" y="1130299"/>
            <a:ext cx="2962952" cy="5235086"/>
          </a:xfrm>
          <a:prstGeom prst="rect">
            <a:avLst/>
          </a:prstGeom>
          <a:effectLst>
            <a:outerShdw blurRad="63500" sx="101000" sy="101000" algn="ctr" rotWithShape="0">
              <a:prstClr val="black">
                <a:alpha val="40000"/>
              </a:prstClr>
            </a:outerShdw>
          </a:effectLst>
        </p:spPr>
      </p:pic>
      <p:sp>
        <p:nvSpPr>
          <p:cNvPr id="14" name="Rectangle 13"/>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9153042B-594B-5355-B071-B78C26C6026E}"/>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75968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2" presetClass="entr" presetSubtype="0" fill="hold" grpId="0" nodeType="afterEffect">
                                  <p:stCondLst>
                                    <p:cond delay="10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10" grpId="0" animBg="1"/>
      <p:bldP spid="11" grpId="0" animBg="1"/>
      <p:bldP spid="12"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25300" y="4076700"/>
            <a:ext cx="405183" cy="1224504"/>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21386014">
            <a:off x="969877" y="4351264"/>
            <a:ext cx="4144083" cy="584775"/>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omic Sans MS" pitchFamily="66" charset="0"/>
              </a:rPr>
              <a:t>The best response…</a:t>
            </a:r>
          </a:p>
        </p:txBody>
      </p:sp>
      <p:sp>
        <p:nvSpPr>
          <p:cNvPr id="13" name="Oval Callout 12"/>
          <p:cNvSpPr/>
          <p:nvPr/>
        </p:nvSpPr>
        <p:spPr>
          <a:xfrm>
            <a:off x="955702" y="166477"/>
            <a:ext cx="3910976" cy="1808858"/>
          </a:xfrm>
          <a:prstGeom prst="wedgeEllipseCallout">
            <a:avLst>
              <a:gd name="adj1" fmla="val 61497"/>
              <a:gd name="adj2" fmla="val 12210"/>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3500" b="1" dirty="0">
                <a:solidFill>
                  <a:schemeClr val="tx1"/>
                </a:solidFill>
                <a:latin typeface="Trebuchet MS" pitchFamily="34" charset="0"/>
              </a:rPr>
              <a:t>Negotiation!</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3226" y="254585"/>
            <a:ext cx="3394674" cy="5997873"/>
          </a:xfrm>
          <a:prstGeom prst="rect">
            <a:avLst/>
          </a:prstGeom>
          <a:effectLst>
            <a:outerShdw blurRad="63500" sx="101000" sy="101000" algn="ctr" rotWithShape="0">
              <a:prstClr val="black">
                <a:alpha val="40000"/>
              </a:prstClr>
            </a:outerShdw>
          </a:effectLst>
        </p:spPr>
      </p:pic>
      <p:sp>
        <p:nvSpPr>
          <p:cNvPr id="10" name="Rectangle 9"/>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4" name="Rectangle 3">
            <a:extLst>
              <a:ext uri="{FF2B5EF4-FFF2-40B4-BE49-F238E27FC236}">
                <a16:creationId xmlns:a16="http://schemas.microsoft.com/office/drawing/2014/main" id="{70C07757-996B-74EF-6F0D-ADA0047E3215}"/>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75026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circle(in)">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5009" y="1271947"/>
            <a:ext cx="405183" cy="4172460"/>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271337">
            <a:off x="3747746" y="2395248"/>
            <a:ext cx="5019104" cy="2677656"/>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Tx/>
              <a:buChar char="-"/>
            </a:pPr>
            <a:r>
              <a:rPr lang="en-US" sz="2400" b="1" dirty="0">
                <a:solidFill>
                  <a:schemeClr val="bg1"/>
                </a:solidFill>
                <a:latin typeface="Comic Sans MS" pitchFamily="66" charset="0"/>
              </a:rPr>
              <a:t>Losing control means </a:t>
            </a:r>
          </a:p>
          <a:p>
            <a:pPr algn="ctr"/>
            <a:r>
              <a:rPr lang="en-US" sz="2400" b="1" dirty="0">
                <a:solidFill>
                  <a:schemeClr val="bg1"/>
                </a:solidFill>
                <a:latin typeface="Comic Sans MS" pitchFamily="66" charset="0"/>
              </a:rPr>
              <a:t>losing sight of the problem.</a:t>
            </a:r>
          </a:p>
          <a:p>
            <a:pPr marL="342900" indent="-342900" algn="ctr">
              <a:buFont typeface="Arial" pitchFamily="34" charset="0"/>
              <a:buChar char="•"/>
            </a:pPr>
            <a:r>
              <a:rPr lang="en-US" sz="2400" b="1" dirty="0">
                <a:solidFill>
                  <a:schemeClr val="tx1"/>
                </a:solidFill>
                <a:latin typeface="Comic Sans MS" pitchFamily="66" charset="0"/>
              </a:rPr>
              <a:t>Choose your words carefully; our choice of words can </a:t>
            </a:r>
          </a:p>
          <a:p>
            <a:pPr algn="ctr"/>
            <a:r>
              <a:rPr lang="en-US" sz="2400" b="1" dirty="0">
                <a:solidFill>
                  <a:schemeClr val="tx1"/>
                </a:solidFill>
                <a:latin typeface="Comic Sans MS" pitchFamily="66" charset="0"/>
              </a:rPr>
              <a:t>make a problem worse.</a:t>
            </a:r>
          </a:p>
          <a:p>
            <a:pPr marL="342900" indent="-342900" algn="ctr">
              <a:buFont typeface="Arial" pitchFamily="34" charset="0"/>
              <a:buChar char="•"/>
            </a:pPr>
            <a:r>
              <a:rPr lang="en-US" sz="2400" b="1" dirty="0">
                <a:solidFill>
                  <a:schemeClr val="tx1"/>
                </a:solidFill>
                <a:latin typeface="Comic Sans MS" pitchFamily="66" charset="0"/>
              </a:rPr>
              <a:t>If needed walk away.</a:t>
            </a:r>
          </a:p>
          <a:p>
            <a:pPr marL="342900" indent="-342900" algn="ctr">
              <a:buFont typeface="Arial" pitchFamily="34" charset="0"/>
              <a:buChar char="•"/>
            </a:pPr>
            <a:endParaRPr lang="en-US" sz="2400" b="1" dirty="0">
              <a:solidFill>
                <a:schemeClr val="tx1"/>
              </a:solidFill>
              <a:latin typeface="Comic Sans MS" pitchFamily="66" charset="0"/>
            </a:endParaRPr>
          </a:p>
        </p:txBody>
      </p:sp>
      <p:sp>
        <p:nvSpPr>
          <p:cNvPr id="8" name="Rectangle 7"/>
          <p:cNvSpPr/>
          <p:nvPr/>
        </p:nvSpPr>
        <p:spPr>
          <a:xfrm>
            <a:off x="3995677" y="1538779"/>
            <a:ext cx="4649030" cy="523220"/>
          </a:xfrm>
          <a:prstGeom prst="rect">
            <a:avLst/>
          </a:prstGeom>
          <a:solidFill>
            <a:srgbClr val="FAA918"/>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1. Control your emotions.</a:t>
            </a:r>
          </a:p>
        </p:txBody>
      </p:sp>
      <p:sp>
        <p:nvSpPr>
          <p:cNvPr id="13" name="Rectangle 12"/>
          <p:cNvSpPr/>
          <p:nvPr/>
        </p:nvSpPr>
        <p:spPr>
          <a:xfrm>
            <a:off x="4225331" y="1538779"/>
            <a:ext cx="4063933" cy="954107"/>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2. Try to understand </a:t>
            </a:r>
          </a:p>
          <a:p>
            <a:pPr algn="ctr"/>
            <a:r>
              <a:rPr lang="en-US" sz="2800" b="1" dirty="0">
                <a:solidFill>
                  <a:schemeClr val="tx1"/>
                </a:solidFill>
                <a:latin typeface="Comic Sans MS" pitchFamily="66" charset="0"/>
              </a:rPr>
              <a:t>the other side.</a:t>
            </a:r>
          </a:p>
        </p:txBody>
      </p:sp>
      <p:sp>
        <p:nvSpPr>
          <p:cNvPr id="14" name="Rectangle 13"/>
          <p:cNvSpPr/>
          <p:nvPr/>
        </p:nvSpPr>
        <p:spPr>
          <a:xfrm rot="21410120">
            <a:off x="3785607" y="2724422"/>
            <a:ext cx="5019104" cy="2308324"/>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800100" lvl="1" indent="-342900">
              <a:buFontTx/>
              <a:buChar char="-"/>
            </a:pPr>
            <a:r>
              <a:rPr lang="en-US" sz="2400" b="1" dirty="0">
                <a:solidFill>
                  <a:schemeClr val="bg1"/>
                </a:solidFill>
                <a:latin typeface="Comic Sans MS" pitchFamily="66" charset="0"/>
              </a:rPr>
              <a:t>Listen closely to what the other person is saying.</a:t>
            </a:r>
          </a:p>
          <a:p>
            <a:pPr marL="342900" indent="-342900">
              <a:buFont typeface="Arial" pitchFamily="34" charset="0"/>
              <a:buChar char="•"/>
            </a:pPr>
            <a:r>
              <a:rPr lang="en-US" sz="2400" b="1" dirty="0">
                <a:solidFill>
                  <a:schemeClr val="tx1"/>
                </a:solidFill>
                <a:latin typeface="Comic Sans MS" pitchFamily="66" charset="0"/>
              </a:rPr>
              <a:t>Respect the other person.</a:t>
            </a:r>
          </a:p>
          <a:p>
            <a:pPr marL="342900" indent="-342900">
              <a:buFont typeface="Arial" pitchFamily="34" charset="0"/>
              <a:buChar char="•"/>
            </a:pPr>
            <a:r>
              <a:rPr lang="en-US" sz="2400" b="1" dirty="0">
                <a:solidFill>
                  <a:schemeClr val="tx1"/>
                </a:solidFill>
                <a:latin typeface="Comic Sans MS" pitchFamily="66" charset="0"/>
              </a:rPr>
              <a:t>Ask questions.</a:t>
            </a:r>
          </a:p>
          <a:p>
            <a:pPr marL="342900" indent="-342900">
              <a:buFont typeface="Arial" pitchFamily="34" charset="0"/>
              <a:buChar char="•"/>
            </a:pPr>
            <a:r>
              <a:rPr lang="en-US" sz="2400" b="1" dirty="0">
                <a:solidFill>
                  <a:schemeClr val="tx1"/>
                </a:solidFill>
                <a:latin typeface="Comic Sans MS" pitchFamily="66" charset="0"/>
              </a:rPr>
              <a:t>Ask an objective third party.</a:t>
            </a:r>
          </a:p>
          <a:p>
            <a:pPr marL="342900" indent="-342900">
              <a:buFont typeface="Arial" pitchFamily="34" charset="0"/>
              <a:buChar char="•"/>
            </a:pPr>
            <a:endParaRPr lang="en-US" sz="2400" b="1" dirty="0">
              <a:solidFill>
                <a:schemeClr val="tx1"/>
              </a:solidFill>
              <a:latin typeface="Comic Sans MS" pitchFamily="66" charset="0"/>
            </a:endParaRPr>
          </a:p>
        </p:txBody>
      </p:sp>
      <p:sp>
        <p:nvSpPr>
          <p:cNvPr id="15" name="Oval Callout 14"/>
          <p:cNvSpPr/>
          <p:nvPr/>
        </p:nvSpPr>
        <p:spPr>
          <a:xfrm>
            <a:off x="1238500" y="63500"/>
            <a:ext cx="2839049" cy="1574882"/>
          </a:xfrm>
          <a:prstGeom prst="wedgeEllipseCallout">
            <a:avLst>
              <a:gd name="adj1" fmla="val -33884"/>
              <a:gd name="adj2" fmla="val 52353"/>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Steps to Resolving Conflict</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872" y="1261041"/>
            <a:ext cx="2962952" cy="5235086"/>
          </a:xfrm>
          <a:prstGeom prst="rect">
            <a:avLst/>
          </a:prstGeom>
          <a:effectLst>
            <a:outerShdw blurRad="63500" sx="101000" sy="101000" algn="ctr" rotWithShape="0">
              <a:prstClr val="black">
                <a:alpha val="40000"/>
              </a:prstClr>
            </a:outerShdw>
          </a:effectLst>
        </p:spPr>
      </p:pic>
      <p:sp>
        <p:nvSpPr>
          <p:cNvPr id="16" name="Rectangle 15"/>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3B6EC05F-E14D-12CD-883D-B85AAE19F766}"/>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02012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grpId="1"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grpId="1" nodeType="clickEffect">
                                  <p:stCondLst>
                                    <p:cond delay="0"/>
                                  </p:stCondLst>
                                  <p:childTnLst>
                                    <p:anim calcmode="lin" valueType="num">
                                      <p:cBhvr additive="base">
                                        <p:cTn id="26" dur="500"/>
                                        <p:tgtEl>
                                          <p:spTgt spid="8"/>
                                        </p:tgtEl>
                                        <p:attrNameLst>
                                          <p:attrName>ppt_x</p:attrName>
                                        </p:attrNameLst>
                                      </p:cBhvr>
                                      <p:tavLst>
                                        <p:tav tm="0">
                                          <p:val>
                                            <p:strVal val="ppt_x"/>
                                          </p:val>
                                        </p:tav>
                                        <p:tav tm="100000">
                                          <p:val>
                                            <p:strVal val="ppt_x"/>
                                          </p:val>
                                        </p:tav>
                                      </p:tavLst>
                                    </p:anim>
                                    <p:anim calcmode="lin" valueType="num">
                                      <p:cBhvr additive="base">
                                        <p:cTn id="27" dur="500"/>
                                        <p:tgtEl>
                                          <p:spTgt spid="8"/>
                                        </p:tgtEl>
                                        <p:attrNameLst>
                                          <p:attrName>ppt_y</p:attrName>
                                        </p:attrNameLst>
                                      </p:cBhvr>
                                      <p:tavLst>
                                        <p:tav tm="0">
                                          <p:val>
                                            <p:strVal val="ppt_y"/>
                                          </p:val>
                                        </p:tav>
                                        <p:tav tm="100000">
                                          <p:val>
                                            <p:strVal val="1+ppt_h/2"/>
                                          </p:val>
                                        </p:tav>
                                      </p:tavLst>
                                    </p:anim>
                                    <p:set>
                                      <p:cBhvr>
                                        <p:cTn id="28" dur="1" fill="hold">
                                          <p:stCondLst>
                                            <p:cond delay="499"/>
                                          </p:stCondLst>
                                        </p:cTn>
                                        <p:tgtEl>
                                          <p:spTgt spid="8"/>
                                        </p:tgtEl>
                                        <p:attrNameLst>
                                          <p:attrName>style.visibility</p:attrName>
                                        </p:attrNameLst>
                                      </p:cBhvr>
                                      <p:to>
                                        <p:strVal val="hidden"/>
                                      </p:to>
                                    </p:set>
                                  </p:childTnLst>
                                </p:cTn>
                              </p:par>
                              <p:par>
                                <p:cTn id="29" presetID="2" presetClass="exit" presetSubtype="4" fill="hold" grpId="0" nodeType="withEffect">
                                  <p:stCondLst>
                                    <p:cond delay="0"/>
                                  </p:stCondLst>
                                  <p:childTnLst>
                                    <p:anim calcmode="lin" valueType="num">
                                      <p:cBhvr additive="base">
                                        <p:cTn id="30" dur="1000"/>
                                        <p:tgtEl>
                                          <p:spTgt spid="4"/>
                                        </p:tgtEl>
                                        <p:attrNameLst>
                                          <p:attrName>ppt_x</p:attrName>
                                        </p:attrNameLst>
                                      </p:cBhvr>
                                      <p:tavLst>
                                        <p:tav tm="0">
                                          <p:val>
                                            <p:strVal val="ppt_x"/>
                                          </p:val>
                                        </p:tav>
                                        <p:tav tm="100000">
                                          <p:val>
                                            <p:strVal val="ppt_x"/>
                                          </p:val>
                                        </p:tav>
                                      </p:tavLst>
                                    </p:anim>
                                    <p:anim calcmode="lin" valueType="num">
                                      <p:cBhvr additive="base">
                                        <p:cTn id="31" dur="1000"/>
                                        <p:tgtEl>
                                          <p:spTgt spid="4"/>
                                        </p:tgtEl>
                                        <p:attrNameLst>
                                          <p:attrName>ppt_y</p:attrName>
                                        </p:attrNameLst>
                                      </p:cBhvr>
                                      <p:tavLst>
                                        <p:tav tm="0">
                                          <p:val>
                                            <p:strVal val="ppt_y"/>
                                          </p:val>
                                        </p:tav>
                                        <p:tav tm="100000">
                                          <p:val>
                                            <p:strVal val="1+ppt_h/2"/>
                                          </p:val>
                                        </p:tav>
                                      </p:tavLst>
                                    </p:anim>
                                    <p:set>
                                      <p:cBhvr>
                                        <p:cTn id="32" dur="1" fill="hold">
                                          <p:stCondLst>
                                            <p:cond delay="999"/>
                                          </p:stCondLst>
                                        </p:cTn>
                                        <p:tgtEl>
                                          <p:spTgt spid="4"/>
                                        </p:tgtEl>
                                        <p:attrNameLst>
                                          <p:attrName>style.visibility</p:attrName>
                                        </p:attrNameLst>
                                      </p:cBhvr>
                                      <p:to>
                                        <p:strVal val="hidden"/>
                                      </p:to>
                                    </p:set>
                                  </p:childTnLst>
                                </p:cTn>
                              </p:par>
                            </p:childTnLst>
                          </p:cTn>
                        </p:par>
                        <p:par>
                          <p:cTn id="33" fill="hold">
                            <p:stCondLst>
                              <p:cond delay="1000"/>
                            </p:stCondLst>
                            <p:childTnLst>
                              <p:par>
                                <p:cTn id="34" presetID="47"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8" grpId="0" animBg="1"/>
      <p:bldP spid="8" grpId="1"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2032000"/>
            <a:ext cx="405183" cy="35576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271337">
            <a:off x="411812" y="3533042"/>
            <a:ext cx="4613191" cy="1569660"/>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Admit your mistakes.</a:t>
            </a:r>
          </a:p>
          <a:p>
            <a:pPr marL="342900" indent="-342900" algn="ctr">
              <a:buFont typeface="Arial" pitchFamily="34" charset="0"/>
              <a:buChar char="•"/>
            </a:pPr>
            <a:r>
              <a:rPr lang="en-US" sz="2400" b="1" dirty="0">
                <a:solidFill>
                  <a:schemeClr val="tx1"/>
                </a:solidFill>
                <a:latin typeface="Comic Sans MS" pitchFamily="66" charset="0"/>
              </a:rPr>
              <a:t>Take responsibility </a:t>
            </a:r>
          </a:p>
          <a:p>
            <a:pPr algn="ctr"/>
            <a:r>
              <a:rPr lang="en-US" sz="2400" b="1" dirty="0">
                <a:solidFill>
                  <a:schemeClr val="tx1"/>
                </a:solidFill>
                <a:latin typeface="Comic Sans MS" pitchFamily="66" charset="0"/>
              </a:rPr>
              <a:t>for your actions.</a:t>
            </a:r>
          </a:p>
          <a:p>
            <a:pPr marL="342900" indent="-342900" algn="ctr">
              <a:buFont typeface="Arial" pitchFamily="34" charset="0"/>
              <a:buChar char="•"/>
            </a:pPr>
            <a:r>
              <a:rPr lang="en-US" sz="2400" b="1" dirty="0">
                <a:solidFill>
                  <a:schemeClr val="tx1"/>
                </a:solidFill>
                <a:latin typeface="Comic Sans MS" pitchFamily="66" charset="0"/>
              </a:rPr>
              <a:t>Shows respect for others.</a:t>
            </a:r>
          </a:p>
        </p:txBody>
      </p:sp>
      <p:sp>
        <p:nvSpPr>
          <p:cNvPr id="7" name="Rectangle 6"/>
          <p:cNvSpPr/>
          <p:nvPr/>
        </p:nvSpPr>
        <p:spPr>
          <a:xfrm>
            <a:off x="219779" y="2258993"/>
            <a:ext cx="5402441" cy="954107"/>
          </a:xfrm>
          <a:prstGeom prst="rect">
            <a:avLst/>
          </a:prstGeom>
          <a:solidFill>
            <a:srgbClr val="34BEBF"/>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3. Apologize for any offense </a:t>
            </a:r>
          </a:p>
          <a:p>
            <a:pPr algn="ctr"/>
            <a:r>
              <a:rPr lang="en-US" sz="2800" b="1" dirty="0">
                <a:solidFill>
                  <a:schemeClr val="tx1"/>
                </a:solidFill>
                <a:latin typeface="Comic Sans MS" pitchFamily="66" charset="0"/>
              </a:rPr>
              <a:t>you have given.</a:t>
            </a:r>
          </a:p>
        </p:txBody>
      </p:sp>
      <p:sp>
        <p:nvSpPr>
          <p:cNvPr id="8" name="Rectangle 7"/>
          <p:cNvSpPr/>
          <p:nvPr/>
        </p:nvSpPr>
        <p:spPr>
          <a:xfrm rot="481069">
            <a:off x="760393" y="2258993"/>
            <a:ext cx="4211409" cy="954107"/>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4. Find out what each </a:t>
            </a:r>
          </a:p>
          <a:p>
            <a:pPr algn="ctr"/>
            <a:r>
              <a:rPr lang="en-US" sz="2800" b="1" dirty="0">
                <a:solidFill>
                  <a:schemeClr val="tx1"/>
                </a:solidFill>
                <a:latin typeface="Comic Sans MS" pitchFamily="66" charset="0"/>
              </a:rPr>
              <a:t>person needs.</a:t>
            </a:r>
          </a:p>
        </p:txBody>
      </p:sp>
      <p:sp>
        <p:nvSpPr>
          <p:cNvPr id="9" name="Rectangle 8"/>
          <p:cNvSpPr/>
          <p:nvPr/>
        </p:nvSpPr>
        <p:spPr>
          <a:xfrm rot="21410120">
            <a:off x="196155" y="3665707"/>
            <a:ext cx="5019104" cy="1569660"/>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What do you need to </a:t>
            </a:r>
          </a:p>
          <a:p>
            <a:pPr algn="ctr"/>
            <a:r>
              <a:rPr lang="en-US" sz="2400" b="1" dirty="0">
                <a:solidFill>
                  <a:schemeClr val="tx1"/>
                </a:solidFill>
                <a:latin typeface="Comic Sans MS" pitchFamily="66" charset="0"/>
              </a:rPr>
              <a:t>solve the problem?</a:t>
            </a:r>
          </a:p>
          <a:p>
            <a:pPr marL="342900" indent="-342900" algn="ctr">
              <a:buFont typeface="Arial" pitchFamily="34" charset="0"/>
              <a:buChar char="•"/>
            </a:pPr>
            <a:r>
              <a:rPr lang="en-US" sz="2400" b="1" dirty="0">
                <a:solidFill>
                  <a:schemeClr val="tx1"/>
                </a:solidFill>
                <a:latin typeface="Comic Sans MS" pitchFamily="66" charset="0"/>
              </a:rPr>
              <a:t>What does the other </a:t>
            </a:r>
          </a:p>
          <a:p>
            <a:pPr algn="ctr"/>
            <a:r>
              <a:rPr lang="en-US" sz="2400" b="1" dirty="0">
                <a:solidFill>
                  <a:schemeClr val="tx1"/>
                </a:solidFill>
                <a:latin typeface="Comic Sans MS" pitchFamily="66" charset="0"/>
              </a:rPr>
              <a:t>person need?</a:t>
            </a:r>
          </a:p>
        </p:txBody>
      </p:sp>
      <p:sp>
        <p:nvSpPr>
          <p:cNvPr id="14" name="Oval Callout 13"/>
          <p:cNvSpPr/>
          <p:nvPr/>
        </p:nvSpPr>
        <p:spPr>
          <a:xfrm>
            <a:off x="2718408" y="88900"/>
            <a:ext cx="2839049" cy="1574882"/>
          </a:xfrm>
          <a:prstGeom prst="wedgeEllipseCallout">
            <a:avLst>
              <a:gd name="adj1" fmla="val 50215"/>
              <a:gd name="adj2" fmla="val 39450"/>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Steps to Resolving Conflict</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5856" y="546100"/>
            <a:ext cx="3209295" cy="5670338"/>
          </a:xfrm>
          <a:prstGeom prst="rect">
            <a:avLst/>
          </a:prstGeom>
          <a:effectLst>
            <a:outerShdw blurRad="63500" sx="101000" sy="101000" algn="ctr" rotWithShape="0">
              <a:prstClr val="black">
                <a:alpha val="40000"/>
              </a:prstClr>
            </a:outerShdw>
          </a:effectLst>
        </p:spPr>
      </p:pic>
      <p:sp>
        <p:nvSpPr>
          <p:cNvPr id="13" name="Rectangle 12"/>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0EC834C7-8733-0E69-3E69-52B80122BA6B}"/>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62966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grpId="1"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12" fill="hold" grpId="1" nodeType="clickEffect">
                                  <p:stCondLst>
                                    <p:cond delay="0"/>
                                  </p:stCondLst>
                                  <p:childTnLst>
                                    <p:anim calcmode="lin" valueType="num">
                                      <p:cBhvr additive="base">
                                        <p:cTn id="26" dur="1000"/>
                                        <p:tgtEl>
                                          <p:spTgt spid="7"/>
                                        </p:tgtEl>
                                        <p:attrNameLst>
                                          <p:attrName>ppt_x</p:attrName>
                                        </p:attrNameLst>
                                      </p:cBhvr>
                                      <p:tavLst>
                                        <p:tav tm="0">
                                          <p:val>
                                            <p:strVal val="ppt_x"/>
                                          </p:val>
                                        </p:tav>
                                        <p:tav tm="100000">
                                          <p:val>
                                            <p:strVal val="0-ppt_w/2"/>
                                          </p:val>
                                        </p:tav>
                                      </p:tavLst>
                                    </p:anim>
                                    <p:anim calcmode="lin" valueType="num">
                                      <p:cBhvr additive="base">
                                        <p:cTn id="27" dur="1000"/>
                                        <p:tgtEl>
                                          <p:spTgt spid="7"/>
                                        </p:tgtEl>
                                        <p:attrNameLst>
                                          <p:attrName>ppt_y</p:attrName>
                                        </p:attrNameLst>
                                      </p:cBhvr>
                                      <p:tavLst>
                                        <p:tav tm="0">
                                          <p:val>
                                            <p:strVal val="ppt_y"/>
                                          </p:val>
                                        </p:tav>
                                        <p:tav tm="100000">
                                          <p:val>
                                            <p:strVal val="1+ppt_h/2"/>
                                          </p:val>
                                        </p:tav>
                                      </p:tavLst>
                                    </p:anim>
                                    <p:set>
                                      <p:cBhvr>
                                        <p:cTn id="28" dur="1" fill="hold">
                                          <p:stCondLst>
                                            <p:cond delay="999"/>
                                          </p:stCondLst>
                                        </p:cTn>
                                        <p:tgtEl>
                                          <p:spTgt spid="7"/>
                                        </p:tgtEl>
                                        <p:attrNameLst>
                                          <p:attrName>style.visibility</p:attrName>
                                        </p:attrNameLst>
                                      </p:cBhvr>
                                      <p:to>
                                        <p:strVal val="hidden"/>
                                      </p:to>
                                    </p:set>
                                  </p:childTnLst>
                                </p:cTn>
                              </p:par>
                              <p:par>
                                <p:cTn id="29" presetID="2" presetClass="exit" presetSubtype="12" fill="hold" grpId="0" nodeType="withEffect">
                                  <p:stCondLst>
                                    <p:cond delay="0"/>
                                  </p:stCondLst>
                                  <p:childTnLst>
                                    <p:anim calcmode="lin" valueType="num">
                                      <p:cBhvr additive="base">
                                        <p:cTn id="30" dur="1000"/>
                                        <p:tgtEl>
                                          <p:spTgt spid="4"/>
                                        </p:tgtEl>
                                        <p:attrNameLst>
                                          <p:attrName>ppt_x</p:attrName>
                                        </p:attrNameLst>
                                      </p:cBhvr>
                                      <p:tavLst>
                                        <p:tav tm="0">
                                          <p:val>
                                            <p:strVal val="ppt_x"/>
                                          </p:val>
                                        </p:tav>
                                        <p:tav tm="100000">
                                          <p:val>
                                            <p:strVal val="0-ppt_w/2"/>
                                          </p:val>
                                        </p:tav>
                                      </p:tavLst>
                                    </p:anim>
                                    <p:anim calcmode="lin" valueType="num">
                                      <p:cBhvr additive="base">
                                        <p:cTn id="31" dur="1000"/>
                                        <p:tgtEl>
                                          <p:spTgt spid="4"/>
                                        </p:tgtEl>
                                        <p:attrNameLst>
                                          <p:attrName>ppt_y</p:attrName>
                                        </p:attrNameLst>
                                      </p:cBhvr>
                                      <p:tavLst>
                                        <p:tav tm="0">
                                          <p:val>
                                            <p:strVal val="ppt_y"/>
                                          </p:val>
                                        </p:tav>
                                        <p:tav tm="100000">
                                          <p:val>
                                            <p:strVal val="1+ppt_h/2"/>
                                          </p:val>
                                        </p:tav>
                                      </p:tavLst>
                                    </p:anim>
                                    <p:set>
                                      <p:cBhvr>
                                        <p:cTn id="32" dur="1" fill="hold">
                                          <p:stCondLst>
                                            <p:cond delay="999"/>
                                          </p:stCondLst>
                                        </p:cTn>
                                        <p:tgtEl>
                                          <p:spTgt spid="4"/>
                                        </p:tgtEl>
                                        <p:attrNameLst>
                                          <p:attrName>style.visibility</p:attrName>
                                        </p:attrNameLst>
                                      </p:cBhvr>
                                      <p:to>
                                        <p:strVal val="hidden"/>
                                      </p:to>
                                    </p:set>
                                  </p:childTnLst>
                                </p:cTn>
                              </p:par>
                              <p:par>
                                <p:cTn id="33" presetID="42"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7" grpId="0" animBg="1"/>
      <p:bldP spid="7" grpId="1" animBg="1"/>
      <p:bldP spid="8" grpId="0" animBg="1"/>
      <p:bldP spid="9"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44819" y="1497471"/>
            <a:ext cx="405183" cy="39640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840814" y="3481113"/>
            <a:ext cx="5188888" cy="1569660"/>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Both of you contribute ideas.</a:t>
            </a:r>
          </a:p>
          <a:p>
            <a:pPr marL="342900" indent="-342900" algn="ctr">
              <a:buFont typeface="Arial" pitchFamily="34" charset="0"/>
              <a:buChar char="•"/>
            </a:pPr>
            <a:r>
              <a:rPr lang="en-US" sz="2400" b="1" dirty="0">
                <a:solidFill>
                  <a:schemeClr val="tx1"/>
                </a:solidFill>
                <a:latin typeface="Comic Sans MS" pitchFamily="66" charset="0"/>
              </a:rPr>
              <a:t>Make a list.</a:t>
            </a:r>
          </a:p>
          <a:p>
            <a:pPr marL="342900" indent="-342900" algn="ctr">
              <a:buFont typeface="Arial" pitchFamily="34" charset="0"/>
              <a:buChar char="•"/>
            </a:pPr>
            <a:r>
              <a:rPr lang="en-US" sz="2400" b="1" dirty="0">
                <a:solidFill>
                  <a:schemeClr val="tx1"/>
                </a:solidFill>
                <a:latin typeface="Comic Sans MS" pitchFamily="66" charset="0"/>
              </a:rPr>
              <a:t>Discuss the positives </a:t>
            </a:r>
          </a:p>
          <a:p>
            <a:pPr algn="ctr"/>
            <a:r>
              <a:rPr lang="en-US" sz="2400" b="1" dirty="0">
                <a:solidFill>
                  <a:schemeClr val="tx1"/>
                </a:solidFill>
                <a:latin typeface="Comic Sans MS" pitchFamily="66" charset="0"/>
              </a:rPr>
              <a:t>of each idea.</a:t>
            </a:r>
          </a:p>
        </p:txBody>
      </p:sp>
      <p:sp>
        <p:nvSpPr>
          <p:cNvPr id="7" name="Rectangle 6"/>
          <p:cNvSpPr/>
          <p:nvPr/>
        </p:nvSpPr>
        <p:spPr>
          <a:xfrm rot="283300">
            <a:off x="4165750" y="1872682"/>
            <a:ext cx="4368504" cy="1384995"/>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5. Brainstorm solutions </a:t>
            </a:r>
          </a:p>
          <a:p>
            <a:pPr algn="ctr"/>
            <a:r>
              <a:rPr lang="en-US" sz="2800" b="1" dirty="0">
                <a:solidFill>
                  <a:schemeClr val="tx1"/>
                </a:solidFill>
                <a:latin typeface="Comic Sans MS" pitchFamily="66" charset="0"/>
              </a:rPr>
              <a:t>that will meet both </a:t>
            </a:r>
          </a:p>
          <a:p>
            <a:pPr algn="ctr"/>
            <a:r>
              <a:rPr lang="en-US" sz="2800" b="1" dirty="0">
                <a:solidFill>
                  <a:schemeClr val="tx1"/>
                </a:solidFill>
                <a:latin typeface="Comic Sans MS" pitchFamily="66" charset="0"/>
              </a:rPr>
              <a:t>of your needs.</a:t>
            </a:r>
          </a:p>
        </p:txBody>
      </p:sp>
      <p:sp>
        <p:nvSpPr>
          <p:cNvPr id="8" name="Rectangle 7"/>
          <p:cNvSpPr/>
          <p:nvPr/>
        </p:nvSpPr>
        <p:spPr>
          <a:xfrm>
            <a:off x="4251078" y="2224318"/>
            <a:ext cx="3919663" cy="954107"/>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6. Pick a solution you</a:t>
            </a:r>
          </a:p>
          <a:p>
            <a:pPr algn="ctr"/>
            <a:r>
              <a:rPr lang="en-US" sz="2800" b="1" dirty="0">
                <a:solidFill>
                  <a:schemeClr val="tx1"/>
                </a:solidFill>
                <a:latin typeface="Comic Sans MS" pitchFamily="66" charset="0"/>
              </a:rPr>
              <a:t>both can agree on.</a:t>
            </a:r>
          </a:p>
        </p:txBody>
      </p:sp>
      <p:sp>
        <p:nvSpPr>
          <p:cNvPr id="9" name="Rectangle 8"/>
          <p:cNvSpPr/>
          <p:nvPr/>
        </p:nvSpPr>
        <p:spPr>
          <a:xfrm rot="324584">
            <a:off x="4029174" y="3481112"/>
            <a:ext cx="4641654" cy="1569660"/>
          </a:xfrm>
          <a:prstGeom prst="rect">
            <a:avLst/>
          </a:prstGeom>
          <a:solidFill>
            <a:srgbClr val="34BEBF"/>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The solution should truly solve the problem.</a:t>
            </a:r>
          </a:p>
          <a:p>
            <a:pPr marL="342900" indent="-342900" algn="ctr">
              <a:buFont typeface="Arial" pitchFamily="34" charset="0"/>
              <a:buChar char="•"/>
            </a:pPr>
            <a:r>
              <a:rPr lang="en-US" sz="2400" b="1" dirty="0">
                <a:solidFill>
                  <a:schemeClr val="tx1"/>
                </a:solidFill>
                <a:latin typeface="Comic Sans MS" pitchFamily="66" charset="0"/>
              </a:rPr>
              <a:t>Both parties have to agree it’s the right solution.</a:t>
            </a:r>
          </a:p>
        </p:txBody>
      </p:sp>
      <p:sp>
        <p:nvSpPr>
          <p:cNvPr id="12" name="Oval Callout 11"/>
          <p:cNvSpPr/>
          <p:nvPr/>
        </p:nvSpPr>
        <p:spPr>
          <a:xfrm>
            <a:off x="2841211" y="120352"/>
            <a:ext cx="2839049" cy="1574882"/>
          </a:xfrm>
          <a:prstGeom prst="wedgeEllipseCallout">
            <a:avLst>
              <a:gd name="adj1" fmla="val -39252"/>
              <a:gd name="adj2" fmla="val 54772"/>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Steps to Resolving Conflict</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905" y="907793"/>
            <a:ext cx="3125320" cy="5521965"/>
          </a:xfrm>
          <a:prstGeom prst="rect">
            <a:avLst/>
          </a:prstGeom>
          <a:effectLst>
            <a:outerShdw blurRad="63500" sx="101000" sy="101000" algn="ctr" rotWithShape="0">
              <a:prstClr val="black">
                <a:alpha val="40000"/>
              </a:prstClr>
            </a:outerShdw>
          </a:effectLst>
        </p:spPr>
      </p:pic>
      <p:sp>
        <p:nvSpPr>
          <p:cNvPr id="14" name="Rectangle 13"/>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1107B921-0BEE-8135-1442-F94EE1C8E877}"/>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33073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grpId="1" nodeType="clickEffect">
                                  <p:stCondLst>
                                    <p:cond delay="0"/>
                                  </p:stCondLst>
                                  <p:childTnLst>
                                    <p:anim calcmode="lin" valueType="num">
                                      <p:cBhvr additive="base">
                                        <p:cTn id="26" dur="1000"/>
                                        <p:tgtEl>
                                          <p:spTgt spid="7"/>
                                        </p:tgtEl>
                                        <p:attrNameLst>
                                          <p:attrName>ppt_x</p:attrName>
                                        </p:attrNameLst>
                                      </p:cBhvr>
                                      <p:tavLst>
                                        <p:tav tm="0">
                                          <p:val>
                                            <p:strVal val="ppt_x"/>
                                          </p:val>
                                        </p:tav>
                                        <p:tav tm="100000">
                                          <p:val>
                                            <p:strVal val="0-ppt_w/2"/>
                                          </p:val>
                                        </p:tav>
                                      </p:tavLst>
                                    </p:anim>
                                    <p:anim calcmode="lin" valueType="num">
                                      <p:cBhvr additive="base">
                                        <p:cTn id="27" dur="1000"/>
                                        <p:tgtEl>
                                          <p:spTgt spid="7"/>
                                        </p:tgtEl>
                                        <p:attrNameLst>
                                          <p:attrName>ppt_y</p:attrName>
                                        </p:attrNameLst>
                                      </p:cBhvr>
                                      <p:tavLst>
                                        <p:tav tm="0">
                                          <p:val>
                                            <p:strVal val="ppt_y"/>
                                          </p:val>
                                        </p:tav>
                                        <p:tav tm="100000">
                                          <p:val>
                                            <p:strVal val="ppt_y"/>
                                          </p:val>
                                        </p:tav>
                                      </p:tavLst>
                                    </p:anim>
                                    <p:set>
                                      <p:cBhvr>
                                        <p:cTn id="28" dur="1" fill="hold">
                                          <p:stCondLst>
                                            <p:cond delay="999"/>
                                          </p:stCondLst>
                                        </p:cTn>
                                        <p:tgtEl>
                                          <p:spTgt spid="7"/>
                                        </p:tgtEl>
                                        <p:attrNameLst>
                                          <p:attrName>style.visibility</p:attrName>
                                        </p:attrNameLst>
                                      </p:cBhvr>
                                      <p:to>
                                        <p:strVal val="hidden"/>
                                      </p:to>
                                    </p:set>
                                  </p:childTnLst>
                                </p:cTn>
                              </p:par>
                              <p:par>
                                <p:cTn id="29" presetID="2" presetClass="exit" presetSubtype="8" fill="hold" grpId="1" nodeType="withEffect">
                                  <p:stCondLst>
                                    <p:cond delay="0"/>
                                  </p:stCondLst>
                                  <p:childTnLst>
                                    <p:anim calcmode="lin" valueType="num">
                                      <p:cBhvr additive="base">
                                        <p:cTn id="30" dur="1000"/>
                                        <p:tgtEl>
                                          <p:spTgt spid="4"/>
                                        </p:tgtEl>
                                        <p:attrNameLst>
                                          <p:attrName>ppt_x</p:attrName>
                                        </p:attrNameLst>
                                      </p:cBhvr>
                                      <p:tavLst>
                                        <p:tav tm="0">
                                          <p:val>
                                            <p:strVal val="ppt_x"/>
                                          </p:val>
                                        </p:tav>
                                        <p:tav tm="100000">
                                          <p:val>
                                            <p:strVal val="0-ppt_w/2"/>
                                          </p:val>
                                        </p:tav>
                                      </p:tavLst>
                                    </p:anim>
                                    <p:anim calcmode="lin" valueType="num">
                                      <p:cBhvr additive="base">
                                        <p:cTn id="31" dur="1000"/>
                                        <p:tgtEl>
                                          <p:spTgt spid="4"/>
                                        </p:tgtEl>
                                        <p:attrNameLst>
                                          <p:attrName>ppt_y</p:attrName>
                                        </p:attrNameLst>
                                      </p:cBhvr>
                                      <p:tavLst>
                                        <p:tav tm="0">
                                          <p:val>
                                            <p:strVal val="ppt_y"/>
                                          </p:val>
                                        </p:tav>
                                        <p:tav tm="100000">
                                          <p:val>
                                            <p:strVal val="ppt_y"/>
                                          </p:val>
                                        </p:tav>
                                      </p:tavLst>
                                    </p:anim>
                                    <p:set>
                                      <p:cBhvr>
                                        <p:cTn id="32" dur="1" fill="hold">
                                          <p:stCondLst>
                                            <p:cond delay="999"/>
                                          </p:stCondLst>
                                        </p:cTn>
                                        <p:tgtEl>
                                          <p:spTgt spid="4"/>
                                        </p:tgtEl>
                                        <p:attrNameLst>
                                          <p:attrName>style.visibility</p:attrName>
                                        </p:attrNameLst>
                                      </p:cBhvr>
                                      <p:to>
                                        <p:strVal val="hidden"/>
                                      </p:to>
                                    </p:set>
                                  </p:childTnLst>
                                </p:cTn>
                              </p:par>
                              <p:par>
                                <p:cTn id="33" presetID="47"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7" grpId="0" animBg="1"/>
      <p:bldP spid="7" grpId="1" animBg="1"/>
      <p:bldP spid="8" grpId="0" animBg="1"/>
      <p:bldP spid="9"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1876211"/>
            <a:ext cx="405183" cy="3497527"/>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411812" y="3393342"/>
            <a:ext cx="4789950" cy="1569660"/>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Talking about solving the problem isn’t enough, you need to implement the solution to make it work.</a:t>
            </a:r>
          </a:p>
        </p:txBody>
      </p:sp>
      <p:sp>
        <p:nvSpPr>
          <p:cNvPr id="7" name="Rectangle 6"/>
          <p:cNvSpPr/>
          <p:nvPr/>
        </p:nvSpPr>
        <p:spPr>
          <a:xfrm rot="283300">
            <a:off x="688658" y="2481590"/>
            <a:ext cx="4464685" cy="523220"/>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7. Make a plan to do it.</a:t>
            </a:r>
          </a:p>
        </p:txBody>
      </p:sp>
      <p:sp>
        <p:nvSpPr>
          <p:cNvPr id="8" name="Rectangle 7"/>
          <p:cNvSpPr/>
          <p:nvPr/>
        </p:nvSpPr>
        <p:spPr>
          <a:xfrm rot="21427039">
            <a:off x="450289" y="2132912"/>
            <a:ext cx="4665060" cy="954107"/>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8. When you can’t reach </a:t>
            </a:r>
          </a:p>
          <a:p>
            <a:pPr algn="ctr"/>
            <a:r>
              <a:rPr lang="en-US" sz="2800" b="1" dirty="0">
                <a:solidFill>
                  <a:schemeClr val="tx1"/>
                </a:solidFill>
                <a:latin typeface="Comic Sans MS" pitchFamily="66" charset="0"/>
              </a:rPr>
              <a:t>a solution.</a:t>
            </a:r>
          </a:p>
        </p:txBody>
      </p:sp>
      <p:sp>
        <p:nvSpPr>
          <p:cNvPr id="9" name="Rectangle 8"/>
          <p:cNvSpPr/>
          <p:nvPr/>
        </p:nvSpPr>
        <p:spPr>
          <a:xfrm>
            <a:off x="461992" y="3201305"/>
            <a:ext cx="4641654" cy="2308324"/>
          </a:xfrm>
          <a:prstGeom prst="rect">
            <a:avLst/>
          </a:prstGeom>
          <a:solidFill>
            <a:srgbClr val="34BEBF"/>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Know not all arguments </a:t>
            </a:r>
          </a:p>
          <a:p>
            <a:pPr algn="ctr"/>
            <a:r>
              <a:rPr lang="en-US" sz="2400" b="1" dirty="0">
                <a:solidFill>
                  <a:schemeClr val="tx1"/>
                </a:solidFill>
                <a:latin typeface="Comic Sans MS" pitchFamily="66" charset="0"/>
              </a:rPr>
              <a:t>can be resolved.</a:t>
            </a:r>
          </a:p>
          <a:p>
            <a:pPr marL="342900" indent="-342900" algn="ctr">
              <a:buFont typeface="Arial" pitchFamily="34" charset="0"/>
              <a:buChar char="•"/>
            </a:pPr>
            <a:r>
              <a:rPr lang="en-US" sz="2400" b="1" dirty="0">
                <a:solidFill>
                  <a:schemeClr val="tx1"/>
                </a:solidFill>
                <a:latin typeface="Comic Sans MS" pitchFamily="66" charset="0"/>
              </a:rPr>
              <a:t>You can respectfully </a:t>
            </a:r>
          </a:p>
          <a:p>
            <a:pPr algn="ctr"/>
            <a:r>
              <a:rPr lang="en-US" sz="2400" b="1" dirty="0">
                <a:solidFill>
                  <a:schemeClr val="tx1"/>
                </a:solidFill>
                <a:latin typeface="Comic Sans MS" pitchFamily="66" charset="0"/>
              </a:rPr>
              <a:t>agree to disagree.</a:t>
            </a:r>
          </a:p>
          <a:p>
            <a:pPr marL="342900" indent="-342900" algn="ctr">
              <a:buFont typeface="Arial" pitchFamily="34" charset="0"/>
              <a:buChar char="•"/>
            </a:pPr>
            <a:r>
              <a:rPr lang="en-US" sz="2400" b="1" dirty="0">
                <a:solidFill>
                  <a:schemeClr val="tx1"/>
                </a:solidFill>
                <a:latin typeface="Comic Sans MS" pitchFamily="66" charset="0"/>
              </a:rPr>
              <a:t>Don’t have the same argument over and over.</a:t>
            </a:r>
          </a:p>
        </p:txBody>
      </p:sp>
      <p:sp>
        <p:nvSpPr>
          <p:cNvPr id="12" name="Oval Callout 11"/>
          <p:cNvSpPr/>
          <p:nvPr/>
        </p:nvSpPr>
        <p:spPr>
          <a:xfrm>
            <a:off x="2718408" y="88900"/>
            <a:ext cx="2839049" cy="1574882"/>
          </a:xfrm>
          <a:prstGeom prst="wedgeEllipseCallout">
            <a:avLst>
              <a:gd name="adj1" fmla="val 52899"/>
              <a:gd name="adj2" fmla="val 24935"/>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Steps to Resolving Conflict</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5856" y="860777"/>
            <a:ext cx="3053143" cy="5394440"/>
          </a:xfrm>
          <a:prstGeom prst="rect">
            <a:avLst/>
          </a:prstGeom>
          <a:effectLst>
            <a:outerShdw blurRad="63500" sx="101000" sy="101000" algn="ctr" rotWithShape="0">
              <a:prstClr val="black">
                <a:alpha val="40000"/>
              </a:prstClr>
            </a:outerShdw>
          </a:effectLst>
        </p:spPr>
      </p:pic>
      <p:sp>
        <p:nvSpPr>
          <p:cNvPr id="14" name="Rectangle 13"/>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D3D93E7E-68E0-2839-7563-9569EA4C2F71}"/>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295168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1"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9" fill="hold" grpId="1" nodeType="clickEffect">
                                  <p:stCondLst>
                                    <p:cond delay="0"/>
                                  </p:stCondLst>
                                  <p:childTnLst>
                                    <p:anim calcmode="lin" valueType="num">
                                      <p:cBhvr additive="base">
                                        <p:cTn id="26" dur="1000"/>
                                        <p:tgtEl>
                                          <p:spTgt spid="7"/>
                                        </p:tgtEl>
                                        <p:attrNameLst>
                                          <p:attrName>ppt_x</p:attrName>
                                        </p:attrNameLst>
                                      </p:cBhvr>
                                      <p:tavLst>
                                        <p:tav tm="0">
                                          <p:val>
                                            <p:strVal val="ppt_x"/>
                                          </p:val>
                                        </p:tav>
                                        <p:tav tm="100000">
                                          <p:val>
                                            <p:strVal val="0-ppt_w/2"/>
                                          </p:val>
                                        </p:tav>
                                      </p:tavLst>
                                    </p:anim>
                                    <p:anim calcmode="lin" valueType="num">
                                      <p:cBhvr additive="base">
                                        <p:cTn id="27" dur="1000"/>
                                        <p:tgtEl>
                                          <p:spTgt spid="7"/>
                                        </p:tgtEl>
                                        <p:attrNameLst>
                                          <p:attrName>ppt_y</p:attrName>
                                        </p:attrNameLst>
                                      </p:cBhvr>
                                      <p:tavLst>
                                        <p:tav tm="0">
                                          <p:val>
                                            <p:strVal val="ppt_y"/>
                                          </p:val>
                                        </p:tav>
                                        <p:tav tm="100000">
                                          <p:val>
                                            <p:strVal val="0-ppt_h/2"/>
                                          </p:val>
                                        </p:tav>
                                      </p:tavLst>
                                    </p:anim>
                                    <p:set>
                                      <p:cBhvr>
                                        <p:cTn id="28" dur="1" fill="hold">
                                          <p:stCondLst>
                                            <p:cond delay="999"/>
                                          </p:stCondLst>
                                        </p:cTn>
                                        <p:tgtEl>
                                          <p:spTgt spid="7"/>
                                        </p:tgtEl>
                                        <p:attrNameLst>
                                          <p:attrName>style.visibility</p:attrName>
                                        </p:attrNameLst>
                                      </p:cBhvr>
                                      <p:to>
                                        <p:strVal val="hidden"/>
                                      </p:to>
                                    </p:set>
                                  </p:childTnLst>
                                </p:cTn>
                              </p:par>
                              <p:par>
                                <p:cTn id="29" presetID="2" presetClass="exit" presetSubtype="9" fill="hold" grpId="0" nodeType="withEffect">
                                  <p:stCondLst>
                                    <p:cond delay="0"/>
                                  </p:stCondLst>
                                  <p:childTnLst>
                                    <p:anim calcmode="lin" valueType="num">
                                      <p:cBhvr additive="base">
                                        <p:cTn id="30" dur="500"/>
                                        <p:tgtEl>
                                          <p:spTgt spid="4"/>
                                        </p:tgtEl>
                                        <p:attrNameLst>
                                          <p:attrName>ppt_x</p:attrName>
                                        </p:attrNameLst>
                                      </p:cBhvr>
                                      <p:tavLst>
                                        <p:tav tm="0">
                                          <p:val>
                                            <p:strVal val="ppt_x"/>
                                          </p:val>
                                        </p:tav>
                                        <p:tav tm="100000">
                                          <p:val>
                                            <p:strVal val="0-ppt_w/2"/>
                                          </p:val>
                                        </p:tav>
                                      </p:tavLst>
                                    </p:anim>
                                    <p:anim calcmode="lin" valueType="num">
                                      <p:cBhvr additive="base">
                                        <p:cTn id="31" dur="500"/>
                                        <p:tgtEl>
                                          <p:spTgt spid="4"/>
                                        </p:tgtEl>
                                        <p:attrNameLst>
                                          <p:attrName>ppt_y</p:attrName>
                                        </p:attrNameLst>
                                      </p:cBhvr>
                                      <p:tavLst>
                                        <p:tav tm="0">
                                          <p:val>
                                            <p:strVal val="ppt_y"/>
                                          </p:val>
                                        </p:tav>
                                        <p:tav tm="100000">
                                          <p:val>
                                            <p:strVal val="0-ppt_h/2"/>
                                          </p:val>
                                        </p:tav>
                                      </p:tavLst>
                                    </p:anim>
                                    <p:set>
                                      <p:cBhvr>
                                        <p:cTn id="32" dur="1" fill="hold">
                                          <p:stCondLst>
                                            <p:cond delay="499"/>
                                          </p:stCondLst>
                                        </p:cTn>
                                        <p:tgtEl>
                                          <p:spTgt spid="4"/>
                                        </p:tgtEl>
                                        <p:attrNameLst>
                                          <p:attrName>style.visibility</p:attrName>
                                        </p:attrNameLst>
                                      </p:cBhvr>
                                      <p:to>
                                        <p:strVal val="hidden"/>
                                      </p:to>
                                    </p:set>
                                  </p:childTnLst>
                                </p:cTn>
                              </p:par>
                            </p:childTnLst>
                          </p:cTn>
                        </p:par>
                        <p:par>
                          <p:cTn id="33" fill="hold">
                            <p:stCondLst>
                              <p:cond delay="1000"/>
                            </p:stCondLst>
                            <p:childTnLst>
                              <p:par>
                                <p:cTn id="34" presetID="47"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7" grpId="0" animBg="1"/>
      <p:bldP spid="7" grpId="1" animBg="1"/>
      <p:bldP spid="8" grpId="0" animBg="1"/>
      <p:bldP spid="9"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215900"/>
            <a:ext cx="405183" cy="5157839"/>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10389" y="563336"/>
            <a:ext cx="4790094" cy="954107"/>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Treat others as you would</a:t>
            </a:r>
          </a:p>
          <a:p>
            <a:pPr algn="ctr"/>
            <a:r>
              <a:rPr lang="en-US" sz="2800" b="1" dirty="0">
                <a:solidFill>
                  <a:schemeClr val="tx1"/>
                </a:solidFill>
                <a:latin typeface="Comic Sans MS" pitchFamily="66" charset="0"/>
              </a:rPr>
              <a:t>want to be treated…</a:t>
            </a:r>
          </a:p>
        </p:txBody>
      </p:sp>
      <p:sp>
        <p:nvSpPr>
          <p:cNvPr id="10" name="Rectangle 9"/>
          <p:cNvSpPr/>
          <p:nvPr/>
        </p:nvSpPr>
        <p:spPr>
          <a:xfrm>
            <a:off x="1018906" y="3083644"/>
            <a:ext cx="3925828" cy="1569660"/>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omic Sans MS" pitchFamily="66" charset="0"/>
              </a:rPr>
              <a:t>Show respect</a:t>
            </a:r>
            <a:r>
              <a:rPr lang="en-US" sz="2400" b="1" dirty="0">
                <a:solidFill>
                  <a:schemeClr val="tx1"/>
                </a:solidFill>
                <a:latin typeface="Comic Sans MS" pitchFamily="66" charset="0"/>
              </a:rPr>
              <a:t> to the other person, if you want them to respect you.</a:t>
            </a:r>
            <a:endParaRPr lang="en-US" sz="2400" b="1" u="sng" dirty="0">
              <a:solidFill>
                <a:schemeClr val="tx1"/>
              </a:solidFill>
              <a:latin typeface="Comic Sans MS" pitchFamily="66" charset="0"/>
            </a:endParaRPr>
          </a:p>
        </p:txBody>
      </p:sp>
      <p:sp>
        <p:nvSpPr>
          <p:cNvPr id="11" name="Rectangle 10"/>
          <p:cNvSpPr/>
          <p:nvPr/>
        </p:nvSpPr>
        <p:spPr>
          <a:xfrm>
            <a:off x="355599" y="1729531"/>
            <a:ext cx="4165600" cy="1200329"/>
          </a:xfrm>
          <a:prstGeom prst="rect">
            <a:avLst/>
          </a:prstGeom>
          <a:solidFill>
            <a:srgbClr val="FAA918"/>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ambria" pitchFamily="18" charset="0"/>
                <a:cs typeface="Times New Roman"/>
              </a:rPr>
              <a:t>Listen</a:t>
            </a:r>
            <a:r>
              <a:rPr lang="en-US" sz="2400" b="1" dirty="0">
                <a:solidFill>
                  <a:schemeClr val="tx1"/>
                </a:solidFill>
                <a:latin typeface="Cambria" pitchFamily="18" charset="0"/>
                <a:cs typeface="Times New Roman"/>
              </a:rPr>
              <a:t> to the other person in the same way you want them to listen to you.</a:t>
            </a:r>
            <a:endParaRPr lang="en-US" sz="2400" b="1" u="sng" dirty="0">
              <a:solidFill>
                <a:schemeClr val="tx1"/>
              </a:solidFill>
              <a:latin typeface="Cambria" pitchFamily="18" charset="0"/>
              <a:cs typeface="Times New Roman"/>
            </a:endParaRPr>
          </a:p>
        </p:txBody>
      </p:sp>
      <p:sp>
        <p:nvSpPr>
          <p:cNvPr id="12" name="Rectangle 11"/>
          <p:cNvSpPr/>
          <p:nvPr/>
        </p:nvSpPr>
        <p:spPr>
          <a:xfrm>
            <a:off x="210389" y="4826240"/>
            <a:ext cx="3925828" cy="830997"/>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omic Sans MS" pitchFamily="66" charset="0"/>
              </a:rPr>
              <a:t>Stay focused</a:t>
            </a:r>
            <a:r>
              <a:rPr lang="en-US" sz="2400" b="1" dirty="0">
                <a:solidFill>
                  <a:schemeClr val="tx1"/>
                </a:solidFill>
                <a:latin typeface="Comic Sans MS" pitchFamily="66" charset="0"/>
              </a:rPr>
              <a:t> on </a:t>
            </a:r>
          </a:p>
          <a:p>
            <a:pPr algn="ctr"/>
            <a:r>
              <a:rPr lang="en-US" sz="2400" b="1" dirty="0">
                <a:solidFill>
                  <a:schemeClr val="tx1"/>
                </a:solidFill>
                <a:latin typeface="Comic Sans MS" pitchFamily="66" charset="0"/>
              </a:rPr>
              <a:t>the problem.</a:t>
            </a:r>
            <a:endParaRPr lang="en-US" sz="2400" b="1" u="sng" dirty="0">
              <a:solidFill>
                <a:schemeClr val="tx1"/>
              </a:solidFill>
              <a:latin typeface="Comic Sans MS" pitchFamily="66" charset="0"/>
            </a:endParaRPr>
          </a:p>
        </p:txBody>
      </p:sp>
      <p:sp>
        <p:nvSpPr>
          <p:cNvPr id="14" name="Oval Callout 13"/>
          <p:cNvSpPr/>
          <p:nvPr/>
        </p:nvSpPr>
        <p:spPr>
          <a:xfrm>
            <a:off x="5651500" y="64783"/>
            <a:ext cx="3213100" cy="1664748"/>
          </a:xfrm>
          <a:prstGeom prst="wedgeEllipseCallout">
            <a:avLst>
              <a:gd name="adj1" fmla="val -33884"/>
              <a:gd name="adj2" fmla="val 52353"/>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100" b="1" dirty="0">
                <a:solidFill>
                  <a:schemeClr val="tx1"/>
                </a:solidFill>
                <a:latin typeface="Trebuchet MS" pitchFamily="34" charset="0"/>
              </a:rPr>
              <a:t>If Nothing Else Remember: The Golden Rule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100" y="1313995"/>
            <a:ext cx="4161649" cy="5032758"/>
          </a:xfrm>
          <a:prstGeom prst="rect">
            <a:avLst/>
          </a:prstGeom>
          <a:effectLst>
            <a:outerShdw blurRad="63500" sx="101000" sy="101000" algn="ctr" rotWithShape="0">
              <a:prstClr val="black">
                <a:alpha val="40000"/>
              </a:prstClr>
            </a:outerShdw>
          </a:effectLst>
        </p:spPr>
      </p:pic>
      <p:sp>
        <p:nvSpPr>
          <p:cNvPr id="13" name="Rectangle 12"/>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143165C0-A031-6CBD-67D6-51EB0D786D30}"/>
              </a:ext>
            </a:extLst>
          </p:cNvPr>
          <p:cNvSpPr/>
          <p:nvPr/>
        </p:nvSpPr>
        <p:spPr>
          <a:xfrm>
            <a:off x="6908983"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9098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7"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42"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5000"/>
                            </p:stCondLst>
                            <p:childTnLst>
                              <p:par>
                                <p:cTn id="31" presetID="47"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par>
                          <p:cTn id="36" fill="hold">
                            <p:stCondLst>
                              <p:cond delay="6000"/>
                            </p:stCondLst>
                            <p:childTnLst>
                              <p:par>
                                <p:cTn id="37" presetID="26" presetClass="emph" presetSubtype="0" fill="hold" grpId="1" nodeType="afterEffect">
                                  <p:stCondLst>
                                    <p:cond delay="0"/>
                                  </p:stCondLst>
                                  <p:childTnLst>
                                    <p:animEffect transition="out" filter="fade">
                                      <p:cBhvr>
                                        <p:cTn id="38" dur="1500" tmFilter="0, 0; .2, .5; .8, .5; 1, 0"/>
                                        <p:tgtEl>
                                          <p:spTgt spid="14"/>
                                        </p:tgtEl>
                                      </p:cBhvr>
                                    </p:animEffect>
                                    <p:animScale>
                                      <p:cBhvr>
                                        <p:cTn id="39" dur="7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P spid="11" grpId="0" animBg="1"/>
      <p:bldP spid="12" grpId="0" animBg="1"/>
      <p:bldP spid="14" grpId="0" animBg="1"/>
      <p:bldP spid="14" grpId="1" animBg="1"/>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7174</TotalTime>
  <Words>1892</Words>
  <Application>Microsoft Macintosh PowerPoint</Application>
  <PresentationFormat>On-screen Show (4:3)</PresentationFormat>
  <Paragraphs>288</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Cambria</vt:lpstr>
      <vt:lpstr>Comic Sans MS</vt:lpstr>
      <vt:lpstr>Times New Roman</vt:lpstr>
      <vt:lpstr>Trebuchet MS</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Sovanny Theng</dc:creator>
  <cp:lastModifiedBy>Elizabeth Passamonte</cp:lastModifiedBy>
  <cp:revision>226</cp:revision>
  <dcterms:created xsi:type="dcterms:W3CDTF">2013-01-17T03:00:54Z</dcterms:created>
  <dcterms:modified xsi:type="dcterms:W3CDTF">2024-12-17T16:02:56Z</dcterms:modified>
</cp:coreProperties>
</file>